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3"/>
  </p:notesMasterIdLst>
  <p:sldIdLst>
    <p:sldId id="276" r:id="rId2"/>
    <p:sldId id="275" r:id="rId3"/>
    <p:sldId id="271" r:id="rId4"/>
    <p:sldId id="313" r:id="rId5"/>
    <p:sldId id="259" r:id="rId6"/>
    <p:sldId id="319" r:id="rId7"/>
    <p:sldId id="321" r:id="rId8"/>
    <p:sldId id="324" r:id="rId9"/>
    <p:sldId id="322" r:id="rId10"/>
    <p:sldId id="314" r:id="rId11"/>
    <p:sldId id="31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44" autoAdjust="0"/>
    <p:restoredTop sz="94660"/>
  </p:normalViewPr>
  <p:slideViewPr>
    <p:cSldViewPr>
      <p:cViewPr>
        <p:scale>
          <a:sx n="70" d="100"/>
          <a:sy n="70" d="100"/>
        </p:scale>
        <p:origin x="-13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AF33C-95F9-4F84-B297-40672DF4ABE9}" type="datetimeFigureOut">
              <a:rPr lang="en-US" smtClean="0"/>
              <a:pPr/>
              <a:t>13-Dec-22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8D495D-FD40-489C-A47F-C9B5021D85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08D495D-FD40-489C-A47F-C9B5021D852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8D495D-FD40-489C-A47F-C9B5021D8527}"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8D495D-FD40-489C-A47F-C9B5021D8527}"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1E69BD9-EB60-4CEA-9A7F-4BA4CE64D46C}" type="datetimeFigureOut">
              <a:rPr lang="en-US" smtClean="0"/>
              <a:pPr/>
              <a:t>13-Dec-22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2C37DCE-9200-4065-AEA4-CA9F9EC1E99C}"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E69BD9-EB60-4CEA-9A7F-4BA4CE64D46C}" type="datetimeFigureOut">
              <a:rPr lang="en-US" smtClean="0"/>
              <a:pPr/>
              <a:t>13-Dec-22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C37DCE-9200-4065-AEA4-CA9F9EC1E9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E69BD9-EB60-4CEA-9A7F-4BA4CE64D46C}" type="datetimeFigureOut">
              <a:rPr lang="en-US" smtClean="0"/>
              <a:pPr/>
              <a:t>13-Dec-22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C37DCE-9200-4065-AEA4-CA9F9EC1E9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E69BD9-EB60-4CEA-9A7F-4BA4CE64D46C}" type="datetimeFigureOut">
              <a:rPr lang="en-US" smtClean="0"/>
              <a:pPr/>
              <a:t>13-Dec-22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C37DCE-9200-4065-AEA4-CA9F9EC1E9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1E69BD9-EB60-4CEA-9A7F-4BA4CE64D46C}" type="datetimeFigureOut">
              <a:rPr lang="en-US" smtClean="0"/>
              <a:pPr/>
              <a:t>13-Dec-22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C37DCE-9200-4065-AEA4-CA9F9EC1E99C}"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1E69BD9-EB60-4CEA-9A7F-4BA4CE64D46C}" type="datetimeFigureOut">
              <a:rPr lang="en-US" smtClean="0"/>
              <a:pPr/>
              <a:t>13-Dec-22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2C37DCE-9200-4065-AEA4-CA9F9EC1E9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1E69BD9-EB60-4CEA-9A7F-4BA4CE64D46C}" type="datetimeFigureOut">
              <a:rPr lang="en-US" smtClean="0"/>
              <a:pPr/>
              <a:t>13-Dec-22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2C37DCE-9200-4065-AEA4-CA9F9EC1E9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1E69BD9-EB60-4CEA-9A7F-4BA4CE64D46C}" type="datetimeFigureOut">
              <a:rPr lang="en-US" smtClean="0"/>
              <a:pPr/>
              <a:t>13-Dec-22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2C37DCE-9200-4065-AEA4-CA9F9EC1E9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1E69BD9-EB60-4CEA-9A7F-4BA4CE64D46C}" type="datetimeFigureOut">
              <a:rPr lang="en-US" smtClean="0"/>
              <a:pPr/>
              <a:t>13-Dec-22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2C37DCE-9200-4065-AEA4-CA9F9EC1E99C}"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1E69BD9-EB60-4CEA-9A7F-4BA4CE64D46C}" type="datetimeFigureOut">
              <a:rPr lang="en-US" smtClean="0"/>
              <a:pPr/>
              <a:t>13-Dec-22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2C37DCE-9200-4065-AEA4-CA9F9EC1E9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1E69BD9-EB60-4CEA-9A7F-4BA4CE64D46C}" type="datetimeFigureOut">
              <a:rPr lang="en-US" smtClean="0"/>
              <a:pPr/>
              <a:t>13-Dec-22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2C37DCE-9200-4065-AEA4-CA9F9EC1E99C}"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1E69BD9-EB60-4CEA-9A7F-4BA4CE64D46C}" type="datetimeFigureOut">
              <a:rPr lang="en-US" smtClean="0"/>
              <a:pPr/>
              <a:t>13-Dec-22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2C37DCE-9200-4065-AEA4-CA9F9EC1E99C}"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3276600"/>
          </a:xfrm>
        </p:spPr>
        <p:txBody>
          <a:bodyPr>
            <a:normAutofit/>
          </a:bodyPr>
          <a:lstStyle/>
          <a:p>
            <a:pPr algn="ctr"/>
            <a:r>
              <a:rPr lang="en-US" sz="4800" dirty="0" err="1" smtClean="0">
                <a:solidFill>
                  <a:srgbClr val="003300"/>
                </a:solidFill>
                <a:latin typeface="SolaimanLipi" pitchFamily="66" charset="0"/>
                <a:cs typeface="SolaimanLipi" pitchFamily="66" charset="0"/>
              </a:rPr>
              <a:t>আমার</a:t>
            </a:r>
            <a:r>
              <a:rPr lang="en-US" sz="4800" dirty="0" smtClean="0">
                <a:solidFill>
                  <a:srgbClr val="003300"/>
                </a:solidFill>
                <a:latin typeface="SolaimanLipi" pitchFamily="66" charset="0"/>
                <a:cs typeface="SolaimanLipi" pitchFamily="66" charset="0"/>
              </a:rPr>
              <a:t> </a:t>
            </a:r>
            <a:r>
              <a:rPr lang="en-US" sz="4800" dirty="0" err="1" smtClean="0">
                <a:solidFill>
                  <a:srgbClr val="003300"/>
                </a:solidFill>
                <a:latin typeface="SolaimanLipi" pitchFamily="66" charset="0"/>
                <a:cs typeface="SolaimanLipi" pitchFamily="66" charset="0"/>
              </a:rPr>
              <a:t>প্রেজেন্টেশনে</a:t>
            </a:r>
            <a:r>
              <a:rPr lang="en-US" sz="4800" dirty="0" smtClean="0">
                <a:solidFill>
                  <a:srgbClr val="003300"/>
                </a:solidFill>
                <a:latin typeface="SolaimanLipi" pitchFamily="66" charset="0"/>
                <a:cs typeface="SolaimanLipi" pitchFamily="66" charset="0"/>
              </a:rPr>
              <a:t> </a:t>
            </a:r>
            <a:r>
              <a:rPr lang="en-US" sz="4800" dirty="0" err="1" smtClean="0">
                <a:solidFill>
                  <a:srgbClr val="003300"/>
                </a:solidFill>
                <a:latin typeface="SolaimanLipi" pitchFamily="66" charset="0"/>
                <a:cs typeface="SolaimanLipi" pitchFamily="66" charset="0"/>
              </a:rPr>
              <a:t>সবাইকে</a:t>
            </a:r>
            <a:r>
              <a:rPr lang="en-US" sz="4800" dirty="0" smtClean="0">
                <a:solidFill>
                  <a:srgbClr val="003300"/>
                </a:solidFill>
                <a:latin typeface="SolaimanLipi" pitchFamily="66" charset="0"/>
                <a:cs typeface="SolaimanLipi" pitchFamily="66" charset="0"/>
              </a:rPr>
              <a:t> </a:t>
            </a:r>
            <a:r>
              <a:rPr lang="en-US" sz="8000" dirty="0" err="1" smtClean="0">
                <a:solidFill>
                  <a:srgbClr val="FF0000"/>
                </a:solidFill>
                <a:latin typeface="SolaimanLipi" pitchFamily="66" charset="0"/>
                <a:cs typeface="SolaimanLipi" pitchFamily="66" charset="0"/>
              </a:rPr>
              <a:t>স্বাগতম</a:t>
            </a:r>
            <a:endParaRPr lang="en-US" sz="4800" dirty="0">
              <a:solidFill>
                <a:srgbClr val="FF0000"/>
              </a:solidFill>
              <a:latin typeface="SolaimanLipi" pitchFamily="66" charset="0"/>
              <a:cs typeface="SolaimanLipi" pitchFamily="66" charset="0"/>
            </a:endParaRPr>
          </a:p>
        </p:txBody>
      </p:sp>
      <p:pic>
        <p:nvPicPr>
          <p:cNvPr id="3" name="Picture 2" descr="C:\Users\USER\Desktop\vitamin-d-1440x540.jpg"/>
          <p:cNvPicPr>
            <a:picLocks noChangeAspect="1" noChangeArrowheads="1"/>
          </p:cNvPicPr>
          <p:nvPr/>
        </p:nvPicPr>
        <p:blipFill>
          <a:blip r:embed="rId3"/>
          <a:srcRect/>
          <a:stretch>
            <a:fillRect/>
          </a:stretch>
        </p:blipFill>
        <p:spPr bwMode="auto">
          <a:xfrm>
            <a:off x="1219200" y="3124200"/>
            <a:ext cx="7391400" cy="28003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1000"/>
            <a:ext cx="7467600" cy="762000"/>
          </a:xfrm>
        </p:spPr>
        <p:txBody>
          <a:bodyPr>
            <a:normAutofit/>
          </a:bodyPr>
          <a:lstStyle/>
          <a:p>
            <a:pPr algn="ctr"/>
            <a:r>
              <a:rPr lang="as-IN" sz="3600" b="1" dirty="0" smtClean="0">
                <a:solidFill>
                  <a:srgbClr val="FF0000"/>
                </a:solidFill>
                <a:effectLst/>
                <a:latin typeface="SolaimanLipi" pitchFamily="66" charset="0"/>
                <a:cs typeface="SolaimanLipi" pitchFamily="66" charset="0"/>
              </a:rPr>
              <a:t>ভিটামিন </a:t>
            </a:r>
            <a:r>
              <a:rPr lang="en-US" sz="3600" b="1" dirty="0" err="1" smtClean="0">
                <a:solidFill>
                  <a:srgbClr val="FF0000"/>
                </a:solidFill>
                <a:effectLst/>
                <a:latin typeface="SolaimanLipi" pitchFamily="66" charset="0"/>
                <a:cs typeface="SolaimanLipi" pitchFamily="66" charset="0"/>
              </a:rPr>
              <a:t>ডি</a:t>
            </a:r>
            <a:r>
              <a:rPr lang="as-IN" sz="3600" b="1" dirty="0" smtClean="0">
                <a:solidFill>
                  <a:srgbClr val="FF0000"/>
                </a:solidFill>
                <a:effectLst/>
                <a:latin typeface="SolaimanLipi" pitchFamily="66" charset="0"/>
                <a:cs typeface="SolaimanLipi" pitchFamily="66" charset="0"/>
              </a:rPr>
              <a:t> এর অভাবজনিত রোগ</a:t>
            </a:r>
            <a:endParaRPr lang="en-US" sz="3600" b="1" dirty="0">
              <a:effectLst/>
            </a:endParaRPr>
          </a:p>
        </p:txBody>
      </p:sp>
      <p:sp>
        <p:nvSpPr>
          <p:cNvPr id="3" name="Subtitle 2"/>
          <p:cNvSpPr>
            <a:spLocks noGrp="1"/>
          </p:cNvSpPr>
          <p:nvPr>
            <p:ph type="subTitle" idx="1"/>
          </p:nvPr>
        </p:nvSpPr>
        <p:spPr>
          <a:xfrm>
            <a:off x="1447800" y="1981200"/>
            <a:ext cx="3657600" cy="4114800"/>
          </a:xfrm>
        </p:spPr>
        <p:txBody>
          <a:bodyPr>
            <a:noAutofit/>
          </a:bodyPr>
          <a:lstStyle/>
          <a:p>
            <a:pPr algn="just" fontAlgn="base"/>
            <a:r>
              <a:rPr lang="as-IN" sz="2000" dirty="0" smtClean="0">
                <a:solidFill>
                  <a:schemeClr val="tx1"/>
                </a:solidFill>
                <a:latin typeface="SolaimanLipi" pitchFamily="66" charset="0"/>
                <a:cs typeface="SolaimanLipi" pitchFamily="66" charset="0"/>
              </a:rPr>
              <a:t>শরীরে এর ঘাটতি হলে শিশুদের রিকেট রোগ হয় অর্থাৎ পা বেঁকে যেতে পারে, মাথার খুলি বড় হয়ে যেতে পারে। বেশিদিন এই রোগে ভুগলে রোগ-প্রতিরোধ ক্ষমতা কমে শরীরের স্বাভাবিক বৃদ্ধিও ব্যাহত হতে পারে।  ভিটামিন ডি এর অভাবে হাড় ঠিকমত গড়ে ওঠে না এবং শিশুরা রিকেট নামে রোগের শিকার হতে পারে এবং প্রাপ্তবয়স্করা অস্টিওম্যালাসিয়া নামে দুর্বল হাড়ের রোগে ভুগতে পারেন।</a:t>
            </a:r>
            <a:endParaRPr lang="as-IN" sz="1000" dirty="0" smtClean="0">
              <a:solidFill>
                <a:schemeClr val="tx1"/>
              </a:solidFill>
              <a:latin typeface="SolaimanLipi" pitchFamily="66" charset="0"/>
              <a:cs typeface="SolaimanLipi" pitchFamily="66" charset="0"/>
            </a:endParaRPr>
          </a:p>
        </p:txBody>
      </p:sp>
      <p:pic>
        <p:nvPicPr>
          <p:cNvPr id="4098" name="Picture 2" descr="C:\Users\USER\Desktop\vitamin-d-deficiency.png"/>
          <p:cNvPicPr>
            <a:picLocks noChangeAspect="1" noChangeArrowheads="1"/>
          </p:cNvPicPr>
          <p:nvPr/>
        </p:nvPicPr>
        <p:blipFill>
          <a:blip r:embed="rId2"/>
          <a:srcRect/>
          <a:stretch>
            <a:fillRect/>
          </a:stretch>
        </p:blipFill>
        <p:spPr bwMode="auto">
          <a:xfrm>
            <a:off x="5181600" y="1600200"/>
            <a:ext cx="3391739" cy="4191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295400"/>
            <a:ext cx="7239000" cy="1600200"/>
          </a:xfrm>
        </p:spPr>
        <p:txBody>
          <a:bodyPr>
            <a:normAutofit/>
          </a:bodyPr>
          <a:lstStyle/>
          <a:p>
            <a:pPr>
              <a:buNone/>
            </a:pPr>
            <a:r>
              <a:rPr lang="en-US" sz="3600" b="1" dirty="0" err="1" smtClean="0">
                <a:solidFill>
                  <a:srgbClr val="00B0F0"/>
                </a:solidFill>
                <a:latin typeface="SolaimanLipi" pitchFamily="66" charset="0"/>
                <a:cs typeface="SolaimanLipi" pitchFamily="66" charset="0"/>
              </a:rPr>
              <a:t>আজকে</a:t>
            </a:r>
            <a:r>
              <a:rPr lang="en-US" sz="3600" b="1" dirty="0" smtClean="0">
                <a:solidFill>
                  <a:srgbClr val="00B0F0"/>
                </a:solidFill>
                <a:latin typeface="SolaimanLipi" pitchFamily="66" charset="0"/>
                <a:cs typeface="SolaimanLipi" pitchFamily="66" charset="0"/>
              </a:rPr>
              <a:t> </a:t>
            </a:r>
            <a:r>
              <a:rPr lang="en-US" sz="3600" b="1" dirty="0" err="1" smtClean="0">
                <a:solidFill>
                  <a:srgbClr val="00B0F0"/>
                </a:solidFill>
                <a:latin typeface="SolaimanLipi" pitchFamily="66" charset="0"/>
                <a:cs typeface="SolaimanLipi" pitchFamily="66" charset="0"/>
              </a:rPr>
              <a:t>এই</a:t>
            </a:r>
            <a:r>
              <a:rPr lang="en-US" sz="3600" b="1" dirty="0" smtClean="0">
                <a:solidFill>
                  <a:srgbClr val="00B0F0"/>
                </a:solidFill>
                <a:latin typeface="SolaimanLipi" pitchFamily="66" charset="0"/>
                <a:cs typeface="SolaimanLipi" pitchFamily="66" charset="0"/>
              </a:rPr>
              <a:t> </a:t>
            </a:r>
            <a:r>
              <a:rPr lang="en-US" sz="3600" b="1" dirty="0" err="1" smtClean="0">
                <a:solidFill>
                  <a:srgbClr val="00B0F0"/>
                </a:solidFill>
                <a:latin typeface="SolaimanLipi" pitchFamily="66" charset="0"/>
                <a:cs typeface="SolaimanLipi" pitchFamily="66" charset="0"/>
              </a:rPr>
              <a:t>পর্যন্তই</a:t>
            </a:r>
            <a:r>
              <a:rPr lang="en-US" sz="3600" b="1" dirty="0" smtClean="0">
                <a:solidFill>
                  <a:srgbClr val="00B0F0"/>
                </a:solidFill>
                <a:latin typeface="SolaimanLipi" pitchFamily="66" charset="0"/>
                <a:cs typeface="SolaimanLipi" pitchFamily="66" charset="0"/>
              </a:rPr>
              <a:t> </a:t>
            </a:r>
            <a:r>
              <a:rPr lang="en-US" sz="3600" b="1" dirty="0" err="1" smtClean="0">
                <a:solidFill>
                  <a:srgbClr val="00B0F0"/>
                </a:solidFill>
                <a:latin typeface="SolaimanLipi" pitchFamily="66" charset="0"/>
                <a:cs typeface="SolaimanLipi" pitchFamily="66" charset="0"/>
              </a:rPr>
              <a:t>সবাই</a:t>
            </a:r>
            <a:r>
              <a:rPr lang="en-US" sz="3600" b="1" dirty="0" smtClean="0">
                <a:solidFill>
                  <a:srgbClr val="00B0F0"/>
                </a:solidFill>
                <a:latin typeface="SolaimanLipi" pitchFamily="66" charset="0"/>
                <a:cs typeface="SolaimanLipi" pitchFamily="66" charset="0"/>
              </a:rPr>
              <a:t> </a:t>
            </a:r>
            <a:r>
              <a:rPr lang="en-US" sz="3600" b="1" dirty="0" err="1" smtClean="0">
                <a:solidFill>
                  <a:srgbClr val="00B0F0"/>
                </a:solidFill>
                <a:latin typeface="SolaimanLipi" pitchFamily="66" charset="0"/>
                <a:cs typeface="SolaimanLipi" pitchFamily="66" charset="0"/>
              </a:rPr>
              <a:t>ভালো</a:t>
            </a:r>
            <a:r>
              <a:rPr lang="en-US" sz="3600" b="1" dirty="0" smtClean="0">
                <a:solidFill>
                  <a:srgbClr val="00B0F0"/>
                </a:solidFill>
                <a:latin typeface="SolaimanLipi" pitchFamily="66" charset="0"/>
                <a:cs typeface="SolaimanLipi" pitchFamily="66" charset="0"/>
              </a:rPr>
              <a:t> </a:t>
            </a:r>
            <a:r>
              <a:rPr lang="en-US" sz="3600" b="1" dirty="0" err="1" smtClean="0">
                <a:solidFill>
                  <a:srgbClr val="00B0F0"/>
                </a:solidFill>
                <a:latin typeface="SolaimanLipi" pitchFamily="66" charset="0"/>
                <a:cs typeface="SolaimanLipi" pitchFamily="66" charset="0"/>
              </a:rPr>
              <a:t>থেকো</a:t>
            </a:r>
            <a:r>
              <a:rPr lang="en-US" sz="3600" b="1" dirty="0" smtClean="0">
                <a:solidFill>
                  <a:srgbClr val="00B0F0"/>
                </a:solidFill>
                <a:latin typeface="SolaimanLipi" pitchFamily="66" charset="0"/>
                <a:cs typeface="SolaimanLipi" pitchFamily="66" charset="0"/>
              </a:rPr>
              <a:t>…</a:t>
            </a:r>
          </a:p>
          <a:p>
            <a:pPr>
              <a:buNone/>
            </a:pPr>
            <a:r>
              <a:rPr lang="en-US" sz="3600" b="1" dirty="0" smtClean="0">
                <a:solidFill>
                  <a:srgbClr val="FF0000"/>
                </a:solidFill>
                <a:latin typeface="SolaimanLipi" pitchFamily="66" charset="0"/>
                <a:cs typeface="SolaimanLipi" pitchFamily="66" charset="0"/>
              </a:rPr>
              <a:t>                                   </a:t>
            </a:r>
            <a:r>
              <a:rPr lang="en-US" sz="4000" b="1" dirty="0" err="1" smtClean="0">
                <a:solidFill>
                  <a:srgbClr val="FF0000"/>
                </a:solidFill>
                <a:latin typeface="SolaimanLipi" pitchFamily="66" charset="0"/>
                <a:cs typeface="SolaimanLipi" pitchFamily="66" charset="0"/>
              </a:rPr>
              <a:t>ধন্যবাদ</a:t>
            </a:r>
            <a:r>
              <a:rPr lang="en-US" sz="4000" b="1" dirty="0" smtClean="0">
                <a:solidFill>
                  <a:srgbClr val="FF0000"/>
                </a:solidFill>
                <a:latin typeface="SolaimanLipi" pitchFamily="66" charset="0"/>
                <a:cs typeface="SolaimanLipi" pitchFamily="66" charset="0"/>
              </a:rPr>
              <a:t>।</a:t>
            </a:r>
            <a:endParaRPr lang="en-US" sz="4000" b="1" dirty="0">
              <a:solidFill>
                <a:srgbClr val="FF0000"/>
              </a:solidFill>
              <a:latin typeface="SolaimanLipi" pitchFamily="66" charset="0"/>
              <a:cs typeface="SolaimanLipi" pitchFamily="66" charset="0"/>
            </a:endParaRPr>
          </a:p>
        </p:txBody>
      </p:sp>
      <p:pic>
        <p:nvPicPr>
          <p:cNvPr id="5122" name="Picture 2" descr="C:\Users\USER\Desktop\Vitamin-D-Rich-Foods.jpg"/>
          <p:cNvPicPr>
            <a:picLocks noChangeAspect="1" noChangeArrowheads="1"/>
          </p:cNvPicPr>
          <p:nvPr/>
        </p:nvPicPr>
        <p:blipFill>
          <a:blip r:embed="rId2"/>
          <a:srcRect/>
          <a:stretch>
            <a:fillRect/>
          </a:stretch>
        </p:blipFill>
        <p:spPr bwMode="auto">
          <a:xfrm>
            <a:off x="1981200" y="2667000"/>
            <a:ext cx="5715000" cy="3810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9200" y="1295400"/>
            <a:ext cx="7315200" cy="4191000"/>
          </a:xfrm>
        </p:spPr>
        <p:txBody>
          <a:bodyPr>
            <a:normAutofit/>
          </a:bodyPr>
          <a:lstStyle/>
          <a:p>
            <a:pPr algn="ctr">
              <a:buNone/>
            </a:pPr>
            <a:r>
              <a:rPr lang="en-US" sz="2400" b="1" dirty="0" err="1" smtClean="0">
                <a:solidFill>
                  <a:srgbClr val="FF0000"/>
                </a:solidFill>
                <a:latin typeface="SolaimanLipi" pitchFamily="66" charset="0"/>
                <a:cs typeface="SolaimanLipi" pitchFamily="66" charset="0"/>
              </a:rPr>
              <a:t>প্রস্তুতকারক</a:t>
            </a:r>
            <a:endParaRPr lang="en-US" sz="2400" b="1" dirty="0" smtClean="0">
              <a:solidFill>
                <a:srgbClr val="FF0000"/>
              </a:solidFill>
              <a:latin typeface="SolaimanLipi" pitchFamily="66" charset="0"/>
              <a:cs typeface="SolaimanLipi" pitchFamily="66" charset="0"/>
            </a:endParaRPr>
          </a:p>
          <a:p>
            <a:pPr algn="ctr">
              <a:buNone/>
            </a:pPr>
            <a:r>
              <a:rPr lang="en-US" sz="3600" b="1" dirty="0" err="1" smtClean="0">
                <a:solidFill>
                  <a:srgbClr val="003300"/>
                </a:solidFill>
                <a:latin typeface="SolaimanLipi" pitchFamily="66" charset="0"/>
                <a:cs typeface="SolaimanLipi" pitchFamily="66" charset="0"/>
              </a:rPr>
              <a:t>মোঃ</a:t>
            </a:r>
            <a:r>
              <a:rPr lang="en-US" sz="3600" b="1" dirty="0" smtClean="0">
                <a:solidFill>
                  <a:srgbClr val="003300"/>
                </a:solidFill>
                <a:latin typeface="SolaimanLipi" pitchFamily="66" charset="0"/>
                <a:cs typeface="SolaimanLipi" pitchFamily="66" charset="0"/>
              </a:rPr>
              <a:t> </a:t>
            </a:r>
            <a:r>
              <a:rPr lang="en-US" sz="3600" b="1" dirty="0" err="1" smtClean="0">
                <a:solidFill>
                  <a:srgbClr val="003300"/>
                </a:solidFill>
                <a:latin typeface="SolaimanLipi" pitchFamily="66" charset="0"/>
                <a:cs typeface="SolaimanLipi" pitchFamily="66" charset="0"/>
              </a:rPr>
              <a:t>উজ্জল</a:t>
            </a:r>
            <a:r>
              <a:rPr lang="en-US" sz="3600" b="1" dirty="0" smtClean="0">
                <a:solidFill>
                  <a:srgbClr val="003300"/>
                </a:solidFill>
                <a:latin typeface="SolaimanLipi" pitchFamily="66" charset="0"/>
                <a:cs typeface="SolaimanLipi" pitchFamily="66" charset="0"/>
              </a:rPr>
              <a:t> </a:t>
            </a:r>
            <a:r>
              <a:rPr lang="en-US" sz="3600" b="1" dirty="0" err="1" smtClean="0">
                <a:solidFill>
                  <a:srgbClr val="003300"/>
                </a:solidFill>
                <a:latin typeface="SolaimanLipi" pitchFamily="66" charset="0"/>
                <a:cs typeface="SolaimanLipi" pitchFamily="66" charset="0"/>
              </a:rPr>
              <a:t>হোসেন</a:t>
            </a:r>
            <a:endParaRPr lang="en-US" sz="3600" b="1" dirty="0" smtClean="0">
              <a:solidFill>
                <a:srgbClr val="003300"/>
              </a:solidFill>
              <a:latin typeface="SolaimanLipi" pitchFamily="66" charset="0"/>
              <a:cs typeface="SolaimanLipi" pitchFamily="66" charset="0"/>
            </a:endParaRPr>
          </a:p>
          <a:p>
            <a:pPr algn="ctr">
              <a:buNone/>
            </a:pPr>
            <a:r>
              <a:rPr lang="en-US" sz="2400" b="1" dirty="0" err="1" smtClean="0">
                <a:latin typeface="SolaimanLipi" pitchFamily="66" charset="0"/>
                <a:cs typeface="SolaimanLipi" pitchFamily="66" charset="0"/>
              </a:rPr>
              <a:t>ট্রেড</a:t>
            </a:r>
            <a:r>
              <a:rPr lang="en-US" sz="2400" b="1" dirty="0" smtClean="0">
                <a:latin typeface="SolaimanLipi" pitchFamily="66" charset="0"/>
                <a:cs typeface="SolaimanLipi" pitchFamily="66" charset="0"/>
              </a:rPr>
              <a:t> </a:t>
            </a:r>
            <a:r>
              <a:rPr lang="en-US" sz="2400" b="1" dirty="0" err="1" smtClean="0">
                <a:latin typeface="SolaimanLipi" pitchFamily="66" charset="0"/>
                <a:cs typeface="SolaimanLipi" pitchFamily="66" charset="0"/>
              </a:rPr>
              <a:t>ইন্সট্রাক্টর</a:t>
            </a:r>
            <a:endParaRPr lang="en-US" sz="2400" b="1" dirty="0" smtClean="0">
              <a:latin typeface="SolaimanLipi" pitchFamily="66" charset="0"/>
              <a:cs typeface="SolaimanLipi" pitchFamily="66" charset="0"/>
            </a:endParaRPr>
          </a:p>
          <a:p>
            <a:pPr algn="ctr">
              <a:buNone/>
            </a:pPr>
            <a:r>
              <a:rPr lang="en-US" sz="2400" dirty="0" err="1" smtClean="0">
                <a:latin typeface="SolaimanLipi" pitchFamily="66" charset="0"/>
                <a:cs typeface="SolaimanLipi" pitchFamily="66" charset="0"/>
              </a:rPr>
              <a:t>ফুড</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প্রসেসিং</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এন্ড</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প্রিজারভেশন</a:t>
            </a:r>
            <a:endParaRPr lang="en-US" sz="2400" dirty="0" smtClean="0">
              <a:latin typeface="SolaimanLipi" pitchFamily="66" charset="0"/>
              <a:cs typeface="SolaimanLipi" pitchFamily="66" charset="0"/>
            </a:endParaRPr>
          </a:p>
          <a:p>
            <a:pPr algn="ctr">
              <a:buNone/>
            </a:pPr>
            <a:r>
              <a:rPr lang="en-US" sz="2400" dirty="0" err="1" smtClean="0">
                <a:latin typeface="SolaimanLipi" pitchFamily="66" charset="0"/>
                <a:cs typeface="SolaimanLipi" pitchFamily="66" charset="0"/>
              </a:rPr>
              <a:t>ব্যারিস্টার</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আব্দুস</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সালাম</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তালুকদার</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উচ্চ</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বিদ্যালয়</a:t>
            </a:r>
            <a:r>
              <a:rPr lang="en-US" sz="2400" dirty="0" smtClean="0">
                <a:latin typeface="SolaimanLipi" pitchFamily="66" charset="0"/>
                <a:cs typeface="SolaimanLipi" pitchFamily="66" charset="0"/>
              </a:rPr>
              <a:t>।</a:t>
            </a:r>
          </a:p>
          <a:p>
            <a:pPr algn="ctr">
              <a:buNone/>
            </a:pPr>
            <a:endParaRPr lang="en-US" sz="1100" dirty="0" smtClean="0">
              <a:latin typeface="SolaimanLipi" pitchFamily="66" charset="0"/>
              <a:cs typeface="SolaimanLipi" pitchFamily="66" charset="0"/>
            </a:endParaRPr>
          </a:p>
          <a:p>
            <a:pPr algn="ctr">
              <a:buNone/>
            </a:pPr>
            <a:r>
              <a:rPr lang="en-US" sz="2400" b="1" dirty="0" err="1" smtClean="0">
                <a:latin typeface="SolaimanLipi" pitchFamily="66" charset="0"/>
                <a:cs typeface="SolaimanLipi" pitchFamily="66" charset="0"/>
              </a:rPr>
              <a:t>বি.এস.সি</a:t>
            </a:r>
            <a:r>
              <a:rPr lang="en-US" sz="2400" b="1" dirty="0" smtClean="0">
                <a:latin typeface="SolaimanLipi" pitchFamily="66" charset="0"/>
                <a:cs typeface="SolaimanLipi" pitchFamily="66" charset="0"/>
              </a:rPr>
              <a:t> (</a:t>
            </a:r>
            <a:r>
              <a:rPr lang="en-US" sz="2400" b="1" dirty="0" err="1" smtClean="0">
                <a:latin typeface="SolaimanLipi" pitchFamily="66" charset="0"/>
                <a:cs typeface="SolaimanLipi" pitchFamily="66" charset="0"/>
              </a:rPr>
              <a:t>অনার্স</a:t>
            </a:r>
            <a:r>
              <a:rPr lang="en-US" sz="2400" b="1" dirty="0" smtClean="0">
                <a:latin typeface="SolaimanLipi" pitchFamily="66" charset="0"/>
                <a:cs typeface="SolaimanLipi" pitchFamily="66" charset="0"/>
              </a:rPr>
              <a:t>) </a:t>
            </a:r>
            <a:r>
              <a:rPr lang="en-US" sz="2400" b="1" dirty="0" err="1" smtClean="0">
                <a:latin typeface="SolaimanLipi" pitchFamily="66" charset="0"/>
                <a:cs typeface="SolaimanLipi" pitchFamily="66" charset="0"/>
              </a:rPr>
              <a:t>এম.এস.সি</a:t>
            </a:r>
            <a:r>
              <a:rPr lang="en-US" sz="2400" b="1" dirty="0" smtClean="0">
                <a:latin typeface="SolaimanLipi" pitchFamily="66" charset="0"/>
                <a:cs typeface="SolaimanLipi" pitchFamily="66" charset="0"/>
              </a:rPr>
              <a:t> (</a:t>
            </a:r>
            <a:r>
              <a:rPr lang="en-US" sz="2400" b="1" dirty="0" err="1" smtClean="0">
                <a:latin typeface="SolaimanLipi" pitchFamily="66" charset="0"/>
                <a:cs typeface="SolaimanLipi" pitchFamily="66" charset="0"/>
              </a:rPr>
              <a:t>থিসিস</a:t>
            </a:r>
            <a:r>
              <a:rPr lang="en-US" sz="2400" b="1" dirty="0" smtClean="0">
                <a:latin typeface="SolaimanLipi" pitchFamily="66" charset="0"/>
                <a:cs typeface="SolaimanLipi" pitchFamily="66" charset="0"/>
              </a:rPr>
              <a:t> </a:t>
            </a:r>
            <a:r>
              <a:rPr lang="en-US" sz="2400" b="1" dirty="0" err="1" smtClean="0">
                <a:latin typeface="SolaimanLipi" pitchFamily="66" charset="0"/>
                <a:cs typeface="SolaimanLipi" pitchFamily="66" charset="0"/>
              </a:rPr>
              <a:t>সহ</a:t>
            </a:r>
            <a:r>
              <a:rPr lang="en-US" sz="2400" b="1" dirty="0" smtClean="0">
                <a:latin typeface="SolaimanLipi" pitchFamily="66" charset="0"/>
                <a:cs typeface="SolaimanLipi" pitchFamily="66" charset="0"/>
              </a:rPr>
              <a:t>)</a:t>
            </a:r>
          </a:p>
          <a:p>
            <a:pPr algn="ctr">
              <a:buNone/>
            </a:pPr>
            <a:r>
              <a:rPr lang="en-US" sz="2400" dirty="0" err="1" smtClean="0">
                <a:latin typeface="SolaimanLipi" pitchFamily="66" charset="0"/>
                <a:cs typeface="SolaimanLipi" pitchFamily="66" charset="0"/>
              </a:rPr>
              <a:t>ফুড</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টেকনোলজি</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এন্ড</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নিউট্রিশনাল</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সায়েন্স</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বিভাগ</a:t>
            </a:r>
            <a:endParaRPr lang="en-US" sz="2400" dirty="0" smtClean="0">
              <a:latin typeface="SolaimanLipi" pitchFamily="66" charset="0"/>
              <a:cs typeface="SolaimanLipi" pitchFamily="66" charset="0"/>
            </a:endParaRPr>
          </a:p>
          <a:p>
            <a:pPr algn="ctr">
              <a:buNone/>
            </a:pPr>
            <a:r>
              <a:rPr lang="en-US" sz="2400" dirty="0" err="1" smtClean="0">
                <a:latin typeface="SolaimanLipi" pitchFamily="66" charset="0"/>
                <a:cs typeface="SolaimanLipi" pitchFamily="66" charset="0"/>
              </a:rPr>
              <a:t>মাওলানা</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ভাসানী</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বিজ্ঞান</a:t>
            </a:r>
            <a:r>
              <a:rPr lang="en-US" sz="2400" dirty="0" smtClean="0">
                <a:latin typeface="SolaimanLipi" pitchFamily="66" charset="0"/>
                <a:cs typeface="SolaimanLipi" pitchFamily="66" charset="0"/>
              </a:rPr>
              <a:t> ও </a:t>
            </a:r>
            <a:r>
              <a:rPr lang="en-US" sz="2400" dirty="0" err="1" smtClean="0">
                <a:latin typeface="SolaimanLipi" pitchFamily="66" charset="0"/>
                <a:cs typeface="SolaimanLipi" pitchFamily="66" charset="0"/>
              </a:rPr>
              <a:t>প্রযুক্তি</a:t>
            </a:r>
            <a:r>
              <a:rPr lang="en-US" sz="2400" dirty="0" smtClean="0">
                <a:latin typeface="SolaimanLipi" pitchFamily="66" charset="0"/>
                <a:cs typeface="SolaimanLipi" pitchFamily="66" charset="0"/>
              </a:rPr>
              <a:t> </a:t>
            </a:r>
            <a:r>
              <a:rPr lang="en-US" sz="2400" dirty="0" err="1" smtClean="0">
                <a:latin typeface="SolaimanLipi" pitchFamily="66" charset="0"/>
                <a:cs typeface="SolaimanLipi" pitchFamily="66" charset="0"/>
              </a:rPr>
              <a:t>বিশ্ববিদ্যালয়</a:t>
            </a:r>
            <a:r>
              <a:rPr lang="en-US" sz="2400" dirty="0" smtClean="0">
                <a:latin typeface="SolaimanLipi" pitchFamily="66" charset="0"/>
                <a:cs typeface="SolaimanLipi" pitchFamily="66" charset="0"/>
              </a:rPr>
              <a:t>। </a:t>
            </a:r>
          </a:p>
          <a:p>
            <a:pPr algn="ctr">
              <a:buNone/>
            </a:pPr>
            <a:endParaRPr lang="en-US" sz="1800" b="1" dirty="0" smtClean="0">
              <a:solidFill>
                <a:schemeClr val="bg1"/>
              </a:solidFill>
              <a:latin typeface="SolaimanLipi" pitchFamily="66" charset="0"/>
              <a:cs typeface="SolaimanLipi" pitchFamily="66" charset="0"/>
            </a:endParaRPr>
          </a:p>
          <a:p>
            <a:pPr>
              <a:buNone/>
            </a:pPr>
            <a:endParaRPr lang="en-US" dirty="0">
              <a:solidFill>
                <a:schemeClr val="bg1"/>
              </a:solidFill>
              <a:latin typeface="SolaimanLipi" pitchFamily="66" charset="0"/>
              <a:cs typeface="SolaimanLipi"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1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52600"/>
            <a:ext cx="7772400" cy="3048000"/>
          </a:xfrm>
        </p:spPr>
        <p:txBody>
          <a:bodyPr>
            <a:noAutofit/>
          </a:bodyPr>
          <a:lstStyle/>
          <a:p>
            <a:pPr algn="ctr">
              <a:lnSpc>
                <a:spcPct val="150000"/>
              </a:lnSpc>
            </a:pPr>
            <a:r>
              <a:rPr lang="en-US" sz="3200" b="1" dirty="0" err="1" smtClean="0">
                <a:solidFill>
                  <a:srgbClr val="003300"/>
                </a:solidFill>
                <a:effectLst/>
                <a:latin typeface="SolaimanLipi" pitchFamily="66" charset="0"/>
                <a:ea typeface="SimSun" pitchFamily="2" charset="-122"/>
                <a:cs typeface="SolaimanLipi" pitchFamily="66" charset="0"/>
              </a:rPr>
              <a:t>এসএসসি</a:t>
            </a:r>
            <a:r>
              <a:rPr lang="en-US" sz="3200" b="1" dirty="0" smtClean="0">
                <a:solidFill>
                  <a:srgbClr val="003300"/>
                </a:solidFill>
                <a:effectLst/>
                <a:latin typeface="SolaimanLipi" pitchFamily="66" charset="0"/>
                <a:ea typeface="SimSun" pitchFamily="2" charset="-122"/>
                <a:cs typeface="SolaimanLipi" pitchFamily="66" charset="0"/>
              </a:rPr>
              <a:t> </a:t>
            </a:r>
            <a:r>
              <a:rPr lang="en-US" sz="3200" b="1" dirty="0" err="1" smtClean="0">
                <a:solidFill>
                  <a:srgbClr val="003300"/>
                </a:solidFill>
                <a:effectLst/>
                <a:latin typeface="SolaimanLipi" pitchFamily="66" charset="0"/>
                <a:ea typeface="SimSun" pitchFamily="2" charset="-122"/>
                <a:cs typeface="SolaimanLipi" pitchFamily="66" charset="0"/>
              </a:rPr>
              <a:t>ভোকেশনাল</a:t>
            </a:r>
            <a:r>
              <a:rPr lang="en-US" sz="3200" b="1" dirty="0" smtClean="0">
                <a:solidFill>
                  <a:srgbClr val="00B050"/>
                </a:solidFill>
                <a:effectLst/>
                <a:latin typeface="SolaimanLipi" pitchFamily="66" charset="0"/>
                <a:ea typeface="SimSun" pitchFamily="2" charset="-122"/>
                <a:cs typeface="SolaimanLipi" pitchFamily="66" charset="0"/>
              </a:rPr>
              <a:t/>
            </a:r>
            <a:br>
              <a:rPr lang="en-US" sz="3200" b="1" dirty="0" smtClean="0">
                <a:solidFill>
                  <a:srgbClr val="00B050"/>
                </a:solidFill>
                <a:effectLst/>
                <a:latin typeface="SolaimanLipi" pitchFamily="66" charset="0"/>
                <a:ea typeface="SimSun" pitchFamily="2" charset="-122"/>
                <a:cs typeface="SolaimanLipi" pitchFamily="66" charset="0"/>
              </a:rPr>
            </a:br>
            <a:r>
              <a:rPr lang="en-US" sz="3200" b="1" dirty="0" err="1" smtClean="0">
                <a:solidFill>
                  <a:srgbClr val="FF0000"/>
                </a:solidFill>
                <a:effectLst/>
                <a:latin typeface="SolaimanLipi" pitchFamily="66" charset="0"/>
                <a:ea typeface="SimSun" pitchFamily="2" charset="-122"/>
                <a:cs typeface="SolaimanLipi" pitchFamily="66" charset="0"/>
              </a:rPr>
              <a:t>বিষয়ঃ</a:t>
            </a:r>
            <a:r>
              <a:rPr lang="en-US" sz="3200" b="1" dirty="0" smtClean="0">
                <a:solidFill>
                  <a:srgbClr val="FF0000"/>
                </a:solidFill>
                <a:effectLst/>
                <a:latin typeface="SolaimanLipi" pitchFamily="66" charset="0"/>
                <a:ea typeface="SimSun" pitchFamily="2" charset="-122"/>
                <a:cs typeface="SolaimanLipi" pitchFamily="66" charset="0"/>
              </a:rPr>
              <a:t> </a:t>
            </a:r>
            <a:r>
              <a:rPr lang="en-US" sz="3200" b="1" dirty="0" err="1" smtClean="0">
                <a:solidFill>
                  <a:srgbClr val="FF0000"/>
                </a:solidFill>
                <a:effectLst/>
                <a:latin typeface="SolaimanLipi" pitchFamily="66" charset="0"/>
                <a:cs typeface="SolaimanLipi" pitchFamily="66" charset="0"/>
              </a:rPr>
              <a:t>ফুড</a:t>
            </a:r>
            <a:r>
              <a:rPr lang="en-US" sz="3200" b="1" dirty="0" smtClean="0">
                <a:solidFill>
                  <a:srgbClr val="FF0000"/>
                </a:solidFill>
                <a:effectLst/>
                <a:latin typeface="SolaimanLipi" pitchFamily="66" charset="0"/>
                <a:cs typeface="SolaimanLipi" pitchFamily="66" charset="0"/>
              </a:rPr>
              <a:t> </a:t>
            </a:r>
            <a:r>
              <a:rPr lang="en-US" sz="3200" b="1" dirty="0" err="1" smtClean="0">
                <a:solidFill>
                  <a:srgbClr val="FF0000"/>
                </a:solidFill>
                <a:effectLst/>
                <a:latin typeface="SolaimanLipi" pitchFamily="66" charset="0"/>
                <a:cs typeface="SolaimanLipi" pitchFamily="66" charset="0"/>
              </a:rPr>
              <a:t>প্রসেসিং</a:t>
            </a:r>
            <a:r>
              <a:rPr lang="en-US" sz="3200" b="1" dirty="0" smtClean="0">
                <a:solidFill>
                  <a:srgbClr val="FF0000"/>
                </a:solidFill>
                <a:effectLst/>
                <a:latin typeface="SolaimanLipi" pitchFamily="66" charset="0"/>
                <a:cs typeface="SolaimanLipi" pitchFamily="66" charset="0"/>
              </a:rPr>
              <a:t> </a:t>
            </a:r>
            <a:r>
              <a:rPr lang="en-US" sz="3200" b="1" dirty="0" err="1" smtClean="0">
                <a:solidFill>
                  <a:srgbClr val="FF0000"/>
                </a:solidFill>
                <a:effectLst/>
                <a:latin typeface="SolaimanLipi" pitchFamily="66" charset="0"/>
                <a:cs typeface="SolaimanLipi" pitchFamily="66" charset="0"/>
              </a:rPr>
              <a:t>এন্ড</a:t>
            </a:r>
            <a:r>
              <a:rPr lang="en-US" sz="3200" b="1" dirty="0" smtClean="0">
                <a:solidFill>
                  <a:srgbClr val="FF0000"/>
                </a:solidFill>
                <a:effectLst/>
                <a:latin typeface="SolaimanLipi" pitchFamily="66" charset="0"/>
                <a:cs typeface="SolaimanLipi" pitchFamily="66" charset="0"/>
              </a:rPr>
              <a:t> </a:t>
            </a:r>
            <a:r>
              <a:rPr lang="en-US" sz="3200" b="1" dirty="0" err="1" smtClean="0">
                <a:solidFill>
                  <a:srgbClr val="FF0000"/>
                </a:solidFill>
                <a:effectLst/>
                <a:latin typeface="SolaimanLipi" pitchFamily="66" charset="0"/>
                <a:cs typeface="SolaimanLipi" pitchFamily="66" charset="0"/>
              </a:rPr>
              <a:t>প্রিজারভেশন</a:t>
            </a:r>
            <a:r>
              <a:rPr lang="en-US" sz="3200" b="1" dirty="0" smtClean="0">
                <a:solidFill>
                  <a:srgbClr val="FF0000"/>
                </a:solidFill>
                <a:effectLst/>
                <a:latin typeface="SolaimanLipi" pitchFamily="66" charset="0"/>
                <a:cs typeface="SolaimanLipi" pitchFamily="66" charset="0"/>
              </a:rPr>
              <a:t/>
            </a:r>
            <a:br>
              <a:rPr lang="en-US" sz="3200" b="1" dirty="0" smtClean="0">
                <a:solidFill>
                  <a:srgbClr val="FF0000"/>
                </a:solidFill>
                <a:effectLst/>
                <a:latin typeface="SolaimanLipi" pitchFamily="66" charset="0"/>
                <a:cs typeface="SolaimanLipi" pitchFamily="66" charset="0"/>
              </a:rPr>
            </a:br>
            <a:r>
              <a:rPr lang="en-US" sz="3200" b="1" dirty="0" smtClean="0">
                <a:solidFill>
                  <a:srgbClr val="FF0000"/>
                </a:solidFill>
                <a:effectLst/>
                <a:latin typeface="SolaimanLipi" pitchFamily="66" charset="0"/>
                <a:cs typeface="SolaimanLipi" pitchFamily="66" charset="0"/>
              </a:rPr>
              <a:t>ট্রেড-১ (১ম </a:t>
            </a:r>
            <a:r>
              <a:rPr lang="en-US" sz="3200" b="1" dirty="0" err="1" smtClean="0">
                <a:solidFill>
                  <a:srgbClr val="FF0000"/>
                </a:solidFill>
                <a:effectLst/>
                <a:latin typeface="SolaimanLipi" pitchFamily="66" charset="0"/>
                <a:cs typeface="SolaimanLipi" pitchFamily="66" charset="0"/>
              </a:rPr>
              <a:t>পত্র</a:t>
            </a:r>
            <a:r>
              <a:rPr lang="en-US" sz="3200" b="1" dirty="0" smtClean="0">
                <a:solidFill>
                  <a:srgbClr val="FF0000"/>
                </a:solidFill>
                <a:effectLst/>
                <a:latin typeface="SolaimanLipi" pitchFamily="66" charset="0"/>
                <a:cs typeface="SolaimanLipi" pitchFamily="66" charset="0"/>
              </a:rPr>
              <a:t>)</a:t>
            </a:r>
            <a:r>
              <a:rPr lang="en-US" sz="3200" b="1" dirty="0" smtClean="0">
                <a:solidFill>
                  <a:schemeClr val="bg1"/>
                </a:solidFill>
                <a:effectLst/>
                <a:latin typeface="SolaimanLipi" pitchFamily="66" charset="0"/>
                <a:cs typeface="SolaimanLipi" pitchFamily="66" charset="0"/>
              </a:rPr>
              <a:t/>
            </a:r>
            <a:br>
              <a:rPr lang="en-US" sz="3200" b="1" dirty="0" smtClean="0">
                <a:solidFill>
                  <a:schemeClr val="bg1"/>
                </a:solidFill>
                <a:effectLst/>
                <a:latin typeface="SolaimanLipi" pitchFamily="66" charset="0"/>
                <a:cs typeface="SolaimanLipi" pitchFamily="66" charset="0"/>
              </a:rPr>
            </a:br>
            <a:r>
              <a:rPr lang="en-US" sz="3200" b="1" dirty="0" err="1" smtClean="0">
                <a:solidFill>
                  <a:schemeClr val="tx1"/>
                </a:solidFill>
                <a:effectLst/>
                <a:latin typeface="SolaimanLipi" pitchFamily="66" charset="0"/>
                <a:cs typeface="SolaimanLipi" pitchFamily="66" charset="0"/>
              </a:rPr>
              <a:t>শ্রেণীঃ</a:t>
            </a:r>
            <a:r>
              <a:rPr lang="en-US" sz="3200" b="1" dirty="0" smtClean="0">
                <a:solidFill>
                  <a:schemeClr val="tx1"/>
                </a:solidFill>
                <a:effectLst/>
                <a:latin typeface="SolaimanLipi" pitchFamily="66" charset="0"/>
                <a:cs typeface="SolaimanLipi" pitchFamily="66" charset="0"/>
              </a:rPr>
              <a:t> </a:t>
            </a:r>
            <a:r>
              <a:rPr lang="en-US" sz="3200" b="1" dirty="0" err="1" smtClean="0">
                <a:solidFill>
                  <a:schemeClr val="tx1"/>
                </a:solidFill>
                <a:effectLst/>
                <a:latin typeface="SolaimanLipi" pitchFamily="66" charset="0"/>
                <a:cs typeface="SolaimanLipi" pitchFamily="66" charset="0"/>
              </a:rPr>
              <a:t>নবম</a:t>
            </a:r>
            <a:r>
              <a:rPr lang="en-US" sz="3200" b="1" dirty="0" smtClean="0">
                <a:solidFill>
                  <a:schemeClr val="tx1"/>
                </a:solidFill>
                <a:effectLst/>
                <a:latin typeface="SolaimanLipi" pitchFamily="66" charset="0"/>
                <a:cs typeface="SolaimanLipi" pitchFamily="66" charset="0"/>
              </a:rPr>
              <a:t>,  </a:t>
            </a:r>
            <a:r>
              <a:rPr lang="en-US" sz="3200" b="1" dirty="0" err="1" smtClean="0">
                <a:solidFill>
                  <a:schemeClr val="tx1"/>
                </a:solidFill>
                <a:effectLst/>
                <a:latin typeface="SolaimanLipi" pitchFamily="66" charset="0"/>
                <a:cs typeface="SolaimanLipi" pitchFamily="66" charset="0"/>
              </a:rPr>
              <a:t>অধ্যায়ঃ</a:t>
            </a:r>
            <a:r>
              <a:rPr lang="en-US" sz="3200" b="1" dirty="0" smtClean="0">
                <a:solidFill>
                  <a:schemeClr val="tx1"/>
                </a:solidFill>
                <a:effectLst/>
                <a:latin typeface="SolaimanLipi" pitchFamily="66" charset="0"/>
                <a:cs typeface="SolaimanLipi" pitchFamily="66" charset="0"/>
              </a:rPr>
              <a:t> ২য় (</a:t>
            </a:r>
            <a:r>
              <a:rPr lang="en-US" sz="3200" b="1" dirty="0" smtClean="0">
                <a:solidFill>
                  <a:schemeClr val="tx1"/>
                </a:solidFill>
                <a:effectLst/>
                <a:latin typeface="SolaimanLipi" pitchFamily="66" charset="0"/>
                <a:cs typeface="SolaimanLipi" pitchFamily="66" charset="0"/>
              </a:rPr>
              <a:t>লেকচার-৬)</a:t>
            </a:r>
            <a:endParaRPr lang="en-US" sz="3200" b="1" dirty="0">
              <a:solidFill>
                <a:schemeClr val="tx1"/>
              </a:solidFill>
              <a:effectLst/>
              <a:latin typeface="SolaimanLipi" pitchFamily="66" charset="0"/>
              <a:ea typeface="SimSun" pitchFamily="2" charset="-122"/>
              <a:cs typeface="SolaimanLipi"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vitamin-d-tablets.jpg"/>
          <p:cNvPicPr>
            <a:picLocks noChangeAspect="1" noChangeArrowheads="1"/>
          </p:cNvPicPr>
          <p:nvPr/>
        </p:nvPicPr>
        <p:blipFill>
          <a:blip r:embed="rId2"/>
          <a:srcRect/>
          <a:stretch>
            <a:fillRect/>
          </a:stretch>
        </p:blipFill>
        <p:spPr bwMode="auto">
          <a:xfrm>
            <a:off x="3733800" y="2667000"/>
            <a:ext cx="5187889" cy="3886200"/>
          </a:xfrm>
          <a:prstGeom prst="rect">
            <a:avLst/>
          </a:prstGeom>
          <a:noFill/>
        </p:spPr>
      </p:pic>
      <p:sp>
        <p:nvSpPr>
          <p:cNvPr id="2" name="Title 1"/>
          <p:cNvSpPr>
            <a:spLocks noGrp="1"/>
          </p:cNvSpPr>
          <p:nvPr>
            <p:ph type="ctrTitle"/>
          </p:nvPr>
        </p:nvSpPr>
        <p:spPr>
          <a:xfrm>
            <a:off x="1524000" y="685800"/>
            <a:ext cx="7239000" cy="685799"/>
          </a:xfrm>
        </p:spPr>
        <p:txBody>
          <a:bodyPr>
            <a:normAutofit/>
          </a:bodyPr>
          <a:lstStyle/>
          <a:p>
            <a:pPr algn="l"/>
            <a:r>
              <a:rPr lang="en-US" sz="3200" b="1" dirty="0" err="1" smtClean="0">
                <a:solidFill>
                  <a:srgbClr val="003300"/>
                </a:solidFill>
                <a:latin typeface="SolaimanLipi" pitchFamily="66" charset="0"/>
                <a:cs typeface="SolaimanLipi" pitchFamily="66" charset="0"/>
              </a:rPr>
              <a:t>এই</a:t>
            </a:r>
            <a:r>
              <a:rPr lang="en-US" sz="3200" b="1" dirty="0" smtClean="0">
                <a:solidFill>
                  <a:srgbClr val="003300"/>
                </a:solidFill>
                <a:latin typeface="SolaimanLipi" pitchFamily="66" charset="0"/>
                <a:cs typeface="SolaimanLipi" pitchFamily="66" charset="0"/>
              </a:rPr>
              <a:t> </a:t>
            </a:r>
            <a:r>
              <a:rPr lang="en-US" sz="3200" b="1" dirty="0" err="1" smtClean="0">
                <a:solidFill>
                  <a:srgbClr val="003300"/>
                </a:solidFill>
                <a:latin typeface="SolaimanLipi" pitchFamily="66" charset="0"/>
                <a:cs typeface="SolaimanLipi" pitchFamily="66" charset="0"/>
              </a:rPr>
              <a:t>লেকচার</a:t>
            </a:r>
            <a:r>
              <a:rPr lang="en-US" sz="3200" b="1" dirty="0" smtClean="0">
                <a:solidFill>
                  <a:srgbClr val="003300"/>
                </a:solidFill>
                <a:latin typeface="SolaimanLipi" pitchFamily="66" charset="0"/>
                <a:cs typeface="SolaimanLipi" pitchFamily="66" charset="0"/>
              </a:rPr>
              <a:t> </a:t>
            </a:r>
            <a:r>
              <a:rPr lang="en-US" sz="3200" b="1" dirty="0" err="1" smtClean="0">
                <a:solidFill>
                  <a:srgbClr val="003300"/>
                </a:solidFill>
                <a:latin typeface="SolaimanLipi" pitchFamily="66" charset="0"/>
                <a:cs typeface="SolaimanLipi" pitchFamily="66" charset="0"/>
              </a:rPr>
              <a:t>থেকে</a:t>
            </a:r>
            <a:r>
              <a:rPr lang="en-US" sz="3200" b="1" dirty="0" smtClean="0">
                <a:solidFill>
                  <a:srgbClr val="003300"/>
                </a:solidFill>
                <a:latin typeface="SolaimanLipi" pitchFamily="66" charset="0"/>
                <a:cs typeface="SolaimanLipi" pitchFamily="66" charset="0"/>
              </a:rPr>
              <a:t> </a:t>
            </a:r>
            <a:r>
              <a:rPr lang="en-US" sz="3200" b="1" dirty="0" err="1" smtClean="0">
                <a:solidFill>
                  <a:srgbClr val="003300"/>
                </a:solidFill>
                <a:latin typeface="SolaimanLipi" pitchFamily="66" charset="0"/>
                <a:cs typeface="SolaimanLipi" pitchFamily="66" charset="0"/>
              </a:rPr>
              <a:t>শিক্ষার্থীরা</a:t>
            </a:r>
            <a:r>
              <a:rPr lang="en-US" sz="3200" b="1" dirty="0" smtClean="0">
                <a:solidFill>
                  <a:srgbClr val="003300"/>
                </a:solidFill>
                <a:latin typeface="SolaimanLipi" pitchFamily="66" charset="0"/>
                <a:cs typeface="SolaimanLipi" pitchFamily="66" charset="0"/>
              </a:rPr>
              <a:t> </a:t>
            </a:r>
            <a:r>
              <a:rPr lang="en-US" sz="3200" b="1" dirty="0" err="1" smtClean="0">
                <a:solidFill>
                  <a:srgbClr val="003300"/>
                </a:solidFill>
                <a:latin typeface="SolaimanLipi" pitchFamily="66" charset="0"/>
                <a:cs typeface="SolaimanLipi" pitchFamily="66" charset="0"/>
              </a:rPr>
              <a:t>যা</a:t>
            </a:r>
            <a:r>
              <a:rPr lang="en-US" sz="3200" b="1" dirty="0" smtClean="0">
                <a:solidFill>
                  <a:srgbClr val="003300"/>
                </a:solidFill>
                <a:latin typeface="SolaimanLipi" pitchFamily="66" charset="0"/>
                <a:cs typeface="SolaimanLipi" pitchFamily="66" charset="0"/>
              </a:rPr>
              <a:t> </a:t>
            </a:r>
            <a:r>
              <a:rPr lang="en-US" sz="3200" b="1" dirty="0" err="1" smtClean="0">
                <a:solidFill>
                  <a:srgbClr val="003300"/>
                </a:solidFill>
                <a:latin typeface="SolaimanLipi" pitchFamily="66" charset="0"/>
                <a:cs typeface="SolaimanLipi" pitchFamily="66" charset="0"/>
              </a:rPr>
              <a:t>যা</a:t>
            </a:r>
            <a:r>
              <a:rPr lang="en-US" sz="3200" b="1" dirty="0" smtClean="0">
                <a:solidFill>
                  <a:srgbClr val="003300"/>
                </a:solidFill>
                <a:latin typeface="SolaimanLipi" pitchFamily="66" charset="0"/>
                <a:cs typeface="SolaimanLipi" pitchFamily="66" charset="0"/>
              </a:rPr>
              <a:t> </a:t>
            </a:r>
            <a:r>
              <a:rPr lang="en-US" sz="3200" b="1" dirty="0" err="1" smtClean="0">
                <a:solidFill>
                  <a:srgbClr val="003300"/>
                </a:solidFill>
                <a:latin typeface="SolaimanLipi" pitchFamily="66" charset="0"/>
                <a:cs typeface="SolaimanLipi" pitchFamily="66" charset="0"/>
              </a:rPr>
              <a:t>শিখবে</a:t>
            </a:r>
            <a:r>
              <a:rPr lang="en-US" sz="3200" b="1" dirty="0" smtClean="0">
                <a:solidFill>
                  <a:srgbClr val="003300"/>
                </a:solidFill>
                <a:latin typeface="SolaimanLipi" pitchFamily="66" charset="0"/>
                <a:cs typeface="SolaimanLipi" pitchFamily="66" charset="0"/>
              </a:rPr>
              <a:t>…</a:t>
            </a:r>
            <a:endParaRPr lang="en-US" sz="3200" b="1" dirty="0">
              <a:solidFill>
                <a:srgbClr val="003300"/>
              </a:solidFill>
              <a:latin typeface="SolaimanLipi" pitchFamily="66" charset="0"/>
              <a:cs typeface="SolaimanLipi" pitchFamily="66" charset="0"/>
            </a:endParaRPr>
          </a:p>
        </p:txBody>
      </p:sp>
      <p:sp>
        <p:nvSpPr>
          <p:cNvPr id="3" name="Subtitle 2"/>
          <p:cNvSpPr>
            <a:spLocks noGrp="1"/>
          </p:cNvSpPr>
          <p:nvPr>
            <p:ph type="subTitle" idx="1"/>
          </p:nvPr>
        </p:nvSpPr>
        <p:spPr>
          <a:xfrm>
            <a:off x="1295400" y="1905000"/>
            <a:ext cx="5562600" cy="2667000"/>
          </a:xfrm>
        </p:spPr>
        <p:txBody>
          <a:bodyPr>
            <a:noAutofit/>
          </a:bodyPr>
          <a:lstStyle/>
          <a:p>
            <a:pPr algn="just">
              <a:buFont typeface="Wingdings" pitchFamily="2" charset="2"/>
              <a:buChar char="Ø"/>
            </a:pPr>
            <a:r>
              <a:rPr lang="as-IN" sz="2000" dirty="0" smtClean="0">
                <a:solidFill>
                  <a:schemeClr val="tx1"/>
                </a:solidFill>
                <a:latin typeface="SolaimanLipi" pitchFamily="66" charset="0"/>
                <a:cs typeface="SolaimanLipi" pitchFamily="66" charset="0"/>
              </a:rPr>
              <a:t>ভিটামিন </a:t>
            </a:r>
            <a:r>
              <a:rPr lang="en-US" sz="2000" dirty="0" err="1" smtClean="0">
                <a:solidFill>
                  <a:schemeClr val="tx1"/>
                </a:solidFill>
                <a:latin typeface="SolaimanLipi" pitchFamily="66" charset="0"/>
                <a:cs typeface="SolaimanLipi" pitchFamily="66" charset="0"/>
              </a:rPr>
              <a:t>ডি</a:t>
            </a:r>
            <a:r>
              <a:rPr lang="as-IN" sz="2000" dirty="0" smtClean="0">
                <a:solidFill>
                  <a:schemeClr val="tx1"/>
                </a:solidFill>
                <a:latin typeface="SolaimanLipi" pitchFamily="66" charset="0"/>
                <a:cs typeface="SolaimanLipi" pitchFamily="66" charset="0"/>
              </a:rPr>
              <a:t> </a:t>
            </a:r>
            <a:r>
              <a:rPr lang="as-IN" sz="2000" dirty="0" smtClean="0">
                <a:solidFill>
                  <a:schemeClr val="tx1"/>
                </a:solidFill>
                <a:latin typeface="SolaimanLipi" pitchFamily="66" charset="0"/>
                <a:cs typeface="SolaimanLipi" pitchFamily="66" charset="0"/>
              </a:rPr>
              <a:t>কাকে বলে?</a:t>
            </a:r>
          </a:p>
          <a:p>
            <a:pPr algn="just">
              <a:buFont typeface="Wingdings" pitchFamily="2" charset="2"/>
              <a:buChar char="Ø"/>
            </a:pPr>
            <a:r>
              <a:rPr lang="as-IN" sz="2000" dirty="0" smtClean="0">
                <a:solidFill>
                  <a:schemeClr val="tx1"/>
                </a:solidFill>
                <a:latin typeface="SolaimanLipi" pitchFamily="66" charset="0"/>
                <a:cs typeface="SolaimanLipi" pitchFamily="66" charset="0"/>
              </a:rPr>
              <a:t>ভিটামিন </a:t>
            </a:r>
            <a:r>
              <a:rPr lang="en-US" sz="2000" dirty="0" err="1" smtClean="0">
                <a:solidFill>
                  <a:schemeClr val="tx1"/>
                </a:solidFill>
                <a:latin typeface="SolaimanLipi" pitchFamily="66" charset="0"/>
                <a:cs typeface="SolaimanLipi" pitchFamily="66" charset="0"/>
              </a:rPr>
              <a:t>ডি</a:t>
            </a:r>
            <a:r>
              <a:rPr lang="as-IN" sz="2000" dirty="0" smtClean="0">
                <a:solidFill>
                  <a:schemeClr val="tx1"/>
                </a:solidFill>
                <a:latin typeface="SolaimanLipi" pitchFamily="66" charset="0"/>
                <a:cs typeface="SolaimanLipi" pitchFamily="66" charset="0"/>
              </a:rPr>
              <a:t> </a:t>
            </a:r>
            <a:r>
              <a:rPr lang="as-IN" sz="2000" dirty="0" smtClean="0">
                <a:solidFill>
                  <a:schemeClr val="tx1"/>
                </a:solidFill>
                <a:latin typeface="SolaimanLipi" pitchFamily="66" charset="0"/>
                <a:cs typeface="SolaimanLipi" pitchFamily="66" charset="0"/>
              </a:rPr>
              <a:t>এর উৎস</a:t>
            </a:r>
            <a:r>
              <a:rPr lang="as-IN" sz="2000" dirty="0" smtClean="0">
                <a:solidFill>
                  <a:schemeClr val="tx1"/>
                </a:solidFill>
                <a:latin typeface="SolaimanLipi" pitchFamily="66" charset="0"/>
                <a:cs typeface="SolaimanLipi" pitchFamily="66" charset="0"/>
              </a:rPr>
              <a:t>।</a:t>
            </a:r>
            <a:endParaRPr lang="en-US" sz="2000" dirty="0" smtClean="0">
              <a:solidFill>
                <a:schemeClr val="tx1"/>
              </a:solidFill>
              <a:latin typeface="SolaimanLipi" pitchFamily="66" charset="0"/>
              <a:cs typeface="SolaimanLipi" pitchFamily="66" charset="0"/>
            </a:endParaRPr>
          </a:p>
          <a:p>
            <a:pPr algn="just">
              <a:buFont typeface="Wingdings" pitchFamily="2" charset="2"/>
              <a:buChar char="Ø"/>
            </a:pPr>
            <a:r>
              <a:rPr lang="as-IN" sz="2000" dirty="0" smtClean="0">
                <a:solidFill>
                  <a:schemeClr val="tx1"/>
                </a:solidFill>
                <a:latin typeface="SolaimanLipi" pitchFamily="66" charset="0"/>
                <a:cs typeface="SolaimanLipi" pitchFamily="66" charset="0"/>
              </a:rPr>
              <a:t>ভিটামিন </a:t>
            </a:r>
            <a:r>
              <a:rPr lang="en-US" sz="2000" dirty="0" err="1" smtClean="0">
                <a:solidFill>
                  <a:schemeClr val="tx1"/>
                </a:solidFill>
                <a:latin typeface="SolaimanLipi" pitchFamily="66" charset="0"/>
                <a:cs typeface="SolaimanLipi" pitchFamily="66" charset="0"/>
              </a:rPr>
              <a:t>ডি</a:t>
            </a:r>
            <a:r>
              <a:rPr lang="as-IN" sz="2000" dirty="0" smtClean="0">
                <a:solidFill>
                  <a:schemeClr val="tx1"/>
                </a:solidFill>
                <a:latin typeface="SolaimanLipi" pitchFamily="66" charset="0"/>
                <a:cs typeface="SolaimanLipi" pitchFamily="66" charset="0"/>
              </a:rPr>
              <a:t> এর কাজ কী</a:t>
            </a:r>
            <a:r>
              <a:rPr lang="as-IN" sz="2000" dirty="0" smtClean="0">
                <a:solidFill>
                  <a:schemeClr val="tx1"/>
                </a:solidFill>
                <a:latin typeface="SolaimanLipi" pitchFamily="66" charset="0"/>
                <a:cs typeface="SolaimanLipi" pitchFamily="66" charset="0"/>
              </a:rPr>
              <a:t>?</a:t>
            </a:r>
            <a:endParaRPr lang="as-IN" sz="2000" dirty="0" smtClean="0">
              <a:solidFill>
                <a:schemeClr val="tx1"/>
              </a:solidFill>
              <a:latin typeface="SolaimanLipi" pitchFamily="66" charset="0"/>
              <a:cs typeface="SolaimanLipi" pitchFamily="66" charset="0"/>
            </a:endParaRPr>
          </a:p>
          <a:p>
            <a:pPr algn="just">
              <a:buFont typeface="Wingdings" pitchFamily="2" charset="2"/>
              <a:buChar char="Ø"/>
            </a:pPr>
            <a:r>
              <a:rPr lang="as-IN" sz="2000" dirty="0" smtClean="0">
                <a:solidFill>
                  <a:schemeClr val="tx1"/>
                </a:solidFill>
                <a:latin typeface="SolaimanLipi" pitchFamily="66" charset="0"/>
                <a:cs typeface="SolaimanLipi" pitchFamily="66" charset="0"/>
              </a:rPr>
              <a:t>ভিটামিন </a:t>
            </a:r>
            <a:r>
              <a:rPr lang="en-US" sz="2000" dirty="0" err="1" smtClean="0">
                <a:solidFill>
                  <a:schemeClr val="tx1"/>
                </a:solidFill>
                <a:latin typeface="SolaimanLipi" pitchFamily="66" charset="0"/>
                <a:cs typeface="SolaimanLipi" pitchFamily="66" charset="0"/>
              </a:rPr>
              <a:t>ডি</a:t>
            </a:r>
            <a:r>
              <a:rPr lang="en-US" sz="2000" dirty="0" smtClean="0">
                <a:solidFill>
                  <a:schemeClr val="tx1"/>
                </a:solidFill>
                <a:latin typeface="SolaimanLipi" pitchFamily="66" charset="0"/>
                <a:cs typeface="SolaimanLipi" pitchFamily="66" charset="0"/>
              </a:rPr>
              <a:t> </a:t>
            </a:r>
            <a:r>
              <a:rPr lang="en-US" sz="2000" dirty="0" err="1" smtClean="0">
                <a:solidFill>
                  <a:schemeClr val="tx1"/>
                </a:solidFill>
                <a:latin typeface="SolaimanLipi" pitchFamily="66" charset="0"/>
                <a:cs typeface="SolaimanLipi" pitchFamily="66" charset="0"/>
              </a:rPr>
              <a:t>এর</a:t>
            </a:r>
            <a:r>
              <a:rPr lang="en-US" sz="2000" dirty="0" smtClean="0">
                <a:solidFill>
                  <a:schemeClr val="tx1"/>
                </a:solidFill>
                <a:latin typeface="SolaimanLipi" pitchFamily="66" charset="0"/>
                <a:cs typeface="SolaimanLipi" pitchFamily="66" charset="0"/>
              </a:rPr>
              <a:t> </a:t>
            </a:r>
            <a:r>
              <a:rPr lang="en-US" sz="2000" dirty="0" err="1" smtClean="0">
                <a:solidFill>
                  <a:schemeClr val="tx1"/>
                </a:solidFill>
                <a:latin typeface="SolaimanLipi" pitchFamily="66" charset="0"/>
                <a:cs typeface="SolaimanLipi" pitchFamily="66" charset="0"/>
              </a:rPr>
              <a:t>প্রয়োজনীয়তা</a:t>
            </a:r>
            <a:r>
              <a:rPr lang="as-IN" sz="2000" dirty="0" smtClean="0">
                <a:solidFill>
                  <a:schemeClr val="tx1"/>
                </a:solidFill>
                <a:latin typeface="SolaimanLipi" pitchFamily="66" charset="0"/>
                <a:cs typeface="SolaimanLipi" pitchFamily="66" charset="0"/>
              </a:rPr>
              <a:t>।</a:t>
            </a:r>
            <a:endParaRPr lang="as-IN" sz="2000" dirty="0" smtClean="0">
              <a:solidFill>
                <a:schemeClr val="tx1"/>
              </a:solidFill>
              <a:latin typeface="SolaimanLipi" pitchFamily="66" charset="0"/>
              <a:cs typeface="SolaimanLipi" pitchFamily="66" charset="0"/>
            </a:endParaRPr>
          </a:p>
          <a:p>
            <a:pPr algn="just">
              <a:buFont typeface="Wingdings" pitchFamily="2" charset="2"/>
              <a:buChar char="Ø"/>
            </a:pPr>
            <a:r>
              <a:rPr lang="as-IN" sz="2000" dirty="0" smtClean="0">
                <a:solidFill>
                  <a:schemeClr val="tx1"/>
                </a:solidFill>
                <a:latin typeface="SolaimanLipi" pitchFamily="66" charset="0"/>
                <a:cs typeface="SolaimanLipi" pitchFamily="66" charset="0"/>
              </a:rPr>
              <a:t>ভিটামিন </a:t>
            </a:r>
            <a:r>
              <a:rPr lang="en-US" sz="2000" dirty="0" err="1" smtClean="0">
                <a:solidFill>
                  <a:schemeClr val="tx1"/>
                </a:solidFill>
                <a:latin typeface="SolaimanLipi" pitchFamily="66" charset="0"/>
                <a:cs typeface="SolaimanLipi" pitchFamily="66" charset="0"/>
              </a:rPr>
              <a:t>ডি</a:t>
            </a:r>
            <a:r>
              <a:rPr lang="en-US" sz="2000" dirty="0" smtClean="0">
                <a:solidFill>
                  <a:schemeClr val="tx1"/>
                </a:solidFill>
                <a:latin typeface="SolaimanLipi" pitchFamily="66" charset="0"/>
                <a:cs typeface="SolaimanLipi" pitchFamily="66" charset="0"/>
              </a:rPr>
              <a:t> </a:t>
            </a:r>
            <a:r>
              <a:rPr lang="as-IN" sz="2000" dirty="0" smtClean="0">
                <a:solidFill>
                  <a:schemeClr val="tx1"/>
                </a:solidFill>
                <a:latin typeface="SolaimanLipi" pitchFamily="66" charset="0"/>
                <a:cs typeface="SolaimanLipi" pitchFamily="66" charset="0"/>
              </a:rPr>
              <a:t>এর </a:t>
            </a:r>
            <a:r>
              <a:rPr lang="as-IN" sz="2000" dirty="0" smtClean="0">
                <a:solidFill>
                  <a:schemeClr val="tx1"/>
                </a:solidFill>
                <a:latin typeface="SolaimanLipi" pitchFamily="66" charset="0"/>
                <a:cs typeface="SolaimanLipi" pitchFamily="66" charset="0"/>
              </a:rPr>
              <a:t>দৈনিক সুপারিশ করা মাত্রা।</a:t>
            </a:r>
          </a:p>
          <a:p>
            <a:pPr algn="just">
              <a:buFont typeface="Wingdings" pitchFamily="2" charset="2"/>
              <a:buChar char="Ø"/>
            </a:pPr>
            <a:r>
              <a:rPr lang="as-IN" sz="2000" dirty="0" smtClean="0">
                <a:solidFill>
                  <a:schemeClr val="tx1"/>
                </a:solidFill>
                <a:latin typeface="SolaimanLipi" pitchFamily="66" charset="0"/>
                <a:cs typeface="SolaimanLipi" pitchFamily="66" charset="0"/>
              </a:rPr>
              <a:t>ভিটামিন </a:t>
            </a:r>
            <a:r>
              <a:rPr lang="en-US" sz="2000" dirty="0" err="1" smtClean="0">
                <a:solidFill>
                  <a:schemeClr val="tx1"/>
                </a:solidFill>
                <a:latin typeface="SolaimanLipi" pitchFamily="66" charset="0"/>
                <a:cs typeface="SolaimanLipi" pitchFamily="66" charset="0"/>
              </a:rPr>
              <a:t>ডি</a:t>
            </a:r>
            <a:r>
              <a:rPr lang="as-IN" sz="2000" dirty="0" smtClean="0">
                <a:solidFill>
                  <a:schemeClr val="tx1"/>
                </a:solidFill>
                <a:latin typeface="SolaimanLipi" pitchFamily="66" charset="0"/>
                <a:cs typeface="SolaimanLipi" pitchFamily="66" charset="0"/>
              </a:rPr>
              <a:t> </a:t>
            </a:r>
            <a:r>
              <a:rPr lang="as-IN" sz="2000" dirty="0" smtClean="0">
                <a:solidFill>
                  <a:schemeClr val="tx1"/>
                </a:solidFill>
                <a:latin typeface="SolaimanLipi" pitchFamily="66" charset="0"/>
                <a:cs typeface="SolaimanLipi" pitchFamily="66" charset="0"/>
              </a:rPr>
              <a:t>এর অভাবজনিত রোগ। </a:t>
            </a:r>
            <a:endParaRPr lang="en-US" sz="2000" dirty="0">
              <a:solidFill>
                <a:schemeClr val="tx1"/>
              </a:solidFill>
              <a:latin typeface="SolaimanLipi" pitchFamily="66" charset="0"/>
              <a:cs typeface="SolaimanLipi"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762000"/>
            <a:ext cx="7162800" cy="762000"/>
          </a:xfrm>
        </p:spPr>
        <p:txBody>
          <a:bodyPr>
            <a:noAutofit/>
          </a:bodyPr>
          <a:lstStyle/>
          <a:p>
            <a:pPr marL="514350" indent="-514350" algn="ctr"/>
            <a:r>
              <a:rPr lang="as-IN" sz="4400" b="1" dirty="0" smtClean="0">
                <a:solidFill>
                  <a:srgbClr val="FF0000"/>
                </a:solidFill>
                <a:effectLst/>
                <a:latin typeface="SolaimanLipi" pitchFamily="66" charset="0"/>
                <a:cs typeface="SolaimanLipi" pitchFamily="66" charset="0"/>
              </a:rPr>
              <a:t>ভিটামিন ডি</a:t>
            </a:r>
            <a:endParaRPr lang="en-US" sz="4400" b="1" dirty="0" smtClean="0">
              <a:solidFill>
                <a:srgbClr val="FF0000"/>
              </a:solidFill>
              <a:effectLst/>
              <a:latin typeface="SolaimanLipi" pitchFamily="66" charset="0"/>
              <a:cs typeface="SolaimanLipi" pitchFamily="66" charset="0"/>
            </a:endParaRPr>
          </a:p>
        </p:txBody>
      </p:sp>
      <p:sp>
        <p:nvSpPr>
          <p:cNvPr id="6" name="Subtitle 5"/>
          <p:cNvSpPr>
            <a:spLocks noGrp="1"/>
          </p:cNvSpPr>
          <p:nvPr>
            <p:ph type="subTitle" idx="1"/>
          </p:nvPr>
        </p:nvSpPr>
        <p:spPr>
          <a:xfrm>
            <a:off x="1371600" y="1828800"/>
            <a:ext cx="7086600" cy="3733800"/>
          </a:xfrm>
        </p:spPr>
        <p:txBody>
          <a:bodyPr>
            <a:noAutofit/>
          </a:bodyPr>
          <a:lstStyle/>
          <a:p>
            <a:pPr algn="just"/>
            <a:r>
              <a:rPr lang="as-IN" sz="2000" dirty="0" smtClean="0">
                <a:solidFill>
                  <a:schemeClr val="tx1"/>
                </a:solidFill>
                <a:latin typeface="SolaimanLipi" pitchFamily="66" charset="0"/>
                <a:cs typeface="SolaimanLipi" pitchFamily="66" charset="0"/>
              </a:rPr>
              <a:t>ভিটামিন ডি হলো চর্বিতে দ্রবণীয় একটি সেকোস্টেরয়েড গ্রুপ যা ক্যালসিয়াম, ম্যাগনেসিয়াম ও ফসফেট এর আন্ত্রিক শোষণ এবং মানবদেহে বিভিন্ন জৈবিক প্রভাব সৃষ্টির জন্য দায়ী। মানবদেহে সেকোস্টেরয়েড গ্রুপের সবচেয়ে গুরুত্বপূর্ণ যৌগ হল ভিটামিন ডি৩ (কলিক্যালসিফেরল) এবং ভিটামিন ডি২ (আর্গোক্যালসিফেরল)।</a:t>
            </a:r>
          </a:p>
          <a:p>
            <a:pPr algn="just"/>
            <a:endParaRPr lang="as-IN" sz="900" dirty="0" smtClean="0">
              <a:solidFill>
                <a:schemeClr val="tx1"/>
              </a:solidFill>
              <a:latin typeface="SolaimanLipi" pitchFamily="66" charset="0"/>
              <a:cs typeface="SolaimanLipi" pitchFamily="66" charset="0"/>
            </a:endParaRPr>
          </a:p>
          <a:p>
            <a:pPr algn="just"/>
            <a:r>
              <a:rPr lang="as-IN" sz="2000" dirty="0" smtClean="0">
                <a:solidFill>
                  <a:schemeClr val="tx1"/>
                </a:solidFill>
                <a:latin typeface="SolaimanLipi" pitchFamily="66" charset="0"/>
                <a:cs typeface="SolaimanLipi" pitchFamily="66" charset="0"/>
              </a:rPr>
              <a:t>ভিটামিন ডি এর প্রধান প্রাকৃতিক উৎস হলো সূর্যের আলো। সূর্যালোকের উপস্থিতিতে রাসায়নিক বিক্রিয়ার মাধ্যমে ত্বকের এপিডার্মিসের নীচের স্তরে কলিক্যালসিফেরলের সংশ্লেষণের মাধ্যমে ভিটামিন ডি তৈরি হয় (বিশেষত অতিবেগুনী রশ্মির বিকিরণের মাধ্যমে)।</a:t>
            </a:r>
            <a:endParaRPr lang="en-US" sz="2000" dirty="0" smtClean="0">
              <a:solidFill>
                <a:schemeClr val="tx1"/>
              </a:solidFill>
              <a:latin typeface="SolaimanLipi" pitchFamily="66" charset="0"/>
              <a:cs typeface="SolaimanLipi"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Vitamin-D-foods.png"/>
          <p:cNvPicPr>
            <a:picLocks noChangeAspect="1" noChangeArrowheads="1"/>
          </p:cNvPicPr>
          <p:nvPr/>
        </p:nvPicPr>
        <p:blipFill>
          <a:blip r:embed="rId2"/>
          <a:srcRect/>
          <a:stretch>
            <a:fillRect/>
          </a:stretch>
        </p:blipFill>
        <p:spPr bwMode="auto">
          <a:xfrm>
            <a:off x="4955205" y="2514600"/>
            <a:ext cx="3731595" cy="2779106"/>
          </a:xfrm>
          <a:prstGeom prst="rect">
            <a:avLst/>
          </a:prstGeom>
          <a:noFill/>
        </p:spPr>
      </p:pic>
      <p:sp>
        <p:nvSpPr>
          <p:cNvPr id="5" name="Title 4"/>
          <p:cNvSpPr>
            <a:spLocks noGrp="1"/>
          </p:cNvSpPr>
          <p:nvPr>
            <p:ph type="ctrTitle"/>
          </p:nvPr>
        </p:nvSpPr>
        <p:spPr>
          <a:xfrm>
            <a:off x="1295400" y="304801"/>
            <a:ext cx="7162800" cy="838199"/>
          </a:xfrm>
        </p:spPr>
        <p:txBody>
          <a:bodyPr>
            <a:noAutofit/>
          </a:bodyPr>
          <a:lstStyle/>
          <a:p>
            <a:pPr algn="ctr"/>
            <a:r>
              <a:rPr lang="as-IN" sz="3200" b="1" dirty="0" smtClean="0">
                <a:solidFill>
                  <a:srgbClr val="FF0000"/>
                </a:solidFill>
                <a:effectLst/>
                <a:latin typeface="SolaimanLipi" pitchFamily="66" charset="0"/>
                <a:cs typeface="SolaimanLipi" pitchFamily="66" charset="0"/>
              </a:rPr>
              <a:t>ভিটামিন ডি এর উৎস</a:t>
            </a:r>
            <a:endParaRPr lang="en-US" sz="3200" b="1" dirty="0">
              <a:solidFill>
                <a:srgbClr val="FF0000"/>
              </a:solidFill>
              <a:effectLst/>
            </a:endParaRPr>
          </a:p>
        </p:txBody>
      </p:sp>
      <p:sp>
        <p:nvSpPr>
          <p:cNvPr id="3" name="Content Placeholder 2"/>
          <p:cNvSpPr>
            <a:spLocks noGrp="1"/>
          </p:cNvSpPr>
          <p:nvPr>
            <p:ph type="subTitle" idx="1"/>
          </p:nvPr>
        </p:nvSpPr>
        <p:spPr>
          <a:xfrm>
            <a:off x="1447800" y="1219200"/>
            <a:ext cx="7239000" cy="4953000"/>
          </a:xfrm>
        </p:spPr>
        <p:txBody>
          <a:bodyPr>
            <a:noAutofit/>
          </a:bodyPr>
          <a:lstStyle/>
          <a:p>
            <a:pPr algn="just" fontAlgn="base"/>
            <a:r>
              <a:rPr lang="as-IN" sz="1800" dirty="0" smtClean="0">
                <a:solidFill>
                  <a:schemeClr val="tx1"/>
                </a:solidFill>
                <a:latin typeface="SolaimanLipi" pitchFamily="66" charset="0"/>
                <a:cs typeface="SolaimanLipi" pitchFamily="66" charset="0"/>
              </a:rPr>
              <a:t>ভিটামিন ডি এর মূল প্রাকৃতিক উৎস সূর্যালোক, বিশেষত </a:t>
            </a:r>
            <a:r>
              <a:rPr lang="en-US" sz="1800" dirty="0" smtClean="0">
                <a:solidFill>
                  <a:schemeClr val="tx1"/>
                </a:solidFill>
                <a:latin typeface="SolaimanLipi" pitchFamily="66" charset="0"/>
                <a:cs typeface="SolaimanLipi" pitchFamily="66" charset="0"/>
              </a:rPr>
              <a:t>UV-B </a:t>
            </a:r>
            <a:r>
              <a:rPr lang="as-IN" sz="1800" dirty="0" smtClean="0">
                <a:solidFill>
                  <a:schemeClr val="tx1"/>
                </a:solidFill>
                <a:latin typeface="SolaimanLipi" pitchFamily="66" charset="0"/>
                <a:cs typeface="SolaimanLipi" pitchFamily="66" charset="0"/>
              </a:rPr>
              <a:t>রশ্মি। যখন শরীর অনাবৃত থাকে তখন আপনার ত্বকের কোশ (এপিডার্মিস) ফোটোলাইসিস প্রক্রিয়ায় সূর্যালোককে ভিটামিন ডি₃ -এ পরিবর্তিত করে। প্রিভিটামিন ডি₃ তারপর ভিটামিন ডি₃ -এ রূপান্তরিত হয় যা বাহিত হয়ে শরীরের কোশ এবং যক্কৃতে সঞ্চিত হয়।</a:t>
            </a:r>
          </a:p>
          <a:p>
            <a:pPr fontAlgn="base"/>
            <a:r>
              <a:rPr lang="as-IN" sz="1800" b="1" dirty="0" smtClean="0">
                <a:solidFill>
                  <a:srgbClr val="FF0000"/>
                </a:solidFill>
                <a:latin typeface="SolaimanLipi" pitchFamily="66" charset="0"/>
                <a:cs typeface="SolaimanLipi" pitchFamily="66" charset="0"/>
              </a:rPr>
              <a:t>ভিটামিন ডি এর অন্যান্য উৎস</a:t>
            </a:r>
          </a:p>
          <a:p>
            <a:pPr fontAlgn="base">
              <a:buFont typeface="Wingdings" pitchFamily="2" charset="2"/>
              <a:buChar char="v"/>
            </a:pPr>
            <a:r>
              <a:rPr lang="as-IN" sz="1800" dirty="0" smtClean="0">
                <a:solidFill>
                  <a:schemeClr val="tx1"/>
                </a:solidFill>
                <a:latin typeface="SolaimanLipi" pitchFamily="66" charset="0"/>
                <a:cs typeface="SolaimanLipi" pitchFamily="66" charset="0"/>
              </a:rPr>
              <a:t>ডিমের সাদা অংশ</a:t>
            </a:r>
          </a:p>
          <a:p>
            <a:pPr fontAlgn="base">
              <a:buFont typeface="Wingdings" pitchFamily="2" charset="2"/>
              <a:buChar char="v"/>
            </a:pPr>
            <a:r>
              <a:rPr lang="as-IN" sz="1800" dirty="0" smtClean="0">
                <a:solidFill>
                  <a:schemeClr val="tx1"/>
                </a:solidFill>
                <a:latin typeface="SolaimanLipi" pitchFamily="66" charset="0"/>
                <a:cs typeface="SolaimanLipi" pitchFamily="66" charset="0"/>
              </a:rPr>
              <a:t>টুনা, হেরিং এবং সামন জাতীয় মাছ।</a:t>
            </a:r>
          </a:p>
          <a:p>
            <a:pPr fontAlgn="base">
              <a:buFont typeface="Wingdings" pitchFamily="2" charset="2"/>
              <a:buChar char="v"/>
            </a:pPr>
            <a:r>
              <a:rPr lang="as-IN" sz="1800" dirty="0" smtClean="0">
                <a:solidFill>
                  <a:schemeClr val="tx1"/>
                </a:solidFill>
                <a:latin typeface="SolaimanLipi" pitchFamily="66" charset="0"/>
                <a:cs typeface="SolaimanLipi" pitchFamily="66" charset="0"/>
              </a:rPr>
              <a:t>চিজ</a:t>
            </a:r>
          </a:p>
          <a:p>
            <a:pPr fontAlgn="base">
              <a:buFont typeface="Wingdings" pitchFamily="2" charset="2"/>
              <a:buChar char="v"/>
            </a:pPr>
            <a:r>
              <a:rPr lang="as-IN" sz="1800" dirty="0" smtClean="0">
                <a:solidFill>
                  <a:schemeClr val="tx1"/>
                </a:solidFill>
                <a:latin typeface="SolaimanLipi" pitchFamily="66" charset="0"/>
                <a:cs typeface="SolaimanLipi" pitchFamily="66" charset="0"/>
              </a:rPr>
              <a:t>বিফ লিভার</a:t>
            </a:r>
          </a:p>
          <a:p>
            <a:pPr fontAlgn="base">
              <a:buFont typeface="Wingdings" pitchFamily="2" charset="2"/>
              <a:buChar char="v"/>
            </a:pPr>
            <a:r>
              <a:rPr lang="as-IN" sz="1800" dirty="0" smtClean="0">
                <a:solidFill>
                  <a:schemeClr val="tx1"/>
                </a:solidFill>
                <a:latin typeface="SolaimanLipi" pitchFamily="66" charset="0"/>
                <a:cs typeface="SolaimanLipi" pitchFamily="66" charset="0"/>
              </a:rPr>
              <a:t>কড লিভার অয়েল</a:t>
            </a:r>
          </a:p>
          <a:p>
            <a:pPr fontAlgn="base">
              <a:buFont typeface="Wingdings" pitchFamily="2" charset="2"/>
              <a:buChar char="v"/>
            </a:pPr>
            <a:r>
              <a:rPr lang="as-IN" sz="1800" dirty="0" smtClean="0">
                <a:solidFill>
                  <a:schemeClr val="tx1"/>
                </a:solidFill>
                <a:latin typeface="SolaimanLipi" pitchFamily="66" charset="0"/>
                <a:cs typeface="SolaimanLipi" pitchFamily="66" charset="0"/>
              </a:rPr>
              <a:t>অয়েস্টার</a:t>
            </a:r>
          </a:p>
          <a:p>
            <a:pPr fontAlgn="base">
              <a:buFont typeface="Wingdings" pitchFamily="2" charset="2"/>
              <a:buChar char="v"/>
            </a:pPr>
            <a:r>
              <a:rPr lang="as-IN" sz="1800" dirty="0" smtClean="0">
                <a:solidFill>
                  <a:schemeClr val="tx1"/>
                </a:solidFill>
                <a:latin typeface="SolaimanLipi" pitchFamily="66" charset="0"/>
                <a:cs typeface="SolaimanLipi" pitchFamily="66" charset="0"/>
              </a:rPr>
              <a:t>ছোট চিংড়ি (শ্রিম্প)</a:t>
            </a:r>
          </a:p>
          <a:p>
            <a:pPr fontAlgn="base">
              <a:buFont typeface="Wingdings" pitchFamily="2" charset="2"/>
              <a:buChar char="v"/>
            </a:pPr>
            <a:r>
              <a:rPr lang="as-IN" sz="1800" dirty="0" smtClean="0">
                <a:solidFill>
                  <a:schemeClr val="tx1"/>
                </a:solidFill>
                <a:latin typeface="SolaimanLipi" pitchFamily="66" charset="0"/>
                <a:cs typeface="SolaimanLipi" pitchFamily="66" charset="0"/>
              </a:rPr>
              <a:t>দুধ, সয়ামিল্ক এবং তা </a:t>
            </a:r>
            <a:r>
              <a:rPr lang="en-US" sz="1800" dirty="0" err="1" smtClean="0">
                <a:solidFill>
                  <a:schemeClr val="tx1"/>
                </a:solidFill>
                <a:latin typeface="SolaimanLipi" pitchFamily="66" charset="0"/>
                <a:cs typeface="SolaimanLipi" pitchFamily="66" charset="0"/>
              </a:rPr>
              <a:t>থেকে</a:t>
            </a:r>
            <a:r>
              <a:rPr lang="as-IN" sz="1800" dirty="0" smtClean="0">
                <a:solidFill>
                  <a:schemeClr val="tx1"/>
                </a:solidFill>
                <a:latin typeface="SolaimanLipi" pitchFamily="66" charset="0"/>
                <a:cs typeface="SolaimanLipi" pitchFamily="66" charset="0"/>
              </a:rPr>
              <a:t> প্রাপ্ত পণ্য।</a:t>
            </a:r>
          </a:p>
          <a:p>
            <a:pPr fontAlgn="base">
              <a:buFont typeface="Wingdings" pitchFamily="2" charset="2"/>
              <a:buChar char="v"/>
            </a:pPr>
            <a:r>
              <a:rPr lang="as-IN" sz="1800" dirty="0" smtClean="0">
                <a:solidFill>
                  <a:schemeClr val="tx1"/>
                </a:solidFill>
                <a:latin typeface="SolaimanLipi" pitchFamily="66" charset="0"/>
                <a:cs typeface="SolaimanLipi" pitchFamily="66" charset="0"/>
              </a:rPr>
              <a:t>সিরিয়্যাল, ওটমিল জাতীয় কিছু প্যাকেজ করা খাদ্য।</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95400" y="304801"/>
            <a:ext cx="7162800" cy="838199"/>
          </a:xfrm>
        </p:spPr>
        <p:txBody>
          <a:bodyPr>
            <a:noAutofit/>
          </a:bodyPr>
          <a:lstStyle/>
          <a:p>
            <a:pPr algn="ctr"/>
            <a:r>
              <a:rPr lang="as-IN" sz="3200" b="1" dirty="0" smtClean="0">
                <a:solidFill>
                  <a:srgbClr val="FF0000"/>
                </a:solidFill>
                <a:effectLst/>
                <a:latin typeface="SolaimanLipi" pitchFamily="66" charset="0"/>
                <a:cs typeface="SolaimanLipi" pitchFamily="66" charset="0"/>
              </a:rPr>
              <a:t>ভিটামিন ডি এর কাজ কী?</a:t>
            </a:r>
            <a:endParaRPr lang="en-US" sz="3200" b="1" dirty="0">
              <a:solidFill>
                <a:srgbClr val="FF0000"/>
              </a:solidFill>
              <a:effectLst/>
            </a:endParaRPr>
          </a:p>
        </p:txBody>
      </p:sp>
      <p:sp>
        <p:nvSpPr>
          <p:cNvPr id="3" name="Content Placeholder 2"/>
          <p:cNvSpPr>
            <a:spLocks noGrp="1"/>
          </p:cNvSpPr>
          <p:nvPr>
            <p:ph type="subTitle" idx="1"/>
          </p:nvPr>
        </p:nvSpPr>
        <p:spPr>
          <a:xfrm>
            <a:off x="1447800" y="1524000"/>
            <a:ext cx="6858000" cy="4343400"/>
          </a:xfrm>
        </p:spPr>
        <p:txBody>
          <a:bodyPr>
            <a:noAutofit/>
          </a:bodyPr>
          <a:lstStyle/>
          <a:p>
            <a:pPr fontAlgn="base">
              <a:buFont typeface="Wingdings" pitchFamily="2" charset="2"/>
              <a:buChar char="Ø"/>
            </a:pPr>
            <a:r>
              <a:rPr lang="as-IN" sz="2000" b="1" dirty="0" smtClean="0">
                <a:solidFill>
                  <a:srgbClr val="FF0000"/>
                </a:solidFill>
                <a:latin typeface="SolaimanLipi" pitchFamily="66" charset="0"/>
                <a:cs typeface="SolaimanLipi" pitchFamily="66" charset="0"/>
              </a:rPr>
              <a:t>হাড় শক্ত করে: </a:t>
            </a:r>
            <a:r>
              <a:rPr lang="as-IN" sz="2000" dirty="0" smtClean="0">
                <a:solidFill>
                  <a:schemeClr val="tx1"/>
                </a:solidFill>
                <a:latin typeface="SolaimanLipi" pitchFamily="66" charset="0"/>
                <a:cs typeface="SolaimanLipi" pitchFamily="66" charset="0"/>
              </a:rPr>
              <a:t>শরীরের ফসফরাসের মধ্যে ক্যালসিয়াম শোষণের জন্য প্রয়োজন ভিটামিন ডি, ওই দু’টি পদার্থ হাড়ের মূলগত গঠন তৈরি করে। ভিটামিন ডি-এর অভাবে হাড় দুর্বল হয়, ফলত ভঙ্গুর হয়ে পড়ে। </a:t>
            </a:r>
            <a:endParaRPr lang="en-US" sz="2000" dirty="0" smtClean="0">
              <a:solidFill>
                <a:schemeClr val="tx1"/>
              </a:solidFill>
              <a:latin typeface="SolaimanLipi" pitchFamily="66" charset="0"/>
              <a:cs typeface="SolaimanLipi" pitchFamily="66" charset="0"/>
            </a:endParaRPr>
          </a:p>
          <a:p>
            <a:pPr fontAlgn="base">
              <a:buFont typeface="Wingdings" pitchFamily="2" charset="2"/>
              <a:buChar char="Ø"/>
            </a:pPr>
            <a:endParaRPr lang="as-IN" sz="2000" dirty="0" smtClean="0">
              <a:solidFill>
                <a:schemeClr val="tx1"/>
              </a:solidFill>
              <a:latin typeface="SolaimanLipi" pitchFamily="66" charset="0"/>
              <a:cs typeface="SolaimanLipi" pitchFamily="66" charset="0"/>
            </a:endParaRPr>
          </a:p>
          <a:p>
            <a:pPr fontAlgn="base">
              <a:buFont typeface="Wingdings" pitchFamily="2" charset="2"/>
              <a:buChar char="Ø"/>
            </a:pPr>
            <a:r>
              <a:rPr lang="as-IN" sz="2000" b="1" dirty="0" smtClean="0">
                <a:solidFill>
                  <a:srgbClr val="FF0000"/>
                </a:solidFill>
                <a:latin typeface="SolaimanLipi" pitchFamily="66" charset="0"/>
                <a:cs typeface="SolaimanLipi" pitchFamily="66" charset="0"/>
              </a:rPr>
              <a:t>শিশুদের জন্য উপকার: </a:t>
            </a:r>
            <a:r>
              <a:rPr lang="as-IN" sz="2000" dirty="0" smtClean="0">
                <a:solidFill>
                  <a:schemeClr val="tx1"/>
                </a:solidFill>
                <a:latin typeface="SolaimanLipi" pitchFamily="66" charset="0"/>
                <a:cs typeface="SolaimanLipi" pitchFamily="66" charset="0"/>
              </a:rPr>
              <a:t>শিশু এবং কিশোর-কিশোরীদের হাড়ের বৃদ্ধির জন্য ভিটামিন ডি খুব গুরুত্বপূর্ণ। ভিটামিন-এর অভাবে শিশুদের হাড়ে বিকৃতি বা রিকেট হতে পারে। প্রতিদিন 2000 </a:t>
            </a:r>
            <a:r>
              <a:rPr lang="en-US" sz="2000" dirty="0" smtClean="0">
                <a:solidFill>
                  <a:schemeClr val="tx1"/>
                </a:solidFill>
                <a:latin typeface="SolaimanLipi" pitchFamily="66" charset="0"/>
                <a:cs typeface="SolaimanLipi" pitchFamily="66" charset="0"/>
              </a:rPr>
              <a:t>IU </a:t>
            </a:r>
            <a:r>
              <a:rPr lang="as-IN" sz="2000" dirty="0" smtClean="0">
                <a:solidFill>
                  <a:schemeClr val="tx1"/>
                </a:solidFill>
                <a:latin typeface="SolaimanLipi" pitchFamily="66" charset="0"/>
                <a:cs typeface="SolaimanLipi" pitchFamily="66" charset="0"/>
              </a:rPr>
              <a:t>ভিটামিন ডি নিলে স্টেরয়েড প্রতিরোধী অ্যাজমা আক্রান্ত শিশুদের চিকিৎসায় কার্যকরী ভূমিকা নেয়।</a:t>
            </a:r>
            <a:endParaRPr lang="en-US" sz="2000" dirty="0" smtClean="0">
              <a:solidFill>
                <a:schemeClr val="tx1"/>
              </a:solidFill>
              <a:latin typeface="SolaimanLipi" pitchFamily="66" charset="0"/>
              <a:cs typeface="SolaimanLipi" pitchFamily="66" charset="0"/>
            </a:endParaRPr>
          </a:p>
          <a:p>
            <a:pPr fontAlgn="base">
              <a:buFont typeface="Wingdings" pitchFamily="2" charset="2"/>
              <a:buChar char="Ø"/>
            </a:pPr>
            <a:endParaRPr lang="as-IN" sz="2000" dirty="0" smtClean="0">
              <a:solidFill>
                <a:schemeClr val="tx1"/>
              </a:solidFill>
              <a:latin typeface="SolaimanLipi" pitchFamily="66" charset="0"/>
              <a:cs typeface="SolaimanLipi" pitchFamily="66" charset="0"/>
            </a:endParaRPr>
          </a:p>
          <a:p>
            <a:pPr fontAlgn="base">
              <a:buFont typeface="Wingdings" pitchFamily="2" charset="2"/>
              <a:buChar char="Ø"/>
            </a:pPr>
            <a:r>
              <a:rPr lang="as-IN" sz="2000" b="1" dirty="0" smtClean="0">
                <a:solidFill>
                  <a:srgbClr val="FF0000"/>
                </a:solidFill>
                <a:latin typeface="SolaimanLipi" pitchFamily="66" charset="0"/>
                <a:cs typeface="SolaimanLipi" pitchFamily="66" charset="0"/>
              </a:rPr>
              <a:t>মহিলাদের জন্য উপকার: </a:t>
            </a:r>
            <a:r>
              <a:rPr lang="as-IN" sz="2000" dirty="0" smtClean="0">
                <a:solidFill>
                  <a:schemeClr val="tx1"/>
                </a:solidFill>
                <a:latin typeface="SolaimanLipi" pitchFamily="66" charset="0"/>
                <a:cs typeface="SolaimanLipi" pitchFamily="66" charset="0"/>
              </a:rPr>
              <a:t>ভিটামিন ডি সাপ্লিমেন্ট মহিলাদের ঋতুস্রাবজনিত উপসর্গের উন্নতি ঘটায় এবং মহিলাদের অস্টিওপোরোসিসের ঝুঁকি কমায়, বিশেষত ঋতুস্রাবউত্তর মহিলাদের ক্ষেত্রে।</a:t>
            </a:r>
            <a:endParaRPr lang="en-US" sz="2000" dirty="0" smtClean="0">
              <a:solidFill>
                <a:schemeClr val="tx1"/>
              </a:solidFill>
              <a:latin typeface="SolaimanLipi" pitchFamily="66" charset="0"/>
              <a:cs typeface="SolaimanLipi"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95400" y="304801"/>
            <a:ext cx="7162800" cy="838199"/>
          </a:xfrm>
        </p:spPr>
        <p:txBody>
          <a:bodyPr>
            <a:noAutofit/>
          </a:bodyPr>
          <a:lstStyle/>
          <a:p>
            <a:pPr algn="ctr"/>
            <a:r>
              <a:rPr lang="as-IN" sz="3200" b="1" dirty="0" smtClean="0">
                <a:solidFill>
                  <a:srgbClr val="FF0000"/>
                </a:solidFill>
                <a:effectLst/>
                <a:latin typeface="SolaimanLipi" pitchFamily="66" charset="0"/>
                <a:cs typeface="SolaimanLipi" pitchFamily="66" charset="0"/>
              </a:rPr>
              <a:t>ভিটামিন ডি এর কাজ কী?</a:t>
            </a:r>
            <a:endParaRPr lang="en-US" sz="3200" b="1" dirty="0">
              <a:solidFill>
                <a:srgbClr val="FF0000"/>
              </a:solidFill>
              <a:effectLst/>
            </a:endParaRPr>
          </a:p>
        </p:txBody>
      </p:sp>
      <p:sp>
        <p:nvSpPr>
          <p:cNvPr id="3" name="Content Placeholder 2"/>
          <p:cNvSpPr>
            <a:spLocks noGrp="1"/>
          </p:cNvSpPr>
          <p:nvPr>
            <p:ph type="subTitle" idx="1"/>
          </p:nvPr>
        </p:nvSpPr>
        <p:spPr>
          <a:xfrm>
            <a:off x="1447800" y="1524000"/>
            <a:ext cx="6858000" cy="4343400"/>
          </a:xfrm>
        </p:spPr>
        <p:txBody>
          <a:bodyPr>
            <a:noAutofit/>
          </a:bodyPr>
          <a:lstStyle/>
          <a:p>
            <a:pPr fontAlgn="base">
              <a:buFont typeface="Wingdings" pitchFamily="2" charset="2"/>
              <a:buChar char="Ø"/>
            </a:pPr>
            <a:endParaRPr lang="as-IN" sz="2000" dirty="0" smtClean="0">
              <a:solidFill>
                <a:schemeClr val="tx1"/>
              </a:solidFill>
              <a:latin typeface="SolaimanLipi" pitchFamily="66" charset="0"/>
              <a:cs typeface="SolaimanLipi" pitchFamily="66" charset="0"/>
            </a:endParaRPr>
          </a:p>
          <a:p>
            <a:pPr fontAlgn="base">
              <a:buFont typeface="Wingdings" pitchFamily="2" charset="2"/>
              <a:buChar char="Ø"/>
            </a:pPr>
            <a:r>
              <a:rPr lang="as-IN" sz="2000" b="1" dirty="0" smtClean="0">
                <a:solidFill>
                  <a:srgbClr val="FF0000"/>
                </a:solidFill>
                <a:latin typeface="SolaimanLipi" pitchFamily="66" charset="0"/>
                <a:cs typeface="SolaimanLipi" pitchFamily="66" charset="0"/>
              </a:rPr>
              <a:t>দাঁত শক্ত হয়: </a:t>
            </a:r>
            <a:r>
              <a:rPr lang="as-IN" sz="2000" dirty="0" smtClean="0">
                <a:solidFill>
                  <a:schemeClr val="tx1"/>
                </a:solidFill>
                <a:latin typeface="SolaimanLipi" pitchFamily="66" charset="0"/>
                <a:cs typeface="SolaimanLipi" pitchFamily="66" charset="0"/>
              </a:rPr>
              <a:t>গবেষণায় ইঙ্গিত মিলেছে, ভিটামিন ডি সাপ্লিমেন্ট শিশু এবং বয়স্কদের দাঁতের ক্ষয়রোধ করে। এটি দাঁতের মিনারেলের উন্নতি ঘটায় এবং দাঁতের ক্ষয় রোধ করে।</a:t>
            </a:r>
            <a:endParaRPr lang="en-US" sz="2000" dirty="0" smtClean="0">
              <a:solidFill>
                <a:schemeClr val="tx1"/>
              </a:solidFill>
              <a:latin typeface="SolaimanLipi" pitchFamily="66" charset="0"/>
              <a:cs typeface="SolaimanLipi" pitchFamily="66" charset="0"/>
            </a:endParaRPr>
          </a:p>
          <a:p>
            <a:pPr fontAlgn="base">
              <a:buFont typeface="Wingdings" pitchFamily="2" charset="2"/>
              <a:buChar char="Ø"/>
            </a:pPr>
            <a:endParaRPr lang="as-IN" sz="2000" dirty="0" smtClean="0">
              <a:solidFill>
                <a:schemeClr val="tx1"/>
              </a:solidFill>
              <a:latin typeface="SolaimanLipi" pitchFamily="66" charset="0"/>
              <a:cs typeface="SolaimanLipi" pitchFamily="66" charset="0"/>
            </a:endParaRPr>
          </a:p>
          <a:p>
            <a:pPr fontAlgn="base">
              <a:buFont typeface="Wingdings" pitchFamily="2" charset="2"/>
              <a:buChar char="Ø"/>
            </a:pPr>
            <a:r>
              <a:rPr lang="as-IN" sz="2000" b="1" dirty="0" smtClean="0">
                <a:solidFill>
                  <a:srgbClr val="FF0000"/>
                </a:solidFill>
                <a:latin typeface="SolaimanLipi" pitchFamily="66" charset="0"/>
                <a:cs typeface="SolaimanLipi" pitchFamily="66" charset="0"/>
              </a:rPr>
              <a:t>পেশির শক্তি বাড়ায়: </a:t>
            </a:r>
            <a:r>
              <a:rPr lang="as-IN" sz="2000" dirty="0" smtClean="0">
                <a:solidFill>
                  <a:schemeClr val="tx1"/>
                </a:solidFill>
                <a:latin typeface="SolaimanLipi" pitchFamily="66" charset="0"/>
                <a:cs typeface="SolaimanLipi" pitchFamily="66" charset="0"/>
              </a:rPr>
              <a:t>শরীরে ক্যালসিয়ামের মাত্রা নিয়ন্ত্রণ করে ভিটামিন ডি পেশির শক্তিবৃদ্ধি করে এবং পেশি বাড়ায়। শারীরিক ক্ষমতা বৃদ্ধিতেও এটির ইতিবাচক ভূমিকা আছে।</a:t>
            </a:r>
            <a:endParaRPr lang="en-US" sz="2000" dirty="0" smtClean="0">
              <a:solidFill>
                <a:schemeClr val="tx1"/>
              </a:solidFill>
              <a:latin typeface="SolaimanLipi" pitchFamily="66" charset="0"/>
              <a:cs typeface="SolaimanLipi" pitchFamily="66" charset="0"/>
            </a:endParaRPr>
          </a:p>
          <a:p>
            <a:pPr fontAlgn="base">
              <a:buFont typeface="Wingdings" pitchFamily="2" charset="2"/>
              <a:buChar char="Ø"/>
            </a:pPr>
            <a:endParaRPr lang="as-IN" sz="2000" dirty="0" smtClean="0">
              <a:solidFill>
                <a:schemeClr val="tx1"/>
              </a:solidFill>
              <a:latin typeface="SolaimanLipi" pitchFamily="66" charset="0"/>
              <a:cs typeface="SolaimanLipi" pitchFamily="66" charset="0"/>
            </a:endParaRPr>
          </a:p>
          <a:p>
            <a:pPr fontAlgn="base">
              <a:buFont typeface="Wingdings" pitchFamily="2" charset="2"/>
              <a:buChar char="Ø"/>
            </a:pPr>
            <a:r>
              <a:rPr lang="as-IN" sz="2000" b="1" dirty="0" smtClean="0">
                <a:solidFill>
                  <a:srgbClr val="FF0000"/>
                </a:solidFill>
                <a:latin typeface="SolaimanLipi" pitchFamily="66" charset="0"/>
                <a:cs typeface="SolaimanLipi" pitchFamily="66" charset="0"/>
              </a:rPr>
              <a:t>ওজন কমাতে সাহায্য করে: </a:t>
            </a:r>
            <a:r>
              <a:rPr lang="as-IN" sz="2000" dirty="0" smtClean="0">
                <a:solidFill>
                  <a:schemeClr val="tx1"/>
                </a:solidFill>
                <a:latin typeface="SolaimanLipi" pitchFamily="66" charset="0"/>
                <a:cs typeface="SolaimanLipi" pitchFamily="66" charset="0"/>
              </a:rPr>
              <a:t>ভিটামিন ডি  সমৃদ্ধ খাদ্য খিদে কমায় বলে ওজন কমাতে সাহায্য করে। পরিশ্রমের ক্ষমতা বাড়ায় এবং ক্লান্তি কমায় বলে ওজন কমায়।</a:t>
            </a:r>
            <a:endParaRPr lang="en-US" sz="2000" dirty="0" smtClean="0">
              <a:solidFill>
                <a:schemeClr val="tx1"/>
              </a:solidFill>
              <a:latin typeface="SolaimanLipi" pitchFamily="66" charset="0"/>
              <a:cs typeface="SolaimanLipi"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95400" y="304801"/>
            <a:ext cx="7162800" cy="838199"/>
          </a:xfrm>
        </p:spPr>
        <p:txBody>
          <a:bodyPr>
            <a:noAutofit/>
          </a:bodyPr>
          <a:lstStyle/>
          <a:p>
            <a:pPr algn="ctr"/>
            <a:r>
              <a:rPr lang="as-IN" sz="3200" b="1" dirty="0" smtClean="0">
                <a:solidFill>
                  <a:srgbClr val="FF0000"/>
                </a:solidFill>
                <a:effectLst/>
                <a:latin typeface="SolaimanLipi" pitchFamily="66" charset="0"/>
                <a:cs typeface="SolaimanLipi" pitchFamily="66" charset="0"/>
              </a:rPr>
              <a:t>ভিটামিন ডি কেন প্রয়োজন?</a:t>
            </a:r>
            <a:endParaRPr lang="en-US" sz="3200" b="1" dirty="0">
              <a:solidFill>
                <a:srgbClr val="FF0000"/>
              </a:solidFill>
              <a:effectLst/>
            </a:endParaRPr>
          </a:p>
        </p:txBody>
      </p:sp>
      <p:sp>
        <p:nvSpPr>
          <p:cNvPr id="3" name="Content Placeholder 2"/>
          <p:cNvSpPr>
            <a:spLocks noGrp="1"/>
          </p:cNvSpPr>
          <p:nvPr>
            <p:ph type="subTitle" idx="1"/>
          </p:nvPr>
        </p:nvSpPr>
        <p:spPr>
          <a:xfrm>
            <a:off x="1447800" y="1524000"/>
            <a:ext cx="6858000" cy="4724400"/>
          </a:xfrm>
        </p:spPr>
        <p:txBody>
          <a:bodyPr>
            <a:noAutofit/>
          </a:bodyPr>
          <a:lstStyle/>
          <a:p>
            <a:pPr algn="just" fontAlgn="base"/>
            <a:r>
              <a:rPr lang="as-IN" sz="2000" dirty="0" smtClean="0">
                <a:solidFill>
                  <a:schemeClr val="tx1"/>
                </a:solidFill>
                <a:latin typeface="SolaimanLipi" pitchFamily="66" charset="0"/>
                <a:cs typeface="SolaimanLipi" pitchFamily="66" charset="0"/>
              </a:rPr>
              <a:t>সুস্থ হাড়, দাঁত এবং পেশির জন্য ভিটামিন ডি এর প্রয়োজন সেকথা আমরা অনেকেই জানি। আমরা জানি ভিটামিন ডি এর অভাবে হাড় ঠিকমত গড়ে ওঠে না এবং শিশুরা রিকেট নামে রোগের শিকার হতে পারে এবং প্রাপ্তবয়স্করা অস্টিওম্যালাসিয়া নামে দুর্বল হাড়ের রোগে ভুগতে পারেন।</a:t>
            </a:r>
            <a:endParaRPr lang="en-US" sz="2000" dirty="0" smtClean="0">
              <a:solidFill>
                <a:schemeClr val="tx1"/>
              </a:solidFill>
              <a:latin typeface="SolaimanLipi" pitchFamily="66" charset="0"/>
              <a:cs typeface="SolaimanLipi" pitchFamily="66" charset="0"/>
            </a:endParaRPr>
          </a:p>
          <a:p>
            <a:pPr algn="just" fontAlgn="base"/>
            <a:endParaRPr lang="en-US" sz="2000" b="1" dirty="0" smtClean="0">
              <a:solidFill>
                <a:schemeClr val="tx1"/>
              </a:solidFill>
              <a:latin typeface="SolaimanLipi" pitchFamily="66" charset="0"/>
              <a:cs typeface="SolaimanLipi" pitchFamily="66" charset="0"/>
            </a:endParaRPr>
          </a:p>
          <a:p>
            <a:pPr algn="just" fontAlgn="base"/>
            <a:r>
              <a:rPr lang="as-IN" sz="2000" b="1" dirty="0" smtClean="0">
                <a:solidFill>
                  <a:srgbClr val="FF0000"/>
                </a:solidFill>
                <a:latin typeface="SolaimanLipi" pitchFamily="66" charset="0"/>
                <a:cs typeface="SolaimanLipi" pitchFamily="66" charset="0"/>
              </a:rPr>
              <a:t>ভিটামিন ডি এর দৈনিক </a:t>
            </a:r>
            <a:r>
              <a:rPr lang="as-IN" sz="2000" b="1" dirty="0" smtClean="0">
                <a:solidFill>
                  <a:srgbClr val="FF0000"/>
                </a:solidFill>
                <a:latin typeface="SolaimanLipi" pitchFamily="66" charset="0"/>
                <a:cs typeface="SolaimanLipi" pitchFamily="66" charset="0"/>
              </a:rPr>
              <a:t>চাহিদা</a:t>
            </a:r>
            <a:r>
              <a:rPr lang="en-US" sz="2000" b="1" dirty="0" smtClean="0">
                <a:solidFill>
                  <a:srgbClr val="FF0000"/>
                </a:solidFill>
                <a:latin typeface="SolaimanLipi" pitchFamily="66" charset="0"/>
                <a:cs typeface="SolaimanLipi" pitchFamily="66" charset="0"/>
              </a:rPr>
              <a:t>:</a:t>
            </a:r>
          </a:p>
          <a:p>
            <a:pPr algn="just" fontAlgn="base"/>
            <a:r>
              <a:rPr lang="as-IN" sz="2000" dirty="0" smtClean="0">
                <a:solidFill>
                  <a:schemeClr val="tx1"/>
                </a:solidFill>
                <a:latin typeface="SolaimanLipi" pitchFamily="66" charset="0"/>
                <a:cs typeface="SolaimanLipi" pitchFamily="66" charset="0"/>
              </a:rPr>
              <a:t>একজন </a:t>
            </a:r>
            <a:r>
              <a:rPr lang="as-IN" sz="2000" dirty="0" smtClean="0">
                <a:solidFill>
                  <a:schemeClr val="tx1"/>
                </a:solidFill>
                <a:latin typeface="SolaimanLipi" pitchFamily="66" charset="0"/>
                <a:cs typeface="SolaimanLipi" pitchFamily="66" charset="0"/>
              </a:rPr>
              <a:t>পূর্ণবয়স্ক মানুষের দৈনিক ১০০০ মিলিগ্রাম ক্যালসিয়াম ও ৬০০ ইউনিট ভিটামিন ডি লাগে। নারীদের এবং সত্তরোর্ধ্ব পুরুষদের দরকার হয় একটু বেশি ক্যালসিয়াম, ১২০০ মিলিগ্রাম। গর্ভবতী ও স্তন্যদানকারী মায়েরও লাগে একটু বেশি। সঠিক নিয়মে সূর্যালোক ও ভিটামিন ডি-সমৃদ্ধ খাবার নিয়মিত গ্রহণ করলে এর ঘাটতি সহজেই মেটানো যায়।</a:t>
            </a:r>
            <a:endParaRPr lang="as-IN" sz="2000" dirty="0" smtClean="0">
              <a:solidFill>
                <a:schemeClr val="tx1"/>
              </a:solidFill>
              <a:latin typeface="SolaimanLipi" pitchFamily="66" charset="0"/>
              <a:cs typeface="SolaimanLipi"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1323</TotalTime>
  <Words>652</Words>
  <Application>Microsoft Office PowerPoint</Application>
  <PresentationFormat>On-screen Show (4:3)</PresentationFormat>
  <Paragraphs>59</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Solstice</vt:lpstr>
      <vt:lpstr>আমার প্রেজেন্টেশনে সবাইকে স্বাগতম</vt:lpstr>
      <vt:lpstr>Slide 2</vt:lpstr>
      <vt:lpstr>এসএসসি ভোকেশনাল বিষয়ঃ ফুড প্রসেসিং এন্ড প্রিজারভেশন ট্রেড-১ (১ম পত্র) শ্রেণীঃ নবম,  অধ্যায়ঃ ২য় (লেকচার-৬)</vt:lpstr>
      <vt:lpstr>এই লেকচার থেকে শিক্ষার্থীরা যা যা শিখবে…</vt:lpstr>
      <vt:lpstr>ভিটামিন ডি</vt:lpstr>
      <vt:lpstr>ভিটামিন ডি এর উৎস</vt:lpstr>
      <vt:lpstr>ভিটামিন ডি এর কাজ কী?</vt:lpstr>
      <vt:lpstr>ভিটামিন ডি এর কাজ কী?</vt:lpstr>
      <vt:lpstr>ভিটামিন ডি কেন প্রয়োজন?</vt:lpstr>
      <vt:lpstr>ভিটামিন ডি এর অভাবজনিত রোগ</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MICROBIAL QUALITY FOR SHELF LIFE OF BREAD AND CAKE LOCALLY PRODUCED IN TANGAIL CITY OF BANGLADESH</dc:title>
  <dc:creator>Khadiza Bithi</dc:creator>
  <cp:lastModifiedBy>USER</cp:lastModifiedBy>
  <cp:revision>276</cp:revision>
  <dcterms:created xsi:type="dcterms:W3CDTF">2016-01-06T05:23:44Z</dcterms:created>
  <dcterms:modified xsi:type="dcterms:W3CDTF">2022-12-13T15:11:26Z</dcterms:modified>
</cp:coreProperties>
</file>