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83" r:id="rId2"/>
    <p:sldId id="257" r:id="rId3"/>
    <p:sldId id="273" r:id="rId4"/>
    <p:sldId id="276" r:id="rId5"/>
    <p:sldId id="277" r:id="rId6"/>
    <p:sldId id="259" r:id="rId7"/>
    <p:sldId id="260" r:id="rId8"/>
    <p:sldId id="261" r:id="rId9"/>
    <p:sldId id="279" r:id="rId10"/>
    <p:sldId id="262" r:id="rId11"/>
    <p:sldId id="291" r:id="rId12"/>
    <p:sldId id="284" r:id="rId13"/>
    <p:sldId id="263" r:id="rId14"/>
    <p:sldId id="285" r:id="rId15"/>
    <p:sldId id="286" r:id="rId16"/>
    <p:sldId id="264" r:id="rId17"/>
    <p:sldId id="287" r:id="rId18"/>
    <p:sldId id="288" r:id="rId19"/>
    <p:sldId id="265" r:id="rId20"/>
    <p:sldId id="289" r:id="rId21"/>
    <p:sldId id="266" r:id="rId22"/>
    <p:sldId id="278"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E0C"/>
    <a:srgbClr val="001236"/>
    <a:srgbClr val="002060"/>
    <a:srgbClr val="A1F64C"/>
    <a:srgbClr val="FFFF00"/>
    <a:srgbClr val="264F7B"/>
    <a:srgbClr val="195907"/>
    <a:srgbClr val="1B8737"/>
    <a:srgbClr val="00B0F0"/>
    <a:srgbClr val="DE4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AE3AC98-DBA8-4884-AD56-FA48992BC5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016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38C1E-03AF-47CD-AAB2-CED656C2784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3AC98-DBA8-4884-AD56-FA48992BC561}" type="slidenum">
              <a:rPr lang="en-US" smtClean="0"/>
              <a:t>‹#›</a:t>
            </a:fld>
            <a:endParaRPr lang="en-US"/>
          </a:p>
        </p:txBody>
      </p:sp>
    </p:spTree>
    <p:extLst>
      <p:ext uri="{BB962C8B-B14F-4D97-AF65-F5344CB8AC3E}">
        <p14:creationId xmlns:p14="http://schemas.microsoft.com/office/powerpoint/2010/main" val="1943608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43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336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spTree>
    <p:extLst>
      <p:ext uri="{BB962C8B-B14F-4D97-AF65-F5344CB8AC3E}">
        <p14:creationId xmlns:p14="http://schemas.microsoft.com/office/powerpoint/2010/main" val="3817783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511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425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288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599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spTree>
    <p:extLst>
      <p:ext uri="{BB962C8B-B14F-4D97-AF65-F5344CB8AC3E}">
        <p14:creationId xmlns:p14="http://schemas.microsoft.com/office/powerpoint/2010/main" val="3676889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C1E-03AF-47CD-AAB2-CED656C2784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3AC98-DBA8-4884-AD56-FA48992BC56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355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38C1E-03AF-47CD-AAB2-CED656C2784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3AC98-DBA8-4884-AD56-FA48992BC561}"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56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A38C1E-03AF-47CD-AAB2-CED656C2784B}"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3AC98-DBA8-4884-AD56-FA48992BC56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059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A38C1E-03AF-47CD-AAB2-CED656C2784B}"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3AC98-DBA8-4884-AD56-FA48992BC5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2574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38C1E-03AF-47CD-AAB2-CED656C2784B}"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3AC98-DBA8-4884-AD56-FA48992BC561}" type="slidenum">
              <a:rPr lang="en-US" smtClean="0"/>
              <a:t>‹#›</a:t>
            </a:fld>
            <a:endParaRPr lang="en-US"/>
          </a:p>
        </p:txBody>
      </p:sp>
    </p:spTree>
    <p:extLst>
      <p:ext uri="{BB962C8B-B14F-4D97-AF65-F5344CB8AC3E}">
        <p14:creationId xmlns:p14="http://schemas.microsoft.com/office/powerpoint/2010/main" val="2596478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38C1E-03AF-47CD-AAB2-CED656C2784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3AC98-DBA8-4884-AD56-FA48992BC56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309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38C1E-03AF-47CD-AAB2-CED656C2784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3AC98-DBA8-4884-AD56-FA48992BC561}" type="slidenum">
              <a:rPr lang="en-US" smtClean="0"/>
              <a:t>‹#›</a:t>
            </a:fld>
            <a:endParaRPr lang="en-US"/>
          </a:p>
        </p:txBody>
      </p:sp>
    </p:spTree>
    <p:extLst>
      <p:ext uri="{BB962C8B-B14F-4D97-AF65-F5344CB8AC3E}">
        <p14:creationId xmlns:p14="http://schemas.microsoft.com/office/powerpoint/2010/main" val="614255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236"/>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A38C1E-03AF-47CD-AAB2-CED656C2784B}" type="datetimeFigureOut">
              <a:rPr lang="en-US" smtClean="0"/>
              <a:t>12/14/2022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E3AC98-DBA8-4884-AD56-FA48992BC561}" type="slidenum">
              <a:rPr lang="en-US" smtClean="0"/>
              <a:t>‹#›</a:t>
            </a:fld>
            <a:endParaRPr lang="en-US"/>
          </a:p>
        </p:txBody>
      </p:sp>
    </p:spTree>
    <p:extLst>
      <p:ext uri="{BB962C8B-B14F-4D97-AF65-F5344CB8AC3E}">
        <p14:creationId xmlns:p14="http://schemas.microsoft.com/office/powerpoint/2010/main" val="15439685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186" y="605307"/>
            <a:ext cx="10947042" cy="5628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674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86418C-2CCA-4A26-9494-DC6242DD2049}"/>
              </a:ext>
            </a:extLst>
          </p:cNvPr>
          <p:cNvSpPr txBox="1">
            <a:spLocks/>
          </p:cNvSpPr>
          <p:nvPr/>
        </p:nvSpPr>
        <p:spPr>
          <a:xfrm>
            <a:off x="721217" y="1771744"/>
            <a:ext cx="10663707" cy="4255567"/>
          </a:xfrm>
          <a:prstGeom prst="rect">
            <a:avLst/>
          </a:prstGeom>
          <a:no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IN" sz="2800" b="1" dirty="0">
                <a:latin typeface="NikoshBAN" panose="02000000000000000000" pitchFamily="2" charset="0"/>
                <a:cs typeface="NikoshBAN" panose="02000000000000000000" pitchFamily="2" charset="0"/>
              </a:rPr>
              <a:t>বাংলা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ভাষা পৃথিবীর সমৃদ্ধ ভাষাগুলোর মধ্যে একটি। অথচ কিছু কিছু শব্দের বেলায় লক্ষ্য করা যায় যে, একই বানান নানা জনে নানা রকম লিখছেন। এতে ভাষা বিকৃত হয়। বাংলা</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বানান</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নিয়ে</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এ</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বিভ্রান্তি</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কেন</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বাড়ছে?</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বানানের</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নিয়মকানুন</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প্রতিদিন</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বদলাচ্ছে</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তা কিন্তু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নয়</a:t>
            </a:r>
            <a:r>
              <a:rPr lang="en-US" sz="2800" b="1" dirty="0">
                <a:solidFill>
                  <a:srgbClr val="000000"/>
                </a:solidFill>
                <a:latin typeface="Times New Roman" panose="02020603050405020304" pitchFamily="18" charset="0"/>
                <a:ea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বানান</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আয়ত্ত্ব</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করার</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বিষয়ে</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আমাদের</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ঔদাসীন্য</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আর অবহেলা</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latin typeface="Times New Roman" panose="02020603050405020304" pitchFamily="18" charset="0"/>
                <a:ea typeface="Times New Roman" panose="02020603050405020304" pitchFamily="18" charset="0"/>
                <a:cs typeface="NikoshBAN" panose="02000000000000000000" pitchFamily="2" charset="0"/>
              </a:rPr>
              <a:t>বাড়ছে।</a:t>
            </a:r>
            <a:r>
              <a:rPr lang="bn-IN" sz="2800" b="1" dirty="0">
                <a:solidFill>
                  <a:srgbClr val="000000"/>
                </a:solidFill>
                <a:ea typeface="Times New Roman" panose="02020603050405020304" pitchFamily="18" charset="0"/>
                <a:cs typeface="Times New Roman" panose="02020603050405020304" pitchFamily="18" charset="0"/>
              </a:rPr>
              <a:t> </a:t>
            </a:r>
            <a:r>
              <a:rPr lang="bn-IN" sz="2800" b="1" dirty="0">
                <a:solidFill>
                  <a:srgbClr val="000000"/>
                </a:solidFill>
                <a:ea typeface="Times New Roman" panose="02020603050405020304" pitchFamily="18" charset="0"/>
                <a:cs typeface="NikoshBAN" panose="02000000000000000000" pitchFamily="2" charset="0"/>
              </a:rPr>
              <a:t>বিধিবহির্ভূত বানান বর্ণের শ্লীলতাহানি ঘটায়</a:t>
            </a:r>
            <a:r>
              <a:rPr lang="hi-IN" sz="2800" b="1" dirty="0">
                <a:solidFill>
                  <a:srgbClr val="000000"/>
                </a:solidFill>
                <a:ea typeface="Times New Roman" panose="02020603050405020304" pitchFamily="18" charset="0"/>
                <a:cs typeface="NikoshBAN" panose="02000000000000000000" pitchFamily="2" charset="0"/>
              </a:rPr>
              <a:t>। </a:t>
            </a:r>
            <a:r>
              <a:rPr lang="bn-IN" sz="2800" b="1" dirty="0">
                <a:solidFill>
                  <a:srgbClr val="000000"/>
                </a:solidFill>
                <a:ea typeface="Times New Roman" panose="02020603050405020304" pitchFamily="18" charset="0"/>
                <a:cs typeface="NikoshBAN" panose="02000000000000000000" pitchFamily="2" charset="0"/>
              </a:rPr>
              <a:t>তাই বর্ণকে স্থির রাখার জন্য বানানের যথাযথ অনুশীলন করা একান্ত প্রয়োজন</a:t>
            </a:r>
            <a:r>
              <a:rPr lang="hi-IN" sz="2800" b="1" dirty="0">
                <a:solidFill>
                  <a:srgbClr val="000000"/>
                </a:solidFill>
                <a:ea typeface="Times New Roman" panose="02020603050405020304" pitchFamily="18" charset="0"/>
                <a:cs typeface="NikoshBAN" panose="02000000000000000000" pitchFamily="2" charset="0"/>
              </a:rPr>
              <a:t>। </a:t>
            </a:r>
            <a:r>
              <a:rPr lang="bn-IN" sz="2800" b="1" dirty="0">
                <a:solidFill>
                  <a:srgbClr val="000000"/>
                </a:solidFill>
                <a:ea typeface="Times New Roman" panose="02020603050405020304" pitchFamily="18" charset="0"/>
                <a:cs typeface="NikoshBAN" panose="02000000000000000000" pitchFamily="2" charset="0"/>
              </a:rPr>
              <a:t>ভাষা নিয়ত প্রবহমান ও পরিবর্তনশীল</a:t>
            </a:r>
            <a:r>
              <a:rPr lang="hi-IN" sz="2800" b="1" dirty="0">
                <a:solidFill>
                  <a:srgbClr val="000000"/>
                </a:solidFill>
                <a:ea typeface="Times New Roman" panose="02020603050405020304" pitchFamily="18" charset="0"/>
                <a:cs typeface="NikoshBAN" panose="02000000000000000000" pitchFamily="2" charset="0"/>
              </a:rPr>
              <a:t>।</a:t>
            </a:r>
            <a:r>
              <a:rPr lang="bn-IN" sz="2800" b="1" dirty="0">
                <a:solidFill>
                  <a:srgbClr val="000000"/>
                </a:solidFill>
                <a:ea typeface="Times New Roman" panose="02020603050405020304" pitchFamily="18" charset="0"/>
                <a:cs typeface="NikoshBAN" panose="02000000000000000000" pitchFamily="2" charset="0"/>
              </a:rPr>
              <a:t> বানানের বিভিন্নতা বা বিশৃঙ্খলার মূলে ভাষাতাত্ত্বিক, ধ্বনিতাত্ত্বিক, সমাজতাত্ত্বিক যে কারণই থাক না কেন, অনেক চলমান ও বর্ধিষ্ণু ভাষাতেই কাল প্রবাহে ধীরে ধীরে বানানের কিছু কিছু পরির্বতন হতে দেখা যায়। আর তখন বানানের নিয়ম প্রবর্তনের প্রয়োজনীয়তা দেখা দেয়। প্রতিটি ভাষার মত বাংলা ভাষার ক্ষেত্রে সুনিয়ন্ত্রিত ও সুশৃঙ্খল বানান পদ্ধতি রয়েছে</a:t>
            </a:r>
            <a:r>
              <a:rPr lang="hi-IN" sz="2800" b="1" dirty="0">
                <a:solidFill>
                  <a:srgbClr val="000000"/>
                </a:solidFill>
                <a:ea typeface="Times New Roman" panose="02020603050405020304" pitchFamily="18" charset="0"/>
                <a:cs typeface="NikoshBAN" panose="02000000000000000000" pitchFamily="2" charset="0"/>
              </a:rPr>
              <a:t>।</a:t>
            </a:r>
            <a:r>
              <a:rPr lang="bn-IN" sz="2800" b="1" dirty="0">
                <a:solidFill>
                  <a:srgbClr val="000000"/>
                </a:solidFill>
                <a:ea typeface="Times New Roman" panose="02020603050405020304" pitchFamily="18" charset="0"/>
                <a:cs typeface="NikoshBAN" panose="02000000000000000000" pitchFamily="2" charset="0"/>
              </a:rPr>
              <a:t> আর এ জন্য আমাদের বানান শিখনের প্রয়োজনীয়তা প্রশ্নাতীত।</a:t>
            </a:r>
            <a:endParaRPr lang="en-US" sz="28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C3697E15-9EDA-49DF-9048-177470E1ED3B}"/>
              </a:ext>
            </a:extLst>
          </p:cNvPr>
          <p:cNvSpPr txBox="1"/>
          <p:nvPr/>
        </p:nvSpPr>
        <p:spPr>
          <a:xfrm>
            <a:off x="3850197" y="803443"/>
            <a:ext cx="4405746" cy="646331"/>
          </a:xfrm>
          <a:prstGeom prst="rect">
            <a:avLst/>
          </a:prstGeom>
          <a:noFill/>
        </p:spPr>
        <p:txBody>
          <a:bodyPr wrap="square" rtlCol="0">
            <a:spAutoFit/>
          </a:bodyPr>
          <a:lstStyle/>
          <a:p>
            <a:r>
              <a:rPr lang="bn-IN" sz="3600" b="1" dirty="0">
                <a:solidFill>
                  <a:srgbClr val="F24E0C"/>
                </a:solidFill>
                <a:latin typeface="Calibri" panose="020F0502020204030204" pitchFamily="34" charset="0"/>
                <a:ea typeface="Times New Roman" panose="02020603050405020304" pitchFamily="18" charset="0"/>
                <a:cs typeface="NikoshBAN" panose="02000000000000000000" pitchFamily="2" charset="0"/>
              </a:rPr>
              <a:t>বানান শিক্ষণের প্রয়োজনীয়তা:</a:t>
            </a:r>
            <a:endParaRPr lang="en-US" sz="3600" dirty="0">
              <a:solidFill>
                <a:srgbClr val="F24E0C"/>
              </a:solidFill>
            </a:endParaRPr>
          </a:p>
        </p:txBody>
      </p:sp>
    </p:spTree>
    <p:extLst>
      <p:ext uri="{BB962C8B-B14F-4D97-AF65-F5344CB8AC3E}">
        <p14:creationId xmlns:p14="http://schemas.microsoft.com/office/powerpoint/2010/main" val="3016904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538" y="889388"/>
            <a:ext cx="2929007" cy="923330"/>
          </a:xfrm>
          <a:prstGeom prst="rect">
            <a:avLst/>
          </a:prstGeom>
          <a:noFill/>
        </p:spPr>
        <p:txBody>
          <a:bodyPr wrap="none" rtlCol="0">
            <a:spAutoFit/>
          </a:bodyPr>
          <a:lstStyle/>
          <a:p>
            <a:r>
              <a:rPr lang="bn-BD" sz="5400" b="1" dirty="0" smtClean="0">
                <a:latin typeface="NikoshBAN" panose="02000000000000000000" pitchFamily="2" charset="0"/>
                <a:cs typeface="NikoshBAN" panose="02000000000000000000" pitchFamily="2" charset="0"/>
              </a:rPr>
              <a:t>জোড়ায় কাজ</a:t>
            </a:r>
            <a:endParaRPr lang="en-US" sz="5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41" y="1449674"/>
            <a:ext cx="5330230" cy="4459903"/>
          </a:xfrm>
          <a:prstGeom prst="rect">
            <a:avLst/>
          </a:prstGeom>
        </p:spPr>
      </p:pic>
      <p:sp>
        <p:nvSpPr>
          <p:cNvPr id="5" name="TextBox 4"/>
          <p:cNvSpPr txBox="1"/>
          <p:nvPr/>
        </p:nvSpPr>
        <p:spPr>
          <a:xfrm>
            <a:off x="5993716" y="3442815"/>
            <a:ext cx="5352571" cy="1446550"/>
          </a:xfrm>
          <a:prstGeom prst="rect">
            <a:avLst/>
          </a:prstGeom>
          <a:noFill/>
        </p:spPr>
        <p:txBody>
          <a:bodyPr wrap="square" rtlCol="0">
            <a:spAutoFit/>
          </a:bodyPr>
          <a:lstStyle/>
          <a:p>
            <a:r>
              <a:rPr lang="bn-BD" sz="4400" b="1" dirty="0" smtClean="0">
                <a:latin typeface="NikoshBAN" panose="02000000000000000000" pitchFamily="2" charset="0"/>
                <a:cs typeface="NikoshBAN" panose="02000000000000000000" pitchFamily="2" charset="0"/>
              </a:rPr>
              <a:t>বানান শিক্ষণের প্রয়োজনীয়তা ৩টি বাক্যে উল্লেখ করো।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1797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C9FE2D4-9974-4B6F-AA3A-7D818401A801}"/>
              </a:ext>
            </a:extLst>
          </p:cNvPr>
          <p:cNvSpPr/>
          <p:nvPr/>
        </p:nvSpPr>
        <p:spPr>
          <a:xfrm>
            <a:off x="6645423" y="3904112"/>
            <a:ext cx="4622929" cy="2062103"/>
          </a:xfrm>
          <a:prstGeom prst="rect">
            <a:avLst/>
          </a:prstGeom>
          <a:noFill/>
          <a:ln>
            <a:noFill/>
          </a:ln>
        </p:spPr>
        <p:txBody>
          <a:bodyPr wrap="square">
            <a:spAutoFit/>
          </a:bodyPr>
          <a:lstStyle/>
          <a:p>
            <a:r>
              <a:rPr lang="bn-IN" sz="3200" dirty="0" smtClean="0">
                <a:latin typeface="SutonnyMJ" pitchFamily="2" charset="0"/>
                <a:ea typeface="Times New Roman" panose="02020603050405020304" pitchFamily="18" charset="0"/>
                <a:cs typeface="NikoshBAN" panose="02000000000000000000" pitchFamily="2" charset="0"/>
              </a:rPr>
              <a:t>যেমন:</a:t>
            </a:r>
            <a:r>
              <a:rPr lang="bn-BD" sz="3200" dirty="0" smtClean="0">
                <a:latin typeface="SutonnyMJ" pitchFamily="2" charset="0"/>
                <a:ea typeface="Times New Roman" panose="02020603050405020304" pitchFamily="18" charset="0"/>
                <a:cs typeface="NikoshBAN" panose="02000000000000000000" pitchFamily="2" charset="0"/>
              </a:rPr>
              <a:t> </a:t>
            </a:r>
            <a:r>
              <a:rPr lang="bn-IN" sz="2400" dirty="0" smtClean="0">
                <a:solidFill>
                  <a:srgbClr val="F24E0C"/>
                </a:solidFill>
                <a:latin typeface="SutonnyMJ" pitchFamily="2" charset="0"/>
                <a:ea typeface="Times New Roman" panose="02020603050405020304" pitchFamily="18" charset="0"/>
                <a:cs typeface="SutonnyMJ" pitchFamily="2" charset="0"/>
              </a:rPr>
              <a:t>কর্ত্তা </a:t>
            </a:r>
            <a:r>
              <a:rPr lang="bn-IN" sz="2400" dirty="0">
                <a:solidFill>
                  <a:srgbClr val="F24E0C"/>
                </a:solidFill>
                <a:latin typeface="SutonnyMJ" pitchFamily="2" charset="0"/>
                <a:ea typeface="Times New Roman" panose="02020603050405020304" pitchFamily="18" charset="0"/>
                <a:cs typeface="SutonnyMJ" pitchFamily="2" charset="0"/>
              </a:rPr>
              <a:t>&gt;কর্তা</a:t>
            </a:r>
            <a:r>
              <a:rPr lang="en-US" sz="2400" dirty="0">
                <a:solidFill>
                  <a:srgbClr val="F24E0C"/>
                </a:solidFill>
                <a:latin typeface="SutonnyMJ" pitchFamily="2" charset="0"/>
                <a:ea typeface="Times New Roman" panose="02020603050405020304" pitchFamily="18" charset="0"/>
                <a:cs typeface="SutonnyMJ" pitchFamily="2" charset="0"/>
              </a:rPr>
              <a:t>, </a:t>
            </a:r>
            <a:r>
              <a:rPr lang="bn-IN" sz="3200" dirty="0">
                <a:solidFill>
                  <a:srgbClr val="F24E0C"/>
                </a:solidFill>
                <a:latin typeface="SutonnyMJ" pitchFamily="2" charset="0"/>
                <a:ea typeface="Times New Roman" panose="02020603050405020304" pitchFamily="18" charset="0"/>
                <a:cs typeface="NikoshBAN" panose="02000000000000000000" pitchFamily="2" charset="0"/>
              </a:rPr>
              <a:t>কর্ম্ম &gt;কর্ম</a:t>
            </a:r>
            <a:r>
              <a:rPr lang="en-US" sz="3200" dirty="0">
                <a:solidFill>
                  <a:srgbClr val="F24E0C"/>
                </a:solidFill>
                <a:latin typeface="SutonnyMJ" pitchFamily="2" charset="0"/>
                <a:ea typeface="Times New Roman" panose="02020603050405020304" pitchFamily="18" charset="0"/>
                <a:cs typeface="SutonnyMJ" pitchFamily="2" charset="0"/>
              </a:rPr>
              <a:t>, </a:t>
            </a:r>
            <a:r>
              <a:rPr lang="bn-IN" sz="3200" dirty="0">
                <a:solidFill>
                  <a:srgbClr val="F24E0C"/>
                </a:solidFill>
                <a:latin typeface="SutonnyMJ" pitchFamily="2" charset="0"/>
                <a:ea typeface="Times New Roman" panose="02020603050405020304" pitchFamily="18" charset="0"/>
                <a:cs typeface="NikoshBAN" panose="02000000000000000000" pitchFamily="2" charset="0"/>
              </a:rPr>
              <a:t>কার্ত্তিক &gt;কার্তিক</a:t>
            </a:r>
            <a:r>
              <a:rPr lang="en-US" sz="3200" dirty="0">
                <a:solidFill>
                  <a:srgbClr val="F24E0C"/>
                </a:solidFill>
                <a:latin typeface="SutonnyMJ" pitchFamily="2" charset="0"/>
                <a:ea typeface="Times New Roman" panose="02020603050405020304" pitchFamily="18" charset="0"/>
                <a:cs typeface="SutonnyMJ" pitchFamily="2" charset="0"/>
              </a:rPr>
              <a:t>, </a:t>
            </a:r>
            <a:r>
              <a:rPr lang="bn-IN" sz="3200" dirty="0">
                <a:solidFill>
                  <a:srgbClr val="F24E0C"/>
                </a:solidFill>
                <a:latin typeface="SutonnyMJ" pitchFamily="2" charset="0"/>
                <a:ea typeface="Times New Roman" panose="02020603050405020304" pitchFamily="18" charset="0"/>
                <a:cs typeface="NikoshBAN" panose="02000000000000000000" pitchFamily="2" charset="0"/>
              </a:rPr>
              <a:t>কার্য্যালয় &gt;কার্যালয়</a:t>
            </a:r>
            <a:r>
              <a:rPr lang="en-US" sz="3200" dirty="0">
                <a:solidFill>
                  <a:srgbClr val="F24E0C"/>
                </a:solidFill>
                <a:latin typeface="SutonnyMJ" pitchFamily="2" charset="0"/>
                <a:ea typeface="Times New Roman" panose="02020603050405020304" pitchFamily="18" charset="0"/>
                <a:cs typeface="SutonnyMJ" pitchFamily="2" charset="0"/>
              </a:rPr>
              <a:t>, </a:t>
            </a:r>
            <a:r>
              <a:rPr lang="bn-IN" sz="3200" dirty="0">
                <a:solidFill>
                  <a:srgbClr val="F24E0C"/>
                </a:solidFill>
                <a:latin typeface="SutonnyMJ" pitchFamily="2" charset="0"/>
                <a:ea typeface="Times New Roman" panose="02020603050405020304" pitchFamily="18" charset="0"/>
                <a:cs typeface="NikoshBAN" panose="02000000000000000000" pitchFamily="2" charset="0"/>
              </a:rPr>
              <a:t>সূর্য্য &gt;সূর্য, আর্য্য &gt;আর্য </a:t>
            </a:r>
            <a:r>
              <a:rPr lang="bn-IN" sz="3200" dirty="0">
                <a:latin typeface="SutonnyMJ" pitchFamily="2" charset="0"/>
                <a:ea typeface="Times New Roman" panose="02020603050405020304" pitchFamily="18" charset="0"/>
                <a:cs typeface="NikoshBAN" panose="02000000000000000000" pitchFamily="2" charset="0"/>
              </a:rPr>
              <a:t>হবে।</a:t>
            </a:r>
            <a:endParaRPr lang="en-US" sz="3200" dirty="0">
              <a:latin typeface="SutonnyMJ" pitchFamily="2" charset="0"/>
              <a:ea typeface="Times New Roman" panose="02020603050405020304" pitchFamily="18" charset="0"/>
              <a:cs typeface="SutonnyMJ" pitchFamily="2" charset="0"/>
            </a:endParaRPr>
          </a:p>
        </p:txBody>
      </p:sp>
      <p:sp>
        <p:nvSpPr>
          <p:cNvPr id="3" name="TextBox 2"/>
          <p:cNvSpPr txBox="1"/>
          <p:nvPr/>
        </p:nvSpPr>
        <p:spPr>
          <a:xfrm>
            <a:off x="3177742" y="673498"/>
            <a:ext cx="5779146" cy="646331"/>
          </a:xfrm>
          <a:prstGeom prst="rect">
            <a:avLst/>
          </a:prstGeom>
          <a:noFill/>
        </p:spPr>
        <p:txBody>
          <a:bodyPr wrap="none" rtlCol="0">
            <a:spAutoFit/>
          </a:bodyPr>
          <a:lstStyle/>
          <a:p>
            <a:r>
              <a:rPr lang="bn-IN" sz="3600" b="1" dirty="0">
                <a:latin typeface="SutonnyMJ"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তৎসম (সংস্কৃত)</a:t>
            </a:r>
            <a:r>
              <a:rPr lang="bn-BD" sz="3600" b="1" dirty="0">
                <a:latin typeface="NikoshBAN" panose="02000000000000000000" pitchFamily="2" charset="0"/>
                <a:cs typeface="NikoshBAN" panose="02000000000000000000" pitchFamily="2" charset="0"/>
              </a:rPr>
              <a:t> শব্দের বানানের নিয়ম</a:t>
            </a:r>
            <a:r>
              <a:rPr lang="bn-IN" sz="3600" b="1" dirty="0" smtClean="0">
                <a:latin typeface="NikoshBAN" panose="02000000000000000000" pitchFamily="2" charset="0"/>
                <a:cs typeface="NikoshBAN" panose="02000000000000000000" pitchFamily="2" charset="0"/>
              </a:rPr>
              <a:t>:</a:t>
            </a:r>
            <a:endParaRPr lang="bn-BD" sz="3600" b="1" dirty="0">
              <a:latin typeface="NikoshBAN" panose="02000000000000000000" pitchFamily="2" charset="0"/>
              <a:cs typeface="NikoshBAN" panose="02000000000000000000" pitchFamily="2" charset="0"/>
            </a:endParaRPr>
          </a:p>
        </p:txBody>
      </p:sp>
      <p:sp>
        <p:nvSpPr>
          <p:cNvPr id="4" name="Rectangle 3"/>
          <p:cNvSpPr/>
          <p:nvPr/>
        </p:nvSpPr>
        <p:spPr>
          <a:xfrm>
            <a:off x="5710369" y="2201775"/>
            <a:ext cx="3457998" cy="584775"/>
          </a:xfrm>
          <a:prstGeom prst="rect">
            <a:avLst/>
          </a:prstGeom>
        </p:spPr>
        <p:txBody>
          <a:bodyPr wrap="none">
            <a:spAutoFit/>
          </a:bodyPr>
          <a:lstStyle/>
          <a:p>
            <a:r>
              <a:rPr lang="bn-IN" sz="3200" b="1" dirty="0" smtClean="0">
                <a:solidFill>
                  <a:srgbClr val="F24E0C"/>
                </a:solidFill>
                <a:latin typeface="SutonnyMJ" pitchFamily="2" charset="0"/>
                <a:ea typeface="Times New Roman" panose="02020603050405020304" pitchFamily="18" charset="0"/>
                <a:cs typeface="NikoshBAN" panose="02000000000000000000" pitchFamily="2" charset="0"/>
              </a:rPr>
              <a:t>অশুদ্ধ:</a:t>
            </a:r>
            <a:r>
              <a:rPr lang="bn-BD" sz="3200" b="1" dirty="0" smtClean="0">
                <a:solidFill>
                  <a:srgbClr val="F24E0C"/>
                </a:solidFill>
                <a:latin typeface="SutonnyMJ" pitchFamily="2" charset="0"/>
                <a:ea typeface="Times New Roman" panose="02020603050405020304" pitchFamily="18" charset="0"/>
                <a:cs typeface="NikoshBAN" panose="02000000000000000000" pitchFamily="2" charset="0"/>
              </a:rPr>
              <a:t> </a:t>
            </a:r>
            <a:r>
              <a:rPr lang="bn-IN" sz="3200" b="1" dirty="0" smtClean="0">
                <a:solidFill>
                  <a:srgbClr val="F24E0C"/>
                </a:solidFill>
                <a:latin typeface="SutonnyMJ" pitchFamily="2" charset="0"/>
                <a:ea typeface="Times New Roman" panose="02020603050405020304" pitchFamily="18" charset="0"/>
                <a:cs typeface="NikoshBAN" panose="02000000000000000000" pitchFamily="2" charset="0"/>
              </a:rPr>
              <a:t>অর্জ্জন </a:t>
            </a:r>
            <a:r>
              <a:rPr lang="bn-IN" sz="3200" b="1" dirty="0">
                <a:solidFill>
                  <a:srgbClr val="F24E0C"/>
                </a:solidFill>
                <a:latin typeface="SutonnyMJ" pitchFamily="2" charset="0"/>
                <a:ea typeface="Times New Roman" panose="02020603050405020304" pitchFamily="18" charset="0"/>
                <a:cs typeface="NikoshBAN" panose="02000000000000000000" pitchFamily="2" charset="0"/>
              </a:rPr>
              <a:t>&gt;শুদ্ধ: অর্জন</a:t>
            </a:r>
            <a:endParaRPr lang="en-US" sz="3200" b="1" dirty="0">
              <a:solidFill>
                <a:srgbClr val="F24E0C"/>
              </a:solidFill>
            </a:endParaRPr>
          </a:p>
        </p:txBody>
      </p:sp>
      <p:pic>
        <p:nvPicPr>
          <p:cNvPr id="5" name="Picture 4"/>
          <p:cNvPicPr>
            <a:picLocks noChangeAspect="1"/>
          </p:cNvPicPr>
          <p:nvPr/>
        </p:nvPicPr>
        <p:blipFill>
          <a:blip r:embed="rId2"/>
          <a:stretch>
            <a:fillRect/>
          </a:stretch>
        </p:blipFill>
        <p:spPr>
          <a:xfrm>
            <a:off x="1791850" y="1518407"/>
            <a:ext cx="3629465" cy="2419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809029" y="4150334"/>
            <a:ext cx="5258286" cy="1569660"/>
          </a:xfrm>
          <a:prstGeom prst="rect">
            <a:avLst/>
          </a:prstGeom>
        </p:spPr>
        <p:txBody>
          <a:bodyPr wrap="square">
            <a:spAutoFit/>
          </a:bodyPr>
          <a:lstStyle/>
          <a:p>
            <a:r>
              <a:rPr lang="bn-IN" sz="2800" b="1" dirty="0">
                <a:solidFill>
                  <a:srgbClr val="000000"/>
                </a:solidFill>
                <a:latin typeface="SutonnyMJ" pitchFamily="2" charset="0"/>
                <a:ea typeface="Times New Roman" panose="02020603050405020304" pitchFamily="18" charset="0"/>
                <a:cs typeface="SutonnyMJ" pitchFamily="2" charset="0"/>
              </a:rPr>
              <a:t>1। </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a:t>
            </a:r>
            <a:r>
              <a:rPr lang="en-US" sz="3200" b="1" dirty="0">
                <a:solidFill>
                  <a:srgbClr val="000000"/>
                </a:solidFill>
                <a:latin typeface="SutonnyMJ" pitchFamily="2" charset="0"/>
                <a:ea typeface="Times New Roman" panose="02020603050405020304" pitchFamily="18" charset="0"/>
                <a:cs typeface="SutonnyMJ" pitchFamily="2" charset="0"/>
              </a:rPr>
              <a:t>†</a:t>
            </a:r>
            <a:r>
              <a:rPr lang="en-US" sz="3200" b="1" dirty="0" err="1">
                <a:solidFill>
                  <a:srgbClr val="000000"/>
                </a:solidFill>
                <a:latin typeface="SutonnyMJ" pitchFamily="2" charset="0"/>
                <a:ea typeface="Times New Roman" panose="02020603050405020304" pitchFamily="18" charset="0"/>
                <a:cs typeface="SutonnyMJ" pitchFamily="2" charset="0"/>
              </a:rPr>
              <a:t>i‡di</a:t>
            </a:r>
            <a:r>
              <a:rPr lang="en-US" sz="3200" b="1" dirty="0">
                <a:solidFill>
                  <a:srgbClr val="000000"/>
                </a:solidFill>
                <a:latin typeface="SutonnyMJ" pitchFamily="2" charset="0"/>
                <a:ea typeface="Times New Roman" panose="02020603050405020304" pitchFamily="18" charset="0"/>
                <a:cs typeface="SutonnyMJ" pitchFamily="2" charset="0"/>
              </a:rPr>
              <a:t> </a:t>
            </a:r>
            <a:r>
              <a:rPr lang="bn-IN" sz="3200" b="1" dirty="0">
                <a:solidFill>
                  <a:srgbClr val="000000"/>
                </a:solidFill>
                <a:latin typeface="SutonnyMJ" pitchFamily="2" charset="0"/>
                <a:ea typeface="Times New Roman" panose="02020603050405020304" pitchFamily="18" charset="0"/>
                <a:cs typeface="NikoshBAN" panose="02000000000000000000" pitchFamily="2" charset="0"/>
              </a:rPr>
              <a:t>(</a:t>
            </a:r>
            <a:r>
              <a:rPr lang="en-US" sz="3200" b="1" dirty="0">
                <a:solidFill>
                  <a:srgbClr val="000000"/>
                </a:solidFill>
                <a:latin typeface="SutonnyMJ" pitchFamily="2" charset="0"/>
                <a:ea typeface="Times New Roman" panose="02020603050405020304" pitchFamily="18" charset="0"/>
                <a:cs typeface="SutonnyMJ" pitchFamily="2" charset="0"/>
              </a:rPr>
              <a:t> ©</a:t>
            </a:r>
            <a:r>
              <a:rPr lang="bn-IN" sz="3200" b="1" dirty="0">
                <a:solidFill>
                  <a:srgbClr val="000000"/>
                </a:solidFill>
                <a:latin typeface="SutonnyMJ" pitchFamily="2" charset="0"/>
                <a:ea typeface="Times New Roman" panose="02020603050405020304" pitchFamily="18" charset="0"/>
                <a:cs typeface="NikoshBAN" panose="02000000000000000000" pitchFamily="2" charset="0"/>
              </a:rPr>
              <a:t>) </a:t>
            </a:r>
            <a:r>
              <a:rPr lang="en-US" sz="3200" b="1" dirty="0">
                <a:solidFill>
                  <a:srgbClr val="000000"/>
                </a:solidFill>
                <a:latin typeface="SutonnyMJ" pitchFamily="2" charset="0"/>
                <a:ea typeface="Times New Roman" panose="02020603050405020304" pitchFamily="18" charset="0"/>
                <a:cs typeface="SutonnyMJ" pitchFamily="2" charset="0"/>
              </a:rPr>
              <a:t>ci</a:t>
            </a:r>
            <a:r>
              <a:rPr lang="bn-IN" sz="3200" b="1" dirty="0">
                <a:solidFill>
                  <a:srgbClr val="000000"/>
                </a:solidFill>
                <a:latin typeface="SutonnyMJ" pitchFamily="2" charset="0"/>
                <a:ea typeface="Times New Roman" panose="02020603050405020304" pitchFamily="18" charset="0"/>
                <a:cs typeface="NikoshBAN" panose="02000000000000000000" pitchFamily="2" charset="0"/>
              </a:rPr>
              <a:t> ব্য</a:t>
            </a:r>
            <a:r>
              <a:rPr lang="en-US" sz="3200" b="1" dirty="0" err="1">
                <a:solidFill>
                  <a:srgbClr val="000000"/>
                </a:solidFill>
                <a:latin typeface="SutonnyMJ" pitchFamily="2" charset="0"/>
                <a:ea typeface="Times New Roman" panose="02020603050405020304" pitchFamily="18" charset="0"/>
                <a:cs typeface="SutonnyMJ" pitchFamily="2" charset="0"/>
              </a:rPr>
              <a:t>Äbe</a:t>
            </a:r>
            <a:r>
              <a:rPr lang="en-US" sz="3200" b="1" dirty="0">
                <a:solidFill>
                  <a:srgbClr val="000000"/>
                </a:solidFill>
                <a:latin typeface="SutonnyMJ" pitchFamily="2" charset="0"/>
                <a:ea typeface="Times New Roman" panose="02020603050405020304" pitchFamily="18" charset="0"/>
                <a:cs typeface="SutonnyMJ" pitchFamily="2" charset="0"/>
              </a:rPr>
              <a:t>‡</a:t>
            </a:r>
            <a:r>
              <a:rPr lang="bn-IN" sz="3200" b="1" dirty="0">
                <a:solidFill>
                  <a:srgbClr val="000000"/>
                </a:solidFill>
                <a:latin typeface="SutonnyMJ" pitchFamily="2" charset="0"/>
                <a:ea typeface="Times New Roman" panose="02020603050405020304" pitchFamily="18" charset="0"/>
                <a:cs typeface="NikoshBAN" panose="02000000000000000000" pitchFamily="2" charset="0"/>
              </a:rPr>
              <a:t>র্ণ</a:t>
            </a:r>
            <a:r>
              <a:rPr lang="en-US" sz="3200" b="1" dirty="0" err="1">
                <a:solidFill>
                  <a:srgbClr val="000000"/>
                </a:solidFill>
                <a:latin typeface="SutonnyMJ" pitchFamily="2" charset="0"/>
                <a:ea typeface="Times New Roman" panose="02020603050405020304" pitchFamily="18" charset="0"/>
                <a:cs typeface="SutonnyMJ" pitchFamily="2" charset="0"/>
              </a:rPr>
              <a:t>i</a:t>
            </a:r>
            <a:r>
              <a:rPr lang="en-US" sz="3200" b="1" dirty="0">
                <a:solidFill>
                  <a:srgbClr val="000000"/>
                </a:solidFill>
                <a:latin typeface="SutonnyMJ" pitchFamily="2" charset="0"/>
                <a:ea typeface="Times New Roman" panose="02020603050405020304" pitchFamily="18" charset="0"/>
                <a:cs typeface="SutonnyMJ" pitchFamily="2" charset="0"/>
              </a:rPr>
              <a:t> </a:t>
            </a:r>
            <a:r>
              <a:rPr lang="bn-IN" sz="3200" b="1" dirty="0">
                <a:solidFill>
                  <a:srgbClr val="000000"/>
                </a:solidFill>
                <a:latin typeface="SutonnyMJ" pitchFamily="2" charset="0"/>
                <a:ea typeface="Times New Roman" panose="02020603050405020304" pitchFamily="18" charset="0"/>
                <a:cs typeface="NikoshBAN" panose="02000000000000000000" pitchFamily="2" charset="0"/>
              </a:rPr>
              <a:t>দ্বিত্ব :</a:t>
            </a:r>
            <a:r>
              <a:rPr lang="bn-IN" sz="3200" dirty="0">
                <a:solidFill>
                  <a:srgbClr val="000000"/>
                </a:solidFill>
                <a:latin typeface="SutonnyMJ" pitchFamily="2" charset="0"/>
                <a:ea typeface="Times New Roman" panose="02020603050405020304" pitchFamily="18" charset="0"/>
                <a:cs typeface="NikoshBAN" panose="02000000000000000000" pitchFamily="2" charset="0"/>
              </a:rPr>
              <a:t> আধুনিক বানান বিধি অনুসারে রেফ (</a:t>
            </a:r>
            <a:r>
              <a:rPr lang="en-US" sz="3200" dirty="0">
                <a:solidFill>
                  <a:srgbClr val="000000"/>
                </a:solidFill>
                <a:latin typeface="SutonnyMJ" pitchFamily="2" charset="0"/>
                <a:ea typeface="Times New Roman" panose="02020603050405020304" pitchFamily="18" charset="0"/>
                <a:cs typeface="SutonnyMJ" pitchFamily="2" charset="0"/>
              </a:rPr>
              <a:t> ©</a:t>
            </a:r>
            <a:r>
              <a:rPr lang="bn-IN" sz="3200" dirty="0">
                <a:solidFill>
                  <a:srgbClr val="000000"/>
                </a:solidFill>
                <a:latin typeface="SutonnyMJ" pitchFamily="2" charset="0"/>
                <a:ea typeface="Times New Roman" panose="02020603050405020304" pitchFamily="18" charset="0"/>
                <a:cs typeface="NikoshBAN" panose="02000000000000000000" pitchFamily="2" charset="0"/>
              </a:rPr>
              <a:t> ) এর পর কোথাও ব্যঞ্জনবর্ণের দ্বিত্ব হবে না</a:t>
            </a:r>
            <a:r>
              <a:rPr lang="hi-IN" sz="3200" dirty="0">
                <a:solidFill>
                  <a:srgbClr val="000000"/>
                </a:solidFill>
                <a:latin typeface="SutonnyMJ" pitchFamily="2" charset="0"/>
                <a:ea typeface="Times New Roman" panose="02020603050405020304" pitchFamily="18" charset="0"/>
                <a:cs typeface="NikoshBAN" panose="02000000000000000000" pitchFamily="2" charset="0"/>
              </a:rPr>
              <a:t>। </a:t>
            </a:r>
            <a:endParaRPr lang="en-US" sz="3200" dirty="0"/>
          </a:p>
        </p:txBody>
      </p:sp>
    </p:spTree>
    <p:extLst>
      <p:ext uri="{BB962C8B-B14F-4D97-AF65-F5344CB8AC3E}">
        <p14:creationId xmlns:p14="http://schemas.microsoft.com/office/powerpoint/2010/main" val="2905149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CB9119F-E313-4CF2-B7D8-DC408ADFF4B6}"/>
              </a:ext>
            </a:extLst>
          </p:cNvPr>
          <p:cNvSpPr/>
          <p:nvPr/>
        </p:nvSpPr>
        <p:spPr>
          <a:xfrm>
            <a:off x="4714254" y="1922122"/>
            <a:ext cx="6297184" cy="1384995"/>
          </a:xfrm>
          <a:prstGeom prst="rect">
            <a:avLst/>
          </a:prstGeom>
          <a:noFill/>
          <a:ln>
            <a:noFill/>
          </a:ln>
        </p:spPr>
        <p:txBody>
          <a:bodyPr wrap="square">
            <a:spAutoFit/>
          </a:bodyPr>
          <a:lstStyle/>
          <a:p>
            <a:r>
              <a:rPr lang="bn-BD" sz="2800" b="1"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২. পদের অন্তস্থিত ম্‌ স্থানে অনুস্বার হবে (ং): </a:t>
            </a:r>
            <a:r>
              <a:rPr lang="bn-BD"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সন্ধির ক্ষেত্রে ক, খ, গ, ঘ পরে থাকলে পূর্ব পদের অন্তস্থিত ম্‌ স্থানে অনুস্বার (ং) লেখা যাবে । </a:t>
            </a:r>
            <a:endParaRPr lang="bn-BD" sz="4000" dirty="0">
              <a:solidFill>
                <a:srgbClr val="000000"/>
              </a:solidFill>
              <a:latin typeface="SutonnyMJ" pitchFamily="2" charset="0"/>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760" y="663095"/>
            <a:ext cx="3536057" cy="2518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714254" y="1109807"/>
            <a:ext cx="3953229" cy="646331"/>
          </a:xfrm>
          <a:prstGeom prst="rect">
            <a:avLst/>
          </a:prstGeom>
        </p:spPr>
        <p:txBody>
          <a:bodyPr wrap="square">
            <a:spAutoFit/>
          </a:bodyPr>
          <a:lstStyle/>
          <a:p>
            <a:r>
              <a:rPr lang="bn-BD" sz="36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অহম্‌ + কার = অহংকার </a:t>
            </a:r>
            <a:endParaRPr lang="en-US" sz="3600" b="1" dirty="0">
              <a:solidFill>
                <a:srgbClr val="F24E0C"/>
              </a:solidFill>
              <a:latin typeface="NikoshBAN" panose="02000000000000000000" pitchFamily="2" charset="0"/>
              <a:cs typeface="NikoshBAN" panose="02000000000000000000" pitchFamily="2" charset="0"/>
            </a:endParaRPr>
          </a:p>
        </p:txBody>
      </p:sp>
      <p:sp>
        <p:nvSpPr>
          <p:cNvPr id="7" name="Rectangle 6"/>
          <p:cNvSpPr/>
          <p:nvPr/>
        </p:nvSpPr>
        <p:spPr>
          <a:xfrm>
            <a:off x="4714254" y="3521175"/>
            <a:ext cx="6619155" cy="954107"/>
          </a:xfrm>
          <a:prstGeom prst="rect">
            <a:avLst/>
          </a:prstGeom>
        </p:spPr>
        <p:txBody>
          <a:bodyPr wrap="square">
            <a:spAutoFit/>
          </a:bodyPr>
          <a:lstStyle/>
          <a:p>
            <a:r>
              <a:rPr lang="bn-IN" sz="2800" b="1" dirty="0">
                <a:latin typeface="NikoshBAN" panose="02000000000000000000" pitchFamily="2" charset="0"/>
                <a:ea typeface="Times New Roman" panose="02020603050405020304" pitchFamily="18" charset="0"/>
                <a:cs typeface="NikoshBAN" panose="02000000000000000000" pitchFamily="2" charset="0"/>
              </a:rPr>
              <a:t>এভাবে</a:t>
            </a:r>
            <a:r>
              <a:rPr lang="bn-IN" sz="28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 </a:t>
            </a:r>
            <a:r>
              <a:rPr lang="bn-BD"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ভয়ংকর, শুভংকর, সংগীত, সংঘটন, হৃদয়ংগম </a:t>
            </a:r>
            <a:r>
              <a:rPr lang="bn-BD" sz="2800" b="1" dirty="0" smtClean="0">
                <a:latin typeface="NikoshBAN" panose="02000000000000000000" pitchFamily="2" charset="0"/>
                <a:ea typeface="Times New Roman" panose="02020603050405020304" pitchFamily="18" charset="0"/>
                <a:cs typeface="NikoshBAN" panose="02000000000000000000" pitchFamily="2" charset="0"/>
              </a:rPr>
              <a:t>ইত্যাদি বানান লিখব।</a:t>
            </a:r>
            <a:r>
              <a:rPr lang="en-US" sz="2800" b="1" dirty="0" smtClean="0">
                <a:latin typeface="NikoshBAN" panose="02000000000000000000" pitchFamily="2" charset="0"/>
                <a:ea typeface="Times New Roman" panose="02020603050405020304" pitchFamily="18" charset="0"/>
                <a:cs typeface="NikoshBAN" panose="02000000000000000000" pitchFamily="2" charset="0"/>
              </a:rPr>
              <a:t> </a:t>
            </a:r>
            <a:endParaRPr lang="bn-IN" sz="2800" b="1" dirty="0">
              <a:latin typeface="NikoshBAN" panose="02000000000000000000" pitchFamily="2" charset="0"/>
              <a:ea typeface="Times New Roman" panose="02020603050405020304" pitchFamily="18" charset="0"/>
              <a:cs typeface="NikoshBAN" panose="02000000000000000000" pitchFamily="2" charset="0"/>
            </a:endParaRPr>
          </a:p>
        </p:txBody>
      </p:sp>
      <p:sp>
        <p:nvSpPr>
          <p:cNvPr id="8" name="Rectangle 7"/>
          <p:cNvSpPr/>
          <p:nvPr/>
        </p:nvSpPr>
        <p:spPr>
          <a:xfrm>
            <a:off x="1801406" y="4689341"/>
            <a:ext cx="8488813" cy="954107"/>
          </a:xfrm>
          <a:prstGeom prst="rect">
            <a:avLst/>
          </a:prstGeom>
        </p:spPr>
        <p:txBody>
          <a:bodyPr wrap="square">
            <a:spAutoFit/>
          </a:bodyPr>
          <a:lstStyle/>
          <a:p>
            <a:pPr algn="just"/>
            <a:r>
              <a:rPr lang="bn-BD" sz="2800" b="1"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অন্যান্য ক্ষেত্রে সন্ধিবদ্ধ শব্দ না হলে ঙ স্থলে ং লেখা যাবে না। যেমন: </a:t>
            </a:r>
            <a:r>
              <a:rPr lang="bn-BD"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অঙ্ক, অঙ্গ, গঙ্গা, বঙ্গ, বঙ্কিম, লঙ্ঘন, শঙ্কা, আকাঙ্ক্ষা, আতঙ্ক, কঙ্কাল </a:t>
            </a:r>
            <a:r>
              <a:rPr lang="bn-BD" sz="2800" b="1"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ইত্যাদি।</a:t>
            </a:r>
            <a:endParaRPr lang="en-US" sz="2800" b="1" dirty="0">
              <a:solidFill>
                <a:srgbClr val="FF0000"/>
              </a:solidFill>
              <a:latin typeface="SutonnyMJ" pitchFamily="2" charset="0"/>
            </a:endParaRPr>
          </a:p>
        </p:txBody>
      </p:sp>
    </p:spTree>
    <p:extLst>
      <p:ext uri="{BB962C8B-B14F-4D97-AF65-F5344CB8AC3E}">
        <p14:creationId xmlns:p14="http://schemas.microsoft.com/office/powerpoint/2010/main" val="36449108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20D6009-D5DC-4308-AE71-1441C6E9F5C7}"/>
              </a:ext>
            </a:extLst>
          </p:cNvPr>
          <p:cNvSpPr/>
          <p:nvPr/>
        </p:nvSpPr>
        <p:spPr>
          <a:xfrm>
            <a:off x="5747299" y="3849030"/>
            <a:ext cx="5650504" cy="1938992"/>
          </a:xfrm>
          <a:prstGeom prst="rect">
            <a:avLst/>
          </a:prstGeom>
          <a:noFill/>
          <a:ln>
            <a:noFill/>
          </a:ln>
        </p:spPr>
        <p:txBody>
          <a:bodyPr wrap="square">
            <a:spAutoFit/>
          </a:bodyPr>
          <a:lstStyle/>
          <a:p>
            <a:r>
              <a:rPr lang="bn-BD" sz="2400" b="1" dirty="0" smtClean="0">
                <a:latin typeface="NikoshBAN" panose="02000000000000000000" pitchFamily="2" charset="0"/>
                <a:ea typeface="Times New Roman" panose="02020603050405020304" pitchFamily="18" charset="0"/>
                <a:cs typeface="NikoshBAN" panose="02000000000000000000" pitchFamily="2" charset="0"/>
              </a:rPr>
              <a:t>অনুরূপভাবে, </a:t>
            </a:r>
            <a:r>
              <a:rPr lang="bn-IN" sz="24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কৃতী&gt;কৃতিত্ব</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দায়ী&gt;দায়িত্ব</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প্রতিদ্বন্দ্বী&gt;প্রতিদ্বন্দ্বিতা</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প্রার্থী&gt;প্রার্থিতা</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সহযোগী &gt;সহযোগিতা</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প্রতিযোগী &gt;</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প্রতিযোগিতা</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দুঃখী&gt;দুঃখিনী,</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অধিকারী</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অধিকারিণী, মন্ত্রী&gt;মন্ত্রিসভা</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মন্ত্রী&gt; মন্ত্রিপরিষদ</a:t>
            </a:r>
            <a:r>
              <a:rPr lang="en-US" sz="24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প্রাণী&gt; প্রাণিবিদ্যা</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প্রাণী&gt; প্রাণিতত্ত্ব</a:t>
            </a:r>
            <a:r>
              <a:rPr lang="en-US" sz="24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400" b="1" dirty="0">
                <a:latin typeface="NikoshBAN" panose="02000000000000000000" pitchFamily="2" charset="0"/>
                <a:ea typeface="Times New Roman" panose="02020603050405020304" pitchFamily="18" charset="0"/>
                <a:cs typeface="NikoshBAN" panose="02000000000000000000" pitchFamily="2" charset="0"/>
              </a:rPr>
              <a:t>ইত্যাদি।</a:t>
            </a:r>
            <a:endParaRPr lang="en-US" sz="2400" b="1" dirty="0"/>
          </a:p>
        </p:txBody>
      </p:sp>
      <p:sp>
        <p:nvSpPr>
          <p:cNvPr id="3" name="Rectangle 2"/>
          <p:cNvSpPr/>
          <p:nvPr/>
        </p:nvSpPr>
        <p:spPr>
          <a:xfrm>
            <a:off x="7685536" y="2921882"/>
            <a:ext cx="1362874" cy="584775"/>
          </a:xfrm>
          <a:prstGeom prst="rect">
            <a:avLst/>
          </a:prstGeom>
        </p:spPr>
        <p:txBody>
          <a:bodyPr wrap="none">
            <a:spAutoFit/>
          </a:bodyPr>
          <a:lstStyle/>
          <a:p>
            <a:r>
              <a:rPr lang="bn-IN"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প্রাণিজগৎ</a:t>
            </a:r>
            <a:endParaRPr lang="en-US" sz="3200" b="1" dirty="0">
              <a:solidFill>
                <a:srgbClr val="F24E0C"/>
              </a:solidFill>
            </a:endParaRPr>
          </a:p>
        </p:txBody>
      </p:sp>
      <p:sp>
        <p:nvSpPr>
          <p:cNvPr id="4" name="Rectangle 3"/>
          <p:cNvSpPr/>
          <p:nvPr/>
        </p:nvSpPr>
        <p:spPr>
          <a:xfrm>
            <a:off x="807075" y="3843467"/>
            <a:ext cx="4550535" cy="2677656"/>
          </a:xfrm>
          <a:prstGeom prst="rect">
            <a:avLst/>
          </a:prstGeom>
        </p:spPr>
        <p:txBody>
          <a:bodyPr wrap="square">
            <a:spAutoFit/>
          </a:bodyPr>
          <a:lstStyle/>
          <a:p>
            <a:r>
              <a:rPr lang="bn-BD" sz="2800" b="1" dirty="0">
                <a:solidFill>
                  <a:srgbClr val="000000"/>
                </a:solidFill>
                <a:latin typeface="SutonnyMJ" pitchFamily="2" charset="0"/>
                <a:ea typeface="Times New Roman" panose="02020603050405020304" pitchFamily="18" charset="0"/>
                <a:cs typeface="SutonnyMJ" pitchFamily="2" charset="0"/>
              </a:rPr>
              <a:t>৩</a:t>
            </a:r>
            <a:r>
              <a:rPr lang="bn-BD"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r>
              <a:rPr lang="bn-IN" sz="2800" b="1" dirty="0">
                <a:solidFill>
                  <a:srgbClr val="000000"/>
                </a:solidFill>
                <a:latin typeface="SutonnyMJ" pitchFamily="2" charset="0"/>
                <a:ea typeface="Times New Roman" panose="02020603050405020304" pitchFamily="18" charset="0"/>
                <a:cs typeface="SutonnyMJ" pitchFamily="2" charset="0"/>
              </a:rPr>
              <a:t> </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ত্ব, তা, নী,</a:t>
            </a:r>
            <a:r>
              <a:rPr lang="en-US"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ণী,</a:t>
            </a:r>
            <a:r>
              <a:rPr lang="en-US"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সভা, পরিষদ</a:t>
            </a:r>
            <a:r>
              <a:rPr lang="en-US"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জগৎ</a:t>
            </a:r>
            <a:r>
              <a:rPr lang="en-US"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বিদ্যা</a:t>
            </a:r>
            <a:r>
              <a:rPr lang="en-US"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তত্ত্ব’ শব্দ:</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ত্ব</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তা</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নী</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ণী</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সভা</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পরিষদ</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জগৎ</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বিদ্যা</a:t>
            </a:r>
            <a:r>
              <a:rPr lang="en-US"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তত্ত্ব’ </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ইত্যাদি কোনো দীর্ঘ-ঈ( </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x</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 যুক্ত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শব্দের শেষে </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যোগ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হলে </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পূর্বের ‘ঈ’-( </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x</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‘ই</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a:t>
            </a:r>
            <a:r>
              <a:rPr lang="bn-BD" sz="2800" dirty="0">
                <a:solidFill>
                  <a:srgbClr val="000000"/>
                </a:solidFill>
                <a:latin typeface="SutonnyMJ" pitchFamily="2" charset="0"/>
                <a:ea typeface="Times New Roman" panose="02020603050405020304" pitchFamily="18" charset="0"/>
                <a:cs typeface="NikoshBAN" panose="02000000000000000000" pitchFamily="2" charset="0"/>
              </a:rPr>
              <a:t> </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w</a:t>
            </a:r>
            <a:r>
              <a:rPr lang="bn-BD" sz="2800"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 হবে। </a:t>
            </a:r>
            <a:endParaRPr lang="en-US" sz="2800" dirty="0"/>
          </a:p>
        </p:txBody>
      </p:sp>
      <p:sp>
        <p:nvSpPr>
          <p:cNvPr id="5" name="Rectangle 4"/>
          <p:cNvSpPr/>
          <p:nvPr/>
        </p:nvSpPr>
        <p:spPr>
          <a:xfrm>
            <a:off x="3215595" y="2921882"/>
            <a:ext cx="742511" cy="584775"/>
          </a:xfrm>
          <a:prstGeom prst="rect">
            <a:avLst/>
          </a:prstGeom>
        </p:spPr>
        <p:txBody>
          <a:bodyPr wrap="none">
            <a:spAutoFit/>
          </a:bodyPr>
          <a:lstStyle/>
          <a:p>
            <a:r>
              <a:rPr lang="bn-IN" sz="32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প্রাণী</a:t>
            </a:r>
            <a:endParaRPr lang="en-US" sz="3200" dirty="0">
              <a:solidFill>
                <a:srgbClr val="F24E0C"/>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8524" y="879415"/>
            <a:ext cx="2819073" cy="200025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0198" y="893356"/>
            <a:ext cx="2708855" cy="1986309"/>
          </a:xfrm>
          <a:prstGeom prst="rect">
            <a:avLst/>
          </a:prstGeom>
        </p:spPr>
      </p:pic>
    </p:spTree>
    <p:extLst>
      <p:ext uri="{BB962C8B-B14F-4D97-AF65-F5344CB8AC3E}">
        <p14:creationId xmlns:p14="http://schemas.microsoft.com/office/powerpoint/2010/main" val="3914490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994B386-D224-41A7-A2E1-C5602480FA2E}"/>
              </a:ext>
            </a:extLst>
          </p:cNvPr>
          <p:cNvSpPr/>
          <p:nvPr/>
        </p:nvSpPr>
        <p:spPr>
          <a:xfrm>
            <a:off x="6464802" y="4187233"/>
            <a:ext cx="5023153" cy="1384995"/>
          </a:xfrm>
          <a:prstGeom prst="rect">
            <a:avLst/>
          </a:prstGeom>
          <a:noFill/>
          <a:ln>
            <a:noFill/>
          </a:ln>
        </p:spPr>
        <p:txBody>
          <a:bodyPr wrap="square">
            <a:spAutoFit/>
          </a:bodyPr>
          <a:lstStyle/>
          <a:p>
            <a:r>
              <a:rPr lang="bn-BD"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অনুরূপভাবে, </a:t>
            </a:r>
            <a:r>
              <a:rPr lang="bn-IN" sz="2800"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অধিকার+ঈ=অধিকারী</a:t>
            </a:r>
            <a:r>
              <a:rPr lang="bn-IN"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জল+ঈয়=জলীয়,</a:t>
            </a:r>
            <a:r>
              <a:rPr lang="en-US"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আত্মা+ঈয়=আত্মীয়,</a:t>
            </a:r>
            <a:r>
              <a:rPr lang="en-US"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দৃশ্+অনীয়=দর্শনীয়,</a:t>
            </a:r>
            <a:r>
              <a:rPr lang="en-US"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কৃ+অনীয়=করণীয়</a:t>
            </a:r>
            <a:r>
              <a:rPr lang="hi-IN" sz="2800"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solidFill>
                <a:srgbClr val="F24E0C"/>
              </a:solidFill>
            </a:endParaRPr>
          </a:p>
        </p:txBody>
      </p:sp>
      <p:sp>
        <p:nvSpPr>
          <p:cNvPr id="3" name="Rectangle 2"/>
          <p:cNvSpPr/>
          <p:nvPr/>
        </p:nvSpPr>
        <p:spPr>
          <a:xfrm>
            <a:off x="5737525" y="1866294"/>
            <a:ext cx="2526654" cy="523220"/>
          </a:xfrm>
          <a:prstGeom prst="rect">
            <a:avLst/>
          </a:prstGeom>
        </p:spPr>
        <p:txBody>
          <a:bodyPr wrap="none">
            <a:spAutoFit/>
          </a:bodyPr>
          <a:lstStyle/>
          <a:p>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উপকার+ঈ=উপকারী</a:t>
            </a:r>
            <a:endParaRPr lang="en-US" sz="2800" b="1" dirty="0">
              <a:solidFill>
                <a:srgbClr val="F24E0C"/>
              </a:solidFill>
            </a:endParaRPr>
          </a:p>
        </p:txBody>
      </p:sp>
      <p:sp>
        <p:nvSpPr>
          <p:cNvPr id="4" name="Rectangle 3"/>
          <p:cNvSpPr/>
          <p:nvPr/>
        </p:nvSpPr>
        <p:spPr>
          <a:xfrm>
            <a:off x="1193049" y="4248789"/>
            <a:ext cx="4357353" cy="1200329"/>
          </a:xfrm>
          <a:prstGeom prst="rect">
            <a:avLst/>
          </a:prstGeom>
        </p:spPr>
        <p:txBody>
          <a:bodyPr wrap="square">
            <a:spAutoFit/>
          </a:bodyPr>
          <a:lstStyle/>
          <a:p>
            <a:r>
              <a:rPr lang="bn-BD" sz="24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৪। </a:t>
            </a:r>
            <a:r>
              <a:rPr lang="bn-IN" sz="24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ঈ, ঈয়, অনীয় -প্রত্যয় যোগে </a:t>
            </a:r>
            <a:r>
              <a:rPr lang="en-US" sz="2400" b="1" u="sng" dirty="0">
                <a:solidFill>
                  <a:srgbClr val="000000"/>
                </a:solidFill>
                <a:latin typeface="SutonnyMJ" pitchFamily="2" charset="0"/>
                <a:ea typeface="Times New Roman" panose="02020603050405020304" pitchFamily="18" charset="0"/>
                <a:cs typeface="NikoshBAN" panose="02000000000000000000" pitchFamily="2" charset="0"/>
              </a:rPr>
              <a:t>C-(x)</a:t>
            </a:r>
            <a:r>
              <a:rPr lang="bn-IN" sz="2400" b="1" u="sng" dirty="0">
                <a:solidFill>
                  <a:srgbClr val="000000"/>
                </a:solidFill>
                <a:latin typeface="SutonnyMJ" pitchFamily="2" charset="0"/>
                <a:ea typeface="Times New Roman" panose="02020603050405020304" pitchFamily="18" charset="0"/>
                <a:cs typeface="NikoshBAN" panose="02000000000000000000" pitchFamily="2" charset="0"/>
              </a:rPr>
              <a:t> </a:t>
            </a:r>
            <a:r>
              <a:rPr lang="bn-IN" sz="24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a:t>
            </a:r>
            <a:r>
              <a:rPr lang="bn-IN" sz="24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r>
              <a:rPr lang="bn-BD" sz="24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ঈ, ঈয়, অনীয়-প্রত্যয় যোগ  হলে পদান্তে ‘ঈ’-</a:t>
            </a:r>
            <a:r>
              <a:rPr lang="en-US" sz="2400" dirty="0">
                <a:solidFill>
                  <a:srgbClr val="000000"/>
                </a:solidFill>
                <a:latin typeface="SutonnyMJ" pitchFamily="2" charset="0"/>
                <a:ea typeface="Times New Roman" panose="02020603050405020304" pitchFamily="18" charset="0"/>
                <a:cs typeface="NikoshBAN" panose="02000000000000000000" pitchFamily="2" charset="0"/>
              </a:rPr>
              <a:t>(x) </a:t>
            </a:r>
            <a:r>
              <a:rPr lang="bn-IN" sz="24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 হবে। </a:t>
            </a: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421" y="1174527"/>
            <a:ext cx="3154152" cy="2083828"/>
          </a:xfrm>
          <a:prstGeom prst="rect">
            <a:avLst/>
          </a:prstGeom>
        </p:spPr>
      </p:pic>
    </p:spTree>
    <p:extLst>
      <p:ext uri="{BB962C8B-B14F-4D97-AF65-F5344CB8AC3E}">
        <p14:creationId xmlns:p14="http://schemas.microsoft.com/office/powerpoint/2010/main" val="4225881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6AB610-264F-4228-A493-64D83032B56F}"/>
              </a:ext>
            </a:extLst>
          </p:cNvPr>
          <p:cNvSpPr/>
          <p:nvPr/>
        </p:nvSpPr>
        <p:spPr>
          <a:xfrm>
            <a:off x="6099903" y="4081461"/>
            <a:ext cx="5143354" cy="1384995"/>
          </a:xfrm>
          <a:prstGeom prst="rect">
            <a:avLst/>
          </a:prstGeom>
          <a:noFill/>
          <a:ln>
            <a:noFill/>
          </a:ln>
        </p:spPr>
        <p:txBody>
          <a:bodyPr wrap="square">
            <a:spAutoFit/>
          </a:bodyPr>
          <a:lstStyle/>
          <a:p>
            <a:r>
              <a:rPr lang="bn-BD" sz="2800" b="1" dirty="0" smtClean="0">
                <a:latin typeface="NikoshBAN" panose="02000000000000000000" pitchFamily="2" charset="0"/>
                <a:ea typeface="Times New Roman" panose="02020603050405020304" pitchFamily="18" charset="0"/>
                <a:cs typeface="NikoshBAN" panose="02000000000000000000" pitchFamily="2" charset="0"/>
              </a:rPr>
              <a:t>অনুরূপভাবে, </a:t>
            </a:r>
            <a:r>
              <a:rPr lang="bn-IN"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সহকারী</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সহকারিগণ</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কর্মচারী</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কর্মচারিগণ</a:t>
            </a:r>
            <a:r>
              <a:rPr lang="en-US"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আবেদনকারী</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আবেদনকারিগণ </a:t>
            </a:r>
            <a:r>
              <a:rPr lang="bn-IN" sz="2800" b="1" dirty="0">
                <a:latin typeface="NikoshBAN" panose="02000000000000000000" pitchFamily="2" charset="0"/>
                <a:ea typeface="Times New Roman" panose="02020603050405020304" pitchFamily="18" charset="0"/>
                <a:cs typeface="NikoshBAN" panose="02000000000000000000" pitchFamily="2" charset="0"/>
              </a:rPr>
              <a:t>ইত্যাদি।</a:t>
            </a:r>
            <a:endParaRPr lang="en-US" sz="2800" b="1" dirty="0"/>
          </a:p>
        </p:txBody>
      </p:sp>
      <p:sp>
        <p:nvSpPr>
          <p:cNvPr id="5" name="Rectangle 4"/>
          <p:cNvSpPr/>
          <p:nvPr/>
        </p:nvSpPr>
        <p:spPr>
          <a:xfrm>
            <a:off x="814326" y="4081461"/>
            <a:ext cx="4537657" cy="1815882"/>
          </a:xfrm>
          <a:prstGeom prst="rect">
            <a:avLst/>
          </a:prstGeom>
        </p:spPr>
        <p:txBody>
          <a:bodyPr wrap="square">
            <a:spAutoFit/>
          </a:bodyPr>
          <a:lstStyle/>
          <a:p>
            <a:r>
              <a:rPr lang="bn-BD"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৫।</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‘ঈ’</a:t>
            </a:r>
            <a:r>
              <a:rPr lang="en-US" sz="2800" b="1" u="sng" dirty="0">
                <a:solidFill>
                  <a:srgbClr val="000000"/>
                </a:solidFill>
                <a:latin typeface="SutonnyMJ" pitchFamily="2" charset="0"/>
                <a:ea typeface="Times New Roman" panose="02020603050405020304" pitchFamily="18" charset="0"/>
                <a:cs typeface="NikoshBAN" panose="02000000000000000000" pitchFamily="2" charset="0"/>
              </a:rPr>
              <a:t>-(x)</a:t>
            </a:r>
            <a:r>
              <a:rPr lang="bn-IN" sz="2800" b="1" u="sng"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 ‘গণ’ যোগে ই-</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w</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প্রমিত বাংলা বানানে </a:t>
            </a:r>
            <a:r>
              <a:rPr lang="bn-BD"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তৎসম </a:t>
            </a:r>
            <a:r>
              <a:rPr lang="bn-IN"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শব্দের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শেষে ‘</a:t>
            </a:r>
            <a:r>
              <a:rPr lang="bn-IN"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ঈ-কার</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 </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x</a:t>
            </a:r>
            <a:r>
              <a:rPr lang="bn-BD"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 </a:t>
            </a:r>
            <a:r>
              <a:rPr lang="bn-IN"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থাকলে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‘গণ’ যোগে ই</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w</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a:t>
            </a:r>
            <a:r>
              <a:rPr lang="en-US" sz="2800"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 হয়</a:t>
            </a:r>
            <a:r>
              <a:rPr lang="bn-IN" sz="28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p>
        </p:txBody>
      </p:sp>
      <p:sp>
        <p:nvSpPr>
          <p:cNvPr id="7" name="Rectangle 6"/>
          <p:cNvSpPr/>
          <p:nvPr/>
        </p:nvSpPr>
        <p:spPr>
          <a:xfrm>
            <a:off x="4216937" y="1956446"/>
            <a:ext cx="3078647" cy="584775"/>
          </a:xfrm>
          <a:prstGeom prst="rect">
            <a:avLst/>
          </a:prstGeom>
        </p:spPr>
        <p:txBody>
          <a:bodyPr wrap="square">
            <a:spAutoFit/>
          </a:bodyPr>
          <a:lstStyle/>
          <a:p>
            <a:r>
              <a:rPr lang="bn-IN"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a:t>
            </a:r>
            <a:r>
              <a:rPr lang="bn-BD"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 গণ = </a:t>
            </a:r>
            <a:r>
              <a:rPr lang="bn-IN"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কর্মিগণ</a:t>
            </a:r>
            <a:endParaRPr lang="en-US" sz="3200" b="1" dirty="0">
              <a:solidFill>
                <a:srgbClr val="F24E0C"/>
              </a:solidFill>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3042" y="1244282"/>
            <a:ext cx="2150772" cy="2009104"/>
          </a:xfrm>
          <a:prstGeom prst="rect">
            <a:avLst/>
          </a:prstGeom>
        </p:spPr>
      </p:pic>
      <p:pic>
        <p:nvPicPr>
          <p:cNvPr id="10" name="Picture 9"/>
          <p:cNvPicPr>
            <a:picLocks noChangeAspect="1"/>
          </p:cNvPicPr>
          <p:nvPr/>
        </p:nvPicPr>
        <p:blipFill>
          <a:blip r:embed="rId3"/>
          <a:stretch>
            <a:fillRect/>
          </a:stretch>
        </p:blipFill>
        <p:spPr>
          <a:xfrm>
            <a:off x="7558708" y="1244282"/>
            <a:ext cx="2466975" cy="2009104"/>
          </a:xfrm>
          <a:prstGeom prst="rect">
            <a:avLst/>
          </a:prstGeom>
        </p:spPr>
      </p:pic>
    </p:spTree>
    <p:extLst>
      <p:ext uri="{BB962C8B-B14F-4D97-AF65-F5344CB8AC3E}">
        <p14:creationId xmlns:p14="http://schemas.microsoft.com/office/powerpoint/2010/main" val="2422037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F4F00F6-2C0D-4E33-A77A-23AF92139455}"/>
              </a:ext>
            </a:extLst>
          </p:cNvPr>
          <p:cNvSpPr/>
          <p:nvPr/>
        </p:nvSpPr>
        <p:spPr>
          <a:xfrm>
            <a:off x="682190" y="4001119"/>
            <a:ext cx="4804211" cy="1569660"/>
          </a:xfrm>
          <a:prstGeom prst="rect">
            <a:avLst/>
          </a:prstGeom>
          <a:noFill/>
          <a:ln>
            <a:noFill/>
          </a:ln>
        </p:spPr>
        <p:txBody>
          <a:bodyPr wrap="square">
            <a:spAutoFit/>
          </a:bodyPr>
          <a:lstStyle/>
          <a:p>
            <a:pPr algn="just"/>
            <a:r>
              <a:rPr lang="bn-BD" sz="32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৬।</a:t>
            </a:r>
            <a:r>
              <a:rPr lang="bn-IN"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r>
              <a:rPr lang="bn-IN" sz="32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অঞ্জলি’ দ্বারা গঠিত শব্দ:</a:t>
            </a:r>
            <a:r>
              <a:rPr lang="bn-IN"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‘অঞ্জলি’ দ্বারা গঠিত সকল শব্দে হ্রস্ব ‘ই’</a:t>
            </a:r>
            <a:r>
              <a:rPr lang="bn-IN" sz="3200" dirty="0">
                <a:solidFill>
                  <a:srgbClr val="000000"/>
                </a:solidFill>
                <a:latin typeface="SutonnyMJ" pitchFamily="2" charset="0"/>
                <a:ea typeface="Times New Roman" panose="02020603050405020304" pitchFamily="18" charset="0"/>
                <a:cs typeface="NikoshBAN" panose="02000000000000000000" pitchFamily="2" charset="0"/>
              </a:rPr>
              <a:t>(w) </a:t>
            </a:r>
            <a:r>
              <a:rPr lang="bn-IN"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-কার হবে</a:t>
            </a:r>
            <a:r>
              <a:rPr lang="bn-IN"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endParaRPr lang="bn-IN" sz="3200" b="1" dirty="0">
              <a:solidFill>
                <a:srgbClr val="FF0000"/>
              </a:solidFill>
              <a:latin typeface="SutonnyMJ" pitchFamily="2" charset="0"/>
              <a:ea typeface="Times New Roman" panose="02020603050405020304" pitchFamily="18" charset="0"/>
              <a:cs typeface="SutonnyMJ" pitchFamily="2" charset="0"/>
            </a:endParaRPr>
          </a:p>
        </p:txBody>
      </p:sp>
      <p:sp>
        <p:nvSpPr>
          <p:cNvPr id="3" name="Rectangle 2"/>
          <p:cNvSpPr/>
          <p:nvPr/>
        </p:nvSpPr>
        <p:spPr>
          <a:xfrm>
            <a:off x="6287682" y="1917809"/>
            <a:ext cx="4548040" cy="707886"/>
          </a:xfrm>
          <a:prstGeom prst="rect">
            <a:avLst/>
          </a:prstGeom>
        </p:spPr>
        <p:txBody>
          <a:bodyPr wrap="none">
            <a:spAutoFit/>
          </a:bodyPr>
          <a:lstStyle/>
          <a:p>
            <a:r>
              <a:rPr lang="bn-IN" sz="40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পুষ্প</a:t>
            </a:r>
            <a:r>
              <a:rPr lang="bn-BD" sz="40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 অ</a:t>
            </a:r>
            <a:r>
              <a:rPr lang="bn-IN" sz="40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ঞ্জলি</a:t>
            </a:r>
            <a:r>
              <a:rPr lang="bn-BD" sz="40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 পুষ্পাঞ্জলি </a:t>
            </a:r>
            <a:endParaRPr lang="en-US" sz="4000" b="1" dirty="0">
              <a:solidFill>
                <a:srgbClr val="F24E0C"/>
              </a:solidFill>
            </a:endParaRPr>
          </a:p>
        </p:txBody>
      </p:sp>
      <p:sp>
        <p:nvSpPr>
          <p:cNvPr id="4" name="Rectangle 3"/>
          <p:cNvSpPr/>
          <p:nvPr/>
        </p:nvSpPr>
        <p:spPr>
          <a:xfrm>
            <a:off x="6287682" y="4001119"/>
            <a:ext cx="5110122" cy="954107"/>
          </a:xfrm>
          <a:prstGeom prst="rect">
            <a:avLst/>
          </a:prstGeom>
        </p:spPr>
        <p:txBody>
          <a:bodyPr wrap="square">
            <a:spAutoFit/>
          </a:bodyPr>
          <a:lstStyle/>
          <a:p>
            <a:r>
              <a:rPr lang="bn-BD" sz="2800" b="1" dirty="0" smtClean="0">
                <a:latin typeface="NikoshBAN" panose="02000000000000000000" pitchFamily="2" charset="0"/>
                <a:ea typeface="Times New Roman" panose="02020603050405020304" pitchFamily="18" charset="0"/>
                <a:cs typeface="NikoshBAN" panose="02000000000000000000" pitchFamily="2" charset="0"/>
              </a:rPr>
              <a:t>অনুরূপভাবে, </a:t>
            </a:r>
            <a:r>
              <a:rPr lang="bn-IN"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জলাঞ্জলি</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অনুরূপ গীতাঞ্জলি</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শ্রদ্ধাঞ্জলি, </a:t>
            </a:r>
            <a:r>
              <a:rPr lang="bn-IN" sz="2800" b="1" dirty="0">
                <a:latin typeface="NikoshBAN" panose="02000000000000000000" pitchFamily="2" charset="0"/>
                <a:ea typeface="Times New Roman" panose="02020603050405020304" pitchFamily="18" charset="0"/>
                <a:cs typeface="NikoshBAN" panose="02000000000000000000" pitchFamily="2" charset="0"/>
              </a:rPr>
              <a:t>ইত্যাদি।</a:t>
            </a:r>
            <a:r>
              <a:rPr lang="bn-IN" sz="2800" b="1" dirty="0">
                <a:latin typeface="SutonnyMJ" pitchFamily="2" charset="0"/>
                <a:ea typeface="Times New Roman" panose="02020603050405020304" pitchFamily="18" charset="0"/>
                <a:cs typeface="SutonnyMJ"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6141" y="1104776"/>
            <a:ext cx="3267531" cy="2333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0573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6604D5B-B2B3-4438-9FCB-B98DD1C35E80}"/>
              </a:ext>
            </a:extLst>
          </p:cNvPr>
          <p:cNvSpPr/>
          <p:nvPr/>
        </p:nvSpPr>
        <p:spPr>
          <a:xfrm>
            <a:off x="6687400" y="4162131"/>
            <a:ext cx="4314422" cy="1077218"/>
          </a:xfrm>
          <a:prstGeom prst="rect">
            <a:avLst/>
          </a:prstGeom>
          <a:noFill/>
          <a:ln>
            <a:noFill/>
          </a:ln>
        </p:spPr>
        <p:txBody>
          <a:bodyPr wrap="square">
            <a:spAutoFit/>
          </a:bodyPr>
          <a:lstStyle/>
          <a:p>
            <a:r>
              <a:rPr lang="bn-IN" sz="3200" dirty="0" smtClean="0">
                <a:latin typeface="NikoshBAN" panose="02000000000000000000" pitchFamily="2" charset="0"/>
                <a:ea typeface="Times New Roman" panose="02020603050405020304" pitchFamily="18" charset="0"/>
                <a:cs typeface="NikoshBAN" panose="02000000000000000000" pitchFamily="2" charset="0"/>
              </a:rPr>
              <a:t>অনুরূপ</a:t>
            </a:r>
            <a:r>
              <a:rPr lang="bn-BD" sz="3200" dirty="0" smtClean="0">
                <a:latin typeface="NikoshBAN" panose="02000000000000000000" pitchFamily="2" charset="0"/>
                <a:ea typeface="Times New Roman" panose="02020603050405020304" pitchFamily="18" charset="0"/>
                <a:cs typeface="NikoshBAN" panose="02000000000000000000" pitchFamily="2" charset="0"/>
              </a:rPr>
              <a:t>ভাবে,</a:t>
            </a:r>
            <a:r>
              <a:rPr lang="bn-IN" sz="3200" dirty="0" smtClean="0">
                <a:latin typeface="NikoshBAN" panose="02000000000000000000" pitchFamily="2" charset="0"/>
                <a:ea typeface="Times New Roman" panose="02020603050405020304" pitchFamily="18" charset="0"/>
                <a:cs typeface="NikoshBAN" panose="02000000000000000000" pitchFamily="2" charset="0"/>
              </a:rPr>
              <a:t> </a:t>
            </a:r>
            <a:r>
              <a:rPr lang="bn-IN" sz="3200" dirty="0">
                <a:solidFill>
                  <a:srgbClr val="F24E0C"/>
                </a:solidFill>
                <a:ea typeface="Times New Roman" panose="02020603050405020304" pitchFamily="18" charset="0"/>
                <a:cs typeface="NikoshBAN" panose="02000000000000000000" pitchFamily="2" charset="0"/>
              </a:rPr>
              <a:t>ক্ষতিগ্রস্ত</a:t>
            </a:r>
            <a:r>
              <a:rPr lang="en-US" sz="3200" dirty="0">
                <a:solidFill>
                  <a:srgbClr val="F24E0C"/>
                </a:solidFill>
                <a:latin typeface="NikoshBAN" panose="02000000000000000000" pitchFamily="2" charset="0"/>
                <a:ea typeface="Times New Roman" panose="02020603050405020304" pitchFamily="18" charset="0"/>
              </a:rPr>
              <a:t>, </a:t>
            </a:r>
            <a:r>
              <a:rPr lang="bn-IN" sz="3200" dirty="0">
                <a:solidFill>
                  <a:srgbClr val="F24E0C"/>
                </a:solidFill>
                <a:ea typeface="Times New Roman" panose="02020603050405020304" pitchFamily="18" charset="0"/>
                <a:cs typeface="NikoshBAN" panose="02000000000000000000" pitchFamily="2" charset="0"/>
              </a:rPr>
              <a:t>হতাশাগ্রস্ত</a:t>
            </a:r>
            <a:r>
              <a:rPr lang="en-US" sz="3200" dirty="0">
                <a:solidFill>
                  <a:srgbClr val="F24E0C"/>
                </a:solidFill>
                <a:latin typeface="NikoshBAN" panose="02000000000000000000" pitchFamily="2" charset="0"/>
                <a:ea typeface="Times New Roman" panose="02020603050405020304" pitchFamily="18" charset="0"/>
              </a:rPr>
              <a:t>, </a:t>
            </a:r>
            <a:r>
              <a:rPr lang="bn-IN" sz="3200" dirty="0">
                <a:solidFill>
                  <a:srgbClr val="F24E0C"/>
                </a:solidFill>
                <a:ea typeface="Times New Roman" panose="02020603050405020304" pitchFamily="18" charset="0"/>
                <a:cs typeface="NikoshBAN" panose="02000000000000000000" pitchFamily="2" charset="0"/>
              </a:rPr>
              <a:t>বিপদগ্রস্ত </a:t>
            </a:r>
            <a:r>
              <a:rPr lang="bn-IN" sz="3200" dirty="0">
                <a:solidFill>
                  <a:srgbClr val="000000"/>
                </a:solidFill>
                <a:ea typeface="Times New Roman" panose="02020603050405020304" pitchFamily="18" charset="0"/>
                <a:cs typeface="NikoshBAN" panose="02000000000000000000" pitchFamily="2" charset="0"/>
              </a:rPr>
              <a:t>ইত্যাদি</a:t>
            </a:r>
            <a:r>
              <a:rPr lang="bn-IN" sz="3200" dirty="0" smtClean="0">
                <a:solidFill>
                  <a:srgbClr val="000000"/>
                </a:solidFill>
                <a:ea typeface="Times New Roman" panose="02020603050405020304" pitchFamily="18" charset="0"/>
                <a:cs typeface="NikoshBAN" panose="02000000000000000000" pitchFamily="2" charset="0"/>
              </a:rPr>
              <a:t>।</a:t>
            </a:r>
            <a:r>
              <a:rPr lang="bn-BD" sz="3200" dirty="0" smtClean="0">
                <a:solidFill>
                  <a:srgbClr val="000000"/>
                </a:solidFill>
                <a:ea typeface="Times New Roman" panose="02020603050405020304" pitchFamily="18" charset="0"/>
                <a:cs typeface="NikoshBAN" panose="02000000000000000000" pitchFamily="2" charset="0"/>
              </a:rPr>
              <a:t> </a:t>
            </a:r>
            <a:endParaRPr lang="en-US" sz="3200" dirty="0">
              <a:latin typeface="SutonnyMJ" pitchFamily="2" charset="0"/>
              <a:cs typeface="SutonnyMJ" pitchFamily="2" charset="0"/>
            </a:endParaRPr>
          </a:p>
        </p:txBody>
      </p:sp>
      <p:sp>
        <p:nvSpPr>
          <p:cNvPr id="3" name="Rectangle 2"/>
          <p:cNvSpPr/>
          <p:nvPr/>
        </p:nvSpPr>
        <p:spPr>
          <a:xfrm>
            <a:off x="6687400" y="1973498"/>
            <a:ext cx="3490058" cy="646331"/>
          </a:xfrm>
          <a:prstGeom prst="rect">
            <a:avLst/>
          </a:prstGeom>
        </p:spPr>
        <p:txBody>
          <a:bodyPr wrap="none">
            <a:spAutoFit/>
          </a:bodyPr>
          <a:lstStyle/>
          <a:p>
            <a:r>
              <a:rPr lang="bn-IN" sz="3600" b="1" dirty="0" smtClean="0">
                <a:solidFill>
                  <a:srgbClr val="F24E0C"/>
                </a:solidFill>
                <a:ea typeface="Times New Roman" panose="02020603050405020304" pitchFamily="18" charset="0"/>
                <a:cs typeface="NikoshBAN" panose="02000000000000000000" pitchFamily="2" charset="0"/>
              </a:rPr>
              <a:t>বাধা</a:t>
            </a:r>
            <a:r>
              <a:rPr lang="bn-BD" sz="3600" b="1" dirty="0" smtClean="0">
                <a:solidFill>
                  <a:srgbClr val="F24E0C"/>
                </a:solidFill>
                <a:ea typeface="Times New Roman" panose="02020603050405020304" pitchFamily="18" charset="0"/>
                <a:cs typeface="NikoshBAN" panose="02000000000000000000" pitchFamily="2" charset="0"/>
              </a:rPr>
              <a:t> + </a:t>
            </a:r>
            <a:r>
              <a:rPr lang="bn-IN" sz="3600" b="1" dirty="0" smtClean="0">
                <a:solidFill>
                  <a:srgbClr val="F24E0C"/>
                </a:solidFill>
                <a:ea typeface="Times New Roman" panose="02020603050405020304" pitchFamily="18" charset="0"/>
                <a:cs typeface="NikoshBAN" panose="02000000000000000000" pitchFamily="2" charset="0"/>
              </a:rPr>
              <a:t>গ্রস্ত</a:t>
            </a:r>
            <a:r>
              <a:rPr lang="bn-BD" sz="3600" b="1" dirty="0" smtClean="0">
                <a:solidFill>
                  <a:srgbClr val="F24E0C"/>
                </a:solidFill>
                <a:ea typeface="Times New Roman" panose="02020603050405020304" pitchFamily="18" charset="0"/>
                <a:cs typeface="NikoshBAN" panose="02000000000000000000" pitchFamily="2" charset="0"/>
              </a:rPr>
              <a:t> = বাধাগ্রস্ত</a:t>
            </a:r>
            <a:endParaRPr lang="en-US" sz="3600" b="1" dirty="0">
              <a:solidFill>
                <a:srgbClr val="F24E0C"/>
              </a:solidFill>
            </a:endParaRPr>
          </a:p>
        </p:txBody>
      </p:sp>
      <p:sp>
        <p:nvSpPr>
          <p:cNvPr id="4" name="Rectangle 3"/>
          <p:cNvSpPr/>
          <p:nvPr/>
        </p:nvSpPr>
        <p:spPr>
          <a:xfrm>
            <a:off x="1427406" y="4162131"/>
            <a:ext cx="3968841" cy="1569660"/>
          </a:xfrm>
          <a:prstGeom prst="rect">
            <a:avLst/>
          </a:prstGeom>
        </p:spPr>
        <p:txBody>
          <a:bodyPr wrap="square">
            <a:spAutoFit/>
          </a:bodyPr>
          <a:lstStyle/>
          <a:p>
            <a:r>
              <a:rPr lang="bn-BD" sz="32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৭</a:t>
            </a:r>
            <a:r>
              <a:rPr lang="bn-IN" sz="32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 </a:t>
            </a:r>
            <a:r>
              <a:rPr lang="bn-IN" sz="3200" b="1" u="sng"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পদের</a:t>
            </a:r>
            <a:r>
              <a:rPr lang="bn-IN" sz="3200" b="1" u="sng" dirty="0">
                <a:solidFill>
                  <a:srgbClr val="000000"/>
                </a:solidFill>
                <a:latin typeface="Calibri" panose="020F0502020204030204" pitchFamily="34" charset="0"/>
                <a:ea typeface="Times New Roman" panose="02020603050405020304" pitchFamily="18" charset="0"/>
              </a:rPr>
              <a:t> </a:t>
            </a:r>
            <a:r>
              <a:rPr lang="bn-IN" sz="3200" b="1" u="sng"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শেষে</a:t>
            </a:r>
            <a:r>
              <a:rPr lang="bn-IN" sz="3200" b="1" u="sng" dirty="0">
                <a:solidFill>
                  <a:srgbClr val="000000"/>
                </a:solidFill>
                <a:latin typeface="Calibri" panose="020F0502020204030204" pitchFamily="34" charset="0"/>
                <a:ea typeface="Times New Roman" panose="02020603050405020304" pitchFamily="18" charset="0"/>
              </a:rPr>
              <a:t>-‘</a:t>
            </a:r>
            <a:r>
              <a:rPr lang="bn-IN" sz="3200" b="1" u="sng"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গ্রস্থ</a:t>
            </a:r>
            <a:r>
              <a:rPr lang="bn-IN" sz="3200" b="1" u="sng" dirty="0">
                <a:solidFill>
                  <a:srgbClr val="000000"/>
                </a:solidFill>
                <a:latin typeface="Calibri" panose="020F0502020204030204" pitchFamily="34" charset="0"/>
                <a:ea typeface="Times New Roman" panose="02020603050405020304" pitchFamily="18" charset="0"/>
              </a:rPr>
              <a:t>’ </a:t>
            </a:r>
            <a:r>
              <a:rPr lang="bn-IN" sz="3200" b="1" u="sng"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না হয়ে</a:t>
            </a:r>
            <a:r>
              <a:rPr lang="bn-IN" sz="3200" b="1" u="sng" dirty="0">
                <a:solidFill>
                  <a:srgbClr val="000000"/>
                </a:solidFill>
                <a:latin typeface="Calibri" panose="020F0502020204030204" pitchFamily="34" charset="0"/>
                <a:ea typeface="Times New Roman" panose="02020603050405020304" pitchFamily="18" charset="0"/>
              </a:rPr>
              <a:t> -‘</a:t>
            </a:r>
            <a:r>
              <a:rPr lang="bn-IN" sz="3200" b="1" u="sng"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গ্রস্ত</a:t>
            </a:r>
            <a:r>
              <a:rPr lang="bn-IN" sz="3200" b="1" u="sng" dirty="0">
                <a:solidFill>
                  <a:srgbClr val="000000"/>
                </a:solidFill>
                <a:latin typeface="Calibri" panose="020F0502020204030204" pitchFamily="34" charset="0"/>
                <a:ea typeface="Times New Roman" panose="02020603050405020304" pitchFamily="18" charset="0"/>
              </a:rPr>
              <a:t>’:</a:t>
            </a:r>
            <a:r>
              <a:rPr lang="bn-IN" sz="3200" dirty="0">
                <a:solidFill>
                  <a:srgbClr val="000000"/>
                </a:solidFill>
                <a:latin typeface="Calibri" panose="020F0502020204030204" pitchFamily="34" charset="0"/>
                <a:ea typeface="Times New Roman" panose="02020603050405020304" pitchFamily="18" charset="0"/>
              </a:rPr>
              <a:t> </a:t>
            </a:r>
            <a:r>
              <a:rPr lang="bn-IN" sz="3200" dirty="0">
                <a:solidFill>
                  <a:srgbClr val="000000"/>
                </a:solidFill>
                <a:ea typeface="Times New Roman" panose="02020603050405020304" pitchFamily="18" charset="0"/>
                <a:cs typeface="NikoshBAN" panose="02000000000000000000" pitchFamily="2" charset="0"/>
              </a:rPr>
              <a:t>পদের শেষে</a:t>
            </a:r>
            <a:r>
              <a:rPr lang="en-US" sz="3200" dirty="0">
                <a:solidFill>
                  <a:srgbClr val="000000"/>
                </a:solidFill>
                <a:latin typeface="NikoshBAN" panose="02000000000000000000" pitchFamily="2" charset="0"/>
                <a:ea typeface="Times New Roman" panose="02020603050405020304" pitchFamily="18" charset="0"/>
              </a:rPr>
              <a:t>'-</a:t>
            </a:r>
            <a:r>
              <a:rPr lang="bn-IN" sz="3200" dirty="0">
                <a:solidFill>
                  <a:srgbClr val="000000"/>
                </a:solidFill>
                <a:ea typeface="Times New Roman" panose="02020603050405020304" pitchFamily="18" charset="0"/>
                <a:cs typeface="NikoshBAN" panose="02000000000000000000" pitchFamily="2" charset="0"/>
              </a:rPr>
              <a:t>গ্রস্থ</a:t>
            </a:r>
            <a:r>
              <a:rPr lang="en-US" sz="3200" dirty="0">
                <a:solidFill>
                  <a:srgbClr val="000000"/>
                </a:solidFill>
                <a:latin typeface="NikoshBAN" panose="02000000000000000000" pitchFamily="2" charset="0"/>
                <a:ea typeface="Times New Roman" panose="02020603050405020304" pitchFamily="18" charset="0"/>
              </a:rPr>
              <a:t>' </a:t>
            </a:r>
            <a:r>
              <a:rPr lang="bn-IN" sz="3200" dirty="0">
                <a:solidFill>
                  <a:srgbClr val="000000"/>
                </a:solidFill>
                <a:ea typeface="Times New Roman" panose="02020603050405020304" pitchFamily="18" charset="0"/>
                <a:cs typeface="NikoshBAN" panose="02000000000000000000" pitchFamily="2" charset="0"/>
              </a:rPr>
              <a:t>নয় </a:t>
            </a:r>
            <a:r>
              <a:rPr lang="en-US" sz="3200" dirty="0">
                <a:solidFill>
                  <a:srgbClr val="000000"/>
                </a:solidFill>
                <a:latin typeface="NikoshBAN" panose="02000000000000000000" pitchFamily="2" charset="0"/>
                <a:ea typeface="Times New Roman" panose="02020603050405020304" pitchFamily="18" charset="0"/>
              </a:rPr>
              <a:t>'-</a:t>
            </a:r>
            <a:r>
              <a:rPr lang="bn-IN" sz="3200" dirty="0">
                <a:solidFill>
                  <a:srgbClr val="000000"/>
                </a:solidFill>
                <a:ea typeface="Times New Roman" panose="02020603050405020304" pitchFamily="18" charset="0"/>
                <a:cs typeface="NikoshBAN" panose="02000000000000000000" pitchFamily="2" charset="0"/>
              </a:rPr>
              <a:t>গ্রস্ত</a:t>
            </a:r>
            <a:r>
              <a:rPr lang="en-US" sz="3200" dirty="0">
                <a:solidFill>
                  <a:srgbClr val="000000"/>
                </a:solidFill>
                <a:latin typeface="NikoshBAN" panose="02000000000000000000" pitchFamily="2" charset="0"/>
                <a:ea typeface="Times New Roman" panose="02020603050405020304" pitchFamily="18" charset="0"/>
              </a:rPr>
              <a:t>' </a:t>
            </a:r>
            <a:r>
              <a:rPr lang="bn-IN" sz="3200" dirty="0">
                <a:solidFill>
                  <a:srgbClr val="000000"/>
                </a:solidFill>
                <a:ea typeface="Times New Roman" panose="02020603050405020304" pitchFamily="18" charset="0"/>
                <a:cs typeface="NikoshBAN" panose="02000000000000000000" pitchFamily="2" charset="0"/>
              </a:rPr>
              <a:t>হবে। </a:t>
            </a:r>
            <a:endParaRPr lang="en-US"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0224" y="1180429"/>
            <a:ext cx="3945436" cy="22324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481040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36E7048-D99B-4E0D-A649-76336E9E2BAA}"/>
              </a:ext>
            </a:extLst>
          </p:cNvPr>
          <p:cNvSpPr/>
          <p:nvPr/>
        </p:nvSpPr>
        <p:spPr>
          <a:xfrm>
            <a:off x="5962529" y="3457191"/>
            <a:ext cx="5448152" cy="2677656"/>
          </a:xfrm>
          <a:prstGeom prst="rect">
            <a:avLst/>
          </a:prstGeom>
          <a:noFill/>
          <a:ln>
            <a:noFill/>
          </a:ln>
        </p:spPr>
        <p:txBody>
          <a:bodyPr wrap="square">
            <a:spAutoFit/>
          </a:bodyPr>
          <a:lstStyle/>
          <a:p>
            <a:r>
              <a:rPr lang="bn-BD" sz="2800" b="1" dirty="0" smtClean="0">
                <a:latin typeface="NikoshBAN" panose="02000000000000000000" pitchFamily="2" charset="0"/>
                <a:ea typeface="Times New Roman" panose="02020603050405020304" pitchFamily="18" charset="0"/>
                <a:cs typeface="NikoshBAN" panose="02000000000000000000" pitchFamily="2" charset="0"/>
              </a:rPr>
              <a:t>অনুরূপভাবে, </a:t>
            </a:r>
            <a:r>
              <a:rPr lang="bn-IN"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অঙ্গ</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আঙ্গিক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অনুরূপ বর্ষ</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বার্ষিক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পরস্পর</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পারস্পরিক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সংস্কৃত</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সাংস্কৃতিক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অর্থ</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আর্থিক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সমাজ</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সামাজিক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সময়</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সাময়িক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প্রকৃত</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প্রাকৃতিক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পরলোক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পারলৌকিক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সপ্তাহ</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&gt;</a:t>
            </a:r>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সাপ্তাহিক</a:t>
            </a:r>
            <a:r>
              <a:rPr lang="en-US"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2800" b="1" dirty="0">
                <a:latin typeface="NikoshBAN" panose="02000000000000000000" pitchFamily="2" charset="0"/>
                <a:ea typeface="Times New Roman" panose="02020603050405020304" pitchFamily="18" charset="0"/>
                <a:cs typeface="NikoshBAN" panose="02000000000000000000" pitchFamily="2" charset="0"/>
              </a:rPr>
              <a:t>ইত্যাদি। </a:t>
            </a:r>
            <a:endParaRPr lang="en-US" sz="2800" b="1" dirty="0">
              <a:latin typeface="NikoshBAN" panose="02000000000000000000" pitchFamily="2" charset="0"/>
              <a:cs typeface="NikoshBAN" panose="02000000000000000000" pitchFamily="2" charset="0"/>
            </a:endParaRPr>
          </a:p>
        </p:txBody>
      </p:sp>
      <p:sp>
        <p:nvSpPr>
          <p:cNvPr id="5" name="Rectangle 4"/>
          <p:cNvSpPr/>
          <p:nvPr/>
        </p:nvSpPr>
        <p:spPr>
          <a:xfrm>
            <a:off x="4292022" y="1660562"/>
            <a:ext cx="2095445" cy="523220"/>
          </a:xfrm>
          <a:prstGeom prst="rect">
            <a:avLst/>
          </a:prstGeom>
        </p:spPr>
        <p:txBody>
          <a:bodyPr wrap="none">
            <a:spAutoFit/>
          </a:bodyPr>
          <a:lstStyle/>
          <a:p>
            <a:r>
              <a:rPr lang="bn-IN"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সংবাদ</a:t>
            </a:r>
            <a:r>
              <a:rPr lang="bn-BD" sz="2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 ইক = </a:t>
            </a:r>
            <a:endParaRPr lang="en-US" sz="2800" b="1" dirty="0">
              <a:solidFill>
                <a:srgbClr val="F24E0C"/>
              </a:solidFill>
            </a:endParaRPr>
          </a:p>
        </p:txBody>
      </p:sp>
      <p:sp>
        <p:nvSpPr>
          <p:cNvPr id="6" name="Rectangle 5"/>
          <p:cNvSpPr/>
          <p:nvPr/>
        </p:nvSpPr>
        <p:spPr>
          <a:xfrm>
            <a:off x="6211785" y="1660562"/>
            <a:ext cx="1289135" cy="523220"/>
          </a:xfrm>
          <a:prstGeom prst="rect">
            <a:avLst/>
          </a:prstGeom>
        </p:spPr>
        <p:txBody>
          <a:bodyPr wrap="none">
            <a:spAutoFit/>
          </a:bodyPr>
          <a:lstStyle/>
          <a:p>
            <a:r>
              <a:rPr lang="bn-IN" sz="2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সাংবাদিক</a:t>
            </a:r>
            <a:endParaRPr lang="en-US" sz="2800" b="1" dirty="0">
              <a:solidFill>
                <a:srgbClr val="F24E0C"/>
              </a:solidFill>
            </a:endParaRPr>
          </a:p>
        </p:txBody>
      </p:sp>
      <p:sp>
        <p:nvSpPr>
          <p:cNvPr id="7" name="Rectangle 6"/>
          <p:cNvSpPr/>
          <p:nvPr/>
        </p:nvSpPr>
        <p:spPr>
          <a:xfrm>
            <a:off x="1239971" y="3457191"/>
            <a:ext cx="4099774" cy="1815882"/>
          </a:xfrm>
          <a:prstGeom prst="rect">
            <a:avLst/>
          </a:prstGeom>
        </p:spPr>
        <p:txBody>
          <a:bodyPr wrap="square">
            <a:spAutoFit/>
          </a:bodyPr>
          <a:lstStyle/>
          <a:p>
            <a:r>
              <a:rPr lang="bn-BD"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৮</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bn-IN" sz="2800" b="1" u="sng"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‘অ’-কার ‘আ’-কারের রূপ পায়</a:t>
            </a:r>
            <a:r>
              <a:rPr lang="bn-IN" sz="28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‘ইক’ প্রত্যয় যুক্ত শব্দের প্রথমে ‘অ’-কার থাকলে তা পরিবর্তন হয়ে ‘আ'-কার হবে। </a:t>
            </a:r>
            <a:endParaRPr lang="en-US" sz="2800" dirty="0"/>
          </a:p>
        </p:txBody>
      </p:sp>
      <p:pic>
        <p:nvPicPr>
          <p:cNvPr id="8" name="Picture 7"/>
          <p:cNvPicPr>
            <a:picLocks noChangeAspect="1"/>
          </p:cNvPicPr>
          <p:nvPr/>
        </p:nvPicPr>
        <p:blipFill>
          <a:blip r:embed="rId2"/>
          <a:stretch>
            <a:fillRect/>
          </a:stretch>
        </p:blipFill>
        <p:spPr>
          <a:xfrm>
            <a:off x="1239971" y="841619"/>
            <a:ext cx="2608531" cy="216110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0480" y="841619"/>
            <a:ext cx="2903924" cy="21611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71097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8788" l="9927" r="89982">
                        <a14:foregroundMark x1="55009" y1="61091" x2="62022" y2="51455"/>
                        <a14:foregroundMark x1="48816" y1="60424" x2="49362" y2="76545"/>
                        <a14:foregroundMark x1="47632" y1="82000" x2="40073" y2="86788"/>
                        <a14:foregroundMark x1="48179" y1="86788" x2="48179" y2="98788"/>
                        <a14:foregroundMark x1="50182" y1="90970" x2="54463" y2="80485"/>
                        <a14:foregroundMark x1="55556" y1="80909" x2="56922" y2="73939"/>
                        <a14:foregroundMark x1="56375" y1="76121" x2="55556" y2="66545"/>
                        <a14:backgroundMark x1="50455" y1="87212" x2="52186" y2="82667"/>
                        <a14:backgroundMark x1="51275" y1="86364" x2="50455" y2="88545"/>
                        <a14:backgroundMark x1="44809" y1="35333" x2="47086" y2="36000"/>
                        <a14:backgroundMark x1="43169" y1="37515" x2="48179" y2="39273"/>
                        <a14:backgroundMark x1="55282" y1="55394" x2="58379" y2="52121"/>
                        <a14:backgroundMark x1="49636" y1="74788" x2="49909" y2="71333"/>
                      </a14:backgroundRemoval>
                    </a14:imgEffect>
                  </a14:imgLayer>
                </a14:imgProps>
              </a:ext>
              <a:ext uri="{28A0092B-C50C-407E-A947-70E740481C1C}">
                <a14:useLocalDpi xmlns:a14="http://schemas.microsoft.com/office/drawing/2010/main" val="0"/>
              </a:ext>
            </a:extLst>
          </a:blip>
          <a:srcRect l="21401" t="21810" r="15945"/>
          <a:stretch/>
        </p:blipFill>
        <p:spPr>
          <a:xfrm>
            <a:off x="1300766" y="566672"/>
            <a:ext cx="3451538" cy="5692462"/>
          </a:xfrm>
          <a:prstGeom prst="rect">
            <a:avLst/>
          </a:prstGeom>
        </p:spPr>
      </p:pic>
      <p:sp>
        <p:nvSpPr>
          <p:cNvPr id="6" name="TextBox 5"/>
          <p:cNvSpPr txBox="1"/>
          <p:nvPr/>
        </p:nvSpPr>
        <p:spPr>
          <a:xfrm>
            <a:off x="3889420" y="2858905"/>
            <a:ext cx="7382149" cy="1107996"/>
          </a:xfrm>
          <a:prstGeom prst="rect">
            <a:avLst/>
          </a:prstGeom>
          <a:noFill/>
        </p:spPr>
        <p:txBody>
          <a:bodyPr wrap="none" rtlCol="0">
            <a:spAutoFit/>
          </a:bodyPr>
          <a:lstStyle/>
          <a:p>
            <a:r>
              <a:rPr lang="bn-BD" sz="6600" b="1" dirty="0" smtClean="0">
                <a:latin typeface="NikoshBAN" panose="02000000000000000000" pitchFamily="2" charset="0"/>
                <a:cs typeface="NikoshBAN" panose="02000000000000000000" pitchFamily="2" charset="0"/>
              </a:rPr>
              <a:t>বাংলা ক্লাসে স্বাগত জানাচ্ছি </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674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9559" y="4124406"/>
            <a:ext cx="4224997" cy="1578894"/>
          </a:xfrm>
          <a:prstGeom prst="rect">
            <a:avLst/>
          </a:prstGeom>
        </p:spPr>
        <p:txBody>
          <a:bodyPr wrap="square">
            <a:spAutoFit/>
          </a:bodyPr>
          <a:lstStyle/>
          <a:p>
            <a:pPr>
              <a:lnSpc>
                <a:spcPct val="115000"/>
              </a:lnSpc>
            </a:pPr>
            <a:r>
              <a:rPr lang="bn-BD" sz="2800" b="1" dirty="0" smtClean="0">
                <a:latin typeface="SutonnyMJ" pitchFamily="2" charset="0"/>
                <a:ea typeface="Times New Roman" panose="02020603050405020304" pitchFamily="18" charset="0"/>
                <a:cs typeface="NikoshBAN" panose="02000000000000000000" pitchFamily="2" charset="0"/>
              </a:rPr>
              <a:t>অনুরূপভাবে, </a:t>
            </a:r>
            <a:r>
              <a:rPr lang="bn-IN" sz="2800" b="1" dirty="0" smtClean="0">
                <a:solidFill>
                  <a:srgbClr val="F24E0C"/>
                </a:solidFill>
                <a:latin typeface="SutonnyMJ" pitchFamily="2" charset="0"/>
                <a:ea typeface="Times New Roman" panose="02020603050405020304" pitchFamily="18" charset="0"/>
                <a:cs typeface="NikoshBAN" panose="02000000000000000000" pitchFamily="2" charset="0"/>
              </a:rPr>
              <a:t>কার্যত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smtClean="0">
                <a:solidFill>
                  <a:srgbClr val="F24E0C"/>
                </a:solidFill>
                <a:latin typeface="SutonnyMJ" pitchFamily="2" charset="0"/>
                <a:ea typeface="Times New Roman" panose="02020603050405020304" pitchFamily="18" charset="0"/>
                <a:cs typeface="NikoshBAN" panose="02000000000000000000" pitchFamily="2" charset="0"/>
              </a:rPr>
              <a:t>প্রথমত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a:solidFill>
                  <a:srgbClr val="F24E0C"/>
                </a:solidFill>
                <a:latin typeface="SutonnyMJ" pitchFamily="2" charset="0"/>
                <a:ea typeface="Times New Roman" panose="02020603050405020304" pitchFamily="18" charset="0"/>
                <a:cs typeface="NikoshBAN" panose="02000000000000000000" pitchFamily="2" charset="0"/>
              </a:rPr>
              <a:t>প্রধানত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a:solidFill>
                  <a:srgbClr val="F24E0C"/>
                </a:solidFill>
                <a:latin typeface="SutonnyMJ" pitchFamily="2" charset="0"/>
                <a:ea typeface="Times New Roman" panose="02020603050405020304" pitchFamily="18" charset="0"/>
                <a:cs typeface="NikoshBAN" panose="02000000000000000000" pitchFamily="2" charset="0"/>
              </a:rPr>
              <a:t>প্রায়শ</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a:solidFill>
                  <a:srgbClr val="F24E0C"/>
                </a:solidFill>
                <a:latin typeface="SutonnyMJ" pitchFamily="2" charset="0"/>
                <a:ea typeface="Times New Roman" panose="02020603050405020304" pitchFamily="18" charset="0"/>
                <a:cs typeface="NikoshBAN" panose="02000000000000000000" pitchFamily="2" charset="0"/>
              </a:rPr>
              <a:t>ফলত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a:solidFill>
                  <a:srgbClr val="F24E0C"/>
                </a:solidFill>
                <a:latin typeface="SutonnyMJ" pitchFamily="2" charset="0"/>
                <a:ea typeface="Times New Roman" panose="02020603050405020304" pitchFamily="18" charset="0"/>
                <a:cs typeface="NikoshBAN" panose="02000000000000000000" pitchFamily="2" charset="0"/>
              </a:rPr>
              <a:t>বস্তুত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a:solidFill>
                  <a:srgbClr val="F24E0C"/>
                </a:solidFill>
                <a:latin typeface="SutonnyMJ" pitchFamily="2" charset="0"/>
                <a:ea typeface="Times New Roman" panose="02020603050405020304" pitchFamily="18" charset="0"/>
                <a:cs typeface="NikoshBAN" panose="02000000000000000000" pitchFamily="2" charset="0"/>
              </a:rPr>
              <a:t>মূলত,</a:t>
            </a:r>
            <a:r>
              <a:rPr lang="en-US" sz="2800" b="1" dirty="0">
                <a:solidFill>
                  <a:srgbClr val="F24E0C"/>
                </a:solidFill>
                <a:latin typeface="SutonnyMJ" pitchFamily="2" charset="0"/>
                <a:ea typeface="Times New Roman" panose="02020603050405020304" pitchFamily="18" charset="0"/>
                <a:cs typeface="SutonnyMJ" pitchFamily="2" charset="0"/>
              </a:rPr>
              <a:t> </a:t>
            </a:r>
            <a:r>
              <a:rPr lang="bn-IN" sz="2800" b="1" dirty="0" smtClean="0">
                <a:solidFill>
                  <a:srgbClr val="F24E0C"/>
                </a:solidFill>
                <a:latin typeface="SutonnyMJ" pitchFamily="2" charset="0"/>
                <a:ea typeface="Times New Roman" panose="02020603050405020304" pitchFamily="18" charset="0"/>
                <a:cs typeface="NikoshBAN" panose="02000000000000000000" pitchFamily="2" charset="0"/>
              </a:rPr>
              <a:t>অংশত</a:t>
            </a:r>
            <a:r>
              <a:rPr lang="bn-BD" sz="2800" b="1" dirty="0" smtClean="0">
                <a:solidFill>
                  <a:srgbClr val="F24E0C"/>
                </a:solidFill>
                <a:latin typeface="SutonnyMJ" pitchFamily="2" charset="0"/>
                <a:ea typeface="Times New Roman" panose="02020603050405020304" pitchFamily="18" charset="0"/>
                <a:cs typeface="NikoshBAN" panose="02000000000000000000" pitchFamily="2" charset="0"/>
              </a:rPr>
              <a:t> </a:t>
            </a:r>
            <a:r>
              <a:rPr lang="bn-BD" sz="2800" b="1" dirty="0" smtClean="0">
                <a:latin typeface="SutonnyMJ" pitchFamily="2" charset="0"/>
                <a:ea typeface="Times New Roman" panose="02020603050405020304" pitchFamily="18" charset="0"/>
                <a:cs typeface="NikoshBAN" panose="02000000000000000000" pitchFamily="2" charset="0"/>
              </a:rPr>
              <a:t>ইত্যাদি।</a:t>
            </a:r>
            <a:endParaRPr lang="bn-BD" sz="2800" b="1" dirty="0">
              <a:latin typeface="SutonnyMJ" pitchFamily="2" charset="0"/>
              <a:ea typeface="Times New Roman" panose="02020603050405020304" pitchFamily="18" charset="0"/>
              <a:cs typeface="SutonnyMJ" pitchFamily="2" charset="0"/>
            </a:endParaRPr>
          </a:p>
        </p:txBody>
      </p:sp>
      <p:sp>
        <p:nvSpPr>
          <p:cNvPr id="3" name="Rectangle 2"/>
          <p:cNvSpPr/>
          <p:nvPr/>
        </p:nvSpPr>
        <p:spPr>
          <a:xfrm>
            <a:off x="2288344" y="942536"/>
            <a:ext cx="4140591" cy="2560320"/>
          </a:xfrm>
          <a:prstGeom prst="rect">
            <a:avLst/>
          </a:prstGeom>
          <a:gradFill flip="none" rotWithShape="1">
            <a:gsLst>
              <a:gs pos="46000">
                <a:srgbClr val="001236"/>
              </a:gs>
              <a:gs pos="67000">
                <a:srgbClr val="556179"/>
              </a:gs>
              <a:gs pos="91000">
                <a:schemeClr val="bg1"/>
              </a:gs>
            </a:gsLst>
            <a:path path="shap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21304" y="1195659"/>
            <a:ext cx="4134465" cy="584775"/>
          </a:xfrm>
          <a:prstGeom prst="rect">
            <a:avLst/>
          </a:prstGeom>
        </p:spPr>
        <p:txBody>
          <a:bodyPr wrap="none">
            <a:spAutoFit/>
          </a:bodyPr>
          <a:lstStyle/>
          <a:p>
            <a:r>
              <a:rPr lang="bn-BD" sz="3200" b="1" dirty="0" smtClean="0">
                <a:latin typeface="NikoshBAN" panose="02000000000000000000" pitchFamily="2" charset="0"/>
                <a:ea typeface="Times New Roman" panose="02020603050405020304" pitchFamily="18" charset="0"/>
                <a:cs typeface="NikoshBAN" panose="02000000000000000000" pitchFamily="2" charset="0"/>
              </a:rPr>
              <a:t>গাঢ় রঙ </a:t>
            </a:r>
            <a:r>
              <a:rPr lang="bn-BD"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ক্রমশঃ</a:t>
            </a:r>
            <a:r>
              <a:rPr lang="bn-BD" sz="3200" b="1" dirty="0" smtClean="0">
                <a:latin typeface="NikoshBAN" panose="02000000000000000000" pitchFamily="2" charset="0"/>
                <a:ea typeface="Times New Roman" panose="02020603050405020304" pitchFamily="18" charset="0"/>
                <a:cs typeface="NikoshBAN" panose="02000000000000000000" pitchFamily="2" charset="0"/>
              </a:rPr>
              <a:t> হালকা হয়েছে। </a:t>
            </a:r>
            <a:endParaRPr lang="en-US" sz="3200" b="1" dirty="0"/>
          </a:p>
        </p:txBody>
      </p:sp>
      <p:sp>
        <p:nvSpPr>
          <p:cNvPr id="6" name="Rectangle 5"/>
          <p:cNvSpPr/>
          <p:nvPr/>
        </p:nvSpPr>
        <p:spPr>
          <a:xfrm>
            <a:off x="1137233" y="4124406"/>
            <a:ext cx="4405437" cy="954107"/>
          </a:xfrm>
          <a:prstGeom prst="rect">
            <a:avLst/>
          </a:prstGeom>
        </p:spPr>
        <p:txBody>
          <a:bodyPr wrap="square">
            <a:spAutoFit/>
          </a:bodyPr>
          <a:lstStyle/>
          <a:p>
            <a:r>
              <a:rPr lang="bn-BD" sz="2800" b="1" u="sng" dirty="0">
                <a:solidFill>
                  <a:srgbClr val="000000"/>
                </a:solidFill>
                <a:latin typeface="SutonnyMJ" pitchFamily="2" charset="0"/>
                <a:ea typeface="Times New Roman" panose="02020603050405020304" pitchFamily="18" charset="0"/>
                <a:cs typeface="NikoshBAN" panose="02000000000000000000" pitchFamily="2" charset="0"/>
              </a:rPr>
              <a:t>৯। </a:t>
            </a:r>
            <a:r>
              <a:rPr lang="bn-IN" sz="2800" b="1" u="sng" dirty="0">
                <a:solidFill>
                  <a:srgbClr val="000000"/>
                </a:solidFill>
                <a:latin typeface="SutonnyMJ" pitchFamily="2" charset="0"/>
                <a:ea typeface="Times New Roman" panose="02020603050405020304" pitchFamily="18" charset="0"/>
                <a:cs typeface="NikoshBAN" panose="02000000000000000000" pitchFamily="2" charset="0"/>
              </a:rPr>
              <a:t>শব্দের শেষে বিসর্গ (</a:t>
            </a:r>
            <a:r>
              <a:rPr lang="en-US" sz="2400" u="sng" dirty="0">
                <a:latin typeface="SutonnyMJ" pitchFamily="2" charset="0"/>
                <a:ea typeface="Times New Roman" panose="02020603050405020304" pitchFamily="18" charset="0"/>
                <a:cs typeface="SutonnyMJ" pitchFamily="2" charset="0"/>
              </a:rPr>
              <a:t>t</a:t>
            </a:r>
            <a:r>
              <a:rPr lang="bn-IN" sz="2800" b="1" u="sng" dirty="0">
                <a:solidFill>
                  <a:srgbClr val="000000"/>
                </a:solidFill>
                <a:latin typeface="SutonnyMJ" pitchFamily="2" charset="0"/>
                <a:ea typeface="Times New Roman" panose="02020603050405020304" pitchFamily="18" charset="0"/>
                <a:cs typeface="NikoshBAN" panose="02000000000000000000" pitchFamily="2" charset="0"/>
              </a:rPr>
              <a:t>) বর্জিত:</a:t>
            </a:r>
            <a:r>
              <a:rPr lang="bn-IN" sz="2800" b="1" dirty="0">
                <a:solidFill>
                  <a:srgbClr val="000000"/>
                </a:solidFill>
                <a:latin typeface="SutonnyMJ" pitchFamily="2" charset="0"/>
                <a:ea typeface="Times New Roman" panose="02020603050405020304" pitchFamily="18" charset="0"/>
                <a:cs typeface="NikoshBAN" panose="02000000000000000000" pitchFamily="2" charset="0"/>
              </a:rPr>
              <a:t> </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শব্দের শেষে বিসর্গ </a:t>
            </a:r>
            <a:r>
              <a:rPr lang="bn-IN" sz="2800" dirty="0">
                <a:latin typeface="SutonnyMJ" pitchFamily="2" charset="0"/>
                <a:ea typeface="Times New Roman" panose="02020603050405020304" pitchFamily="18" charset="0"/>
                <a:cs typeface="NikoshBAN" panose="02000000000000000000" pitchFamily="2" charset="0"/>
              </a:rPr>
              <a:t>(</a:t>
            </a:r>
            <a:r>
              <a:rPr lang="en-US" sz="2400" dirty="0">
                <a:latin typeface="SutonnyMJ" pitchFamily="2" charset="0"/>
                <a:ea typeface="Times New Roman" panose="02020603050405020304" pitchFamily="18" charset="0"/>
                <a:cs typeface="SutonnyMJ" pitchFamily="2" charset="0"/>
              </a:rPr>
              <a:t>t</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থাকবে না। </a:t>
            </a:r>
            <a:endParaRPr lang="en-US" sz="2800" dirty="0"/>
          </a:p>
        </p:txBody>
      </p:sp>
      <p:sp>
        <p:nvSpPr>
          <p:cNvPr id="8" name="Rectangle 7"/>
          <p:cNvSpPr/>
          <p:nvPr/>
        </p:nvSpPr>
        <p:spPr>
          <a:xfrm>
            <a:off x="6921305" y="2365209"/>
            <a:ext cx="3967753" cy="584775"/>
          </a:xfrm>
          <a:prstGeom prst="rect">
            <a:avLst/>
          </a:prstGeom>
        </p:spPr>
        <p:txBody>
          <a:bodyPr wrap="none">
            <a:spAutoFit/>
          </a:bodyPr>
          <a:lstStyle/>
          <a:p>
            <a:r>
              <a:rPr lang="bn-BD" sz="3200" b="1" dirty="0" smtClean="0">
                <a:latin typeface="NikoshBAN" panose="02000000000000000000" pitchFamily="2" charset="0"/>
                <a:ea typeface="Times New Roman" panose="02020603050405020304" pitchFamily="18" charset="0"/>
                <a:cs typeface="NikoshBAN" panose="02000000000000000000" pitchFamily="2" charset="0"/>
              </a:rPr>
              <a:t>অশুদ্ধ - ক্রমশঃ, শুদ্ধ - </a:t>
            </a:r>
            <a:r>
              <a:rPr lang="bn-BD"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ক্রমশ </a:t>
            </a:r>
            <a:r>
              <a:rPr lang="bn-BD" sz="3200" b="1" dirty="0" smtClean="0">
                <a:latin typeface="NikoshBAN" panose="02000000000000000000" pitchFamily="2" charset="0"/>
                <a:ea typeface="Times New Roman" panose="02020603050405020304" pitchFamily="18" charset="0"/>
                <a:cs typeface="NikoshBAN" panose="02000000000000000000" pitchFamily="2" charset="0"/>
              </a:rPr>
              <a:t> </a:t>
            </a:r>
            <a:endParaRPr lang="en-US" sz="3200" b="1" dirty="0"/>
          </a:p>
        </p:txBody>
      </p:sp>
      <p:sp>
        <p:nvSpPr>
          <p:cNvPr id="7" name="Rectangle 6"/>
          <p:cNvSpPr/>
          <p:nvPr/>
        </p:nvSpPr>
        <p:spPr>
          <a:xfrm>
            <a:off x="6921304" y="1780434"/>
            <a:ext cx="3962944" cy="584775"/>
          </a:xfrm>
          <a:prstGeom prst="rect">
            <a:avLst/>
          </a:prstGeom>
        </p:spPr>
        <p:txBody>
          <a:bodyPr wrap="none">
            <a:spAutoFit/>
          </a:bodyPr>
          <a:lstStyle/>
          <a:p>
            <a:r>
              <a:rPr lang="bn-BD" sz="3200" b="1" dirty="0" smtClean="0">
                <a:latin typeface="NikoshBAN" panose="02000000000000000000" pitchFamily="2" charset="0"/>
                <a:ea typeface="Times New Roman" panose="02020603050405020304" pitchFamily="18" charset="0"/>
                <a:cs typeface="NikoshBAN" panose="02000000000000000000" pitchFamily="2" charset="0"/>
              </a:rPr>
              <a:t>গাঢ় রঙ </a:t>
            </a:r>
            <a:r>
              <a:rPr lang="bn-BD" sz="32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ক্রমশ</a:t>
            </a:r>
            <a:r>
              <a:rPr lang="bn-BD" sz="3200" b="1" dirty="0" smtClean="0">
                <a:latin typeface="NikoshBAN" panose="02000000000000000000" pitchFamily="2" charset="0"/>
                <a:ea typeface="Times New Roman" panose="02020603050405020304" pitchFamily="18" charset="0"/>
                <a:cs typeface="NikoshBAN" panose="02000000000000000000" pitchFamily="2" charset="0"/>
              </a:rPr>
              <a:t> হালকা হয়েছে। </a:t>
            </a:r>
            <a:endParaRPr lang="en-US" sz="3200" b="1" dirty="0"/>
          </a:p>
        </p:txBody>
      </p:sp>
    </p:spTree>
    <p:extLst>
      <p:ext uri="{BB962C8B-B14F-4D97-AF65-F5344CB8AC3E}">
        <p14:creationId xmlns:p14="http://schemas.microsoft.com/office/powerpoint/2010/main" val="750068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5E9752E-F7F1-4CBA-B2AE-5CB7C138555F}"/>
              </a:ext>
            </a:extLst>
          </p:cNvPr>
          <p:cNvSpPr/>
          <p:nvPr/>
        </p:nvSpPr>
        <p:spPr>
          <a:xfrm>
            <a:off x="2096086" y="4920872"/>
            <a:ext cx="8525021" cy="941796"/>
          </a:xfrm>
          <a:prstGeom prst="rect">
            <a:avLst/>
          </a:prstGeom>
          <a:noFill/>
          <a:ln>
            <a:noFill/>
          </a:ln>
        </p:spPr>
        <p:txBody>
          <a:bodyPr wrap="square">
            <a:spAutoFit/>
          </a:bodyPr>
          <a:lstStyle/>
          <a:p>
            <a:pPr>
              <a:lnSpc>
                <a:spcPct val="115000"/>
              </a:lnSpc>
            </a:pPr>
            <a:r>
              <a:rPr lang="bn-IN" sz="2400" dirty="0" smtClean="0">
                <a:solidFill>
                  <a:srgbClr val="000000"/>
                </a:solidFill>
                <a:latin typeface="SutonnyMJ" pitchFamily="2" charset="0"/>
                <a:ea typeface="Times New Roman" panose="02020603050405020304" pitchFamily="18" charset="0"/>
                <a:cs typeface="NikoshBAN" panose="02000000000000000000" pitchFamily="2" charset="0"/>
              </a:rPr>
              <a:t>এছাড়া </a:t>
            </a:r>
            <a:r>
              <a:rPr lang="bn-IN" sz="2400" dirty="0">
                <a:solidFill>
                  <a:srgbClr val="000000"/>
                </a:solidFill>
                <a:latin typeface="SutonnyMJ" pitchFamily="2" charset="0"/>
                <a:ea typeface="Times New Roman" panose="02020603050405020304" pitchFamily="18" charset="0"/>
                <a:cs typeface="NikoshBAN" panose="02000000000000000000" pitchFamily="2" charset="0"/>
              </a:rPr>
              <a:t>নিম্নলিখিত ক্ষেত্রে </a:t>
            </a:r>
            <a:r>
              <a:rPr lang="en-US" sz="2400" dirty="0" err="1">
                <a:solidFill>
                  <a:srgbClr val="000000"/>
                </a:solidFill>
                <a:latin typeface="SutonnyMJ" pitchFamily="2" charset="0"/>
                <a:ea typeface="Times New Roman" panose="02020603050405020304" pitchFamily="18" charset="0"/>
                <a:cs typeface="NikoshBAN" panose="02000000000000000000" pitchFamily="2" charset="0"/>
              </a:rPr>
              <a:t>ব্যতি</a:t>
            </a:r>
            <a:r>
              <a:rPr lang="bn-IN" sz="2400" dirty="0">
                <a:solidFill>
                  <a:srgbClr val="000000"/>
                </a:solidFill>
                <a:latin typeface="SutonnyMJ" pitchFamily="2" charset="0"/>
                <a:ea typeface="Times New Roman" panose="02020603050405020304" pitchFamily="18" charset="0"/>
                <a:cs typeface="NikoshBAN" panose="02000000000000000000" pitchFamily="2" charset="0"/>
              </a:rPr>
              <a:t>ক্রম</a:t>
            </a:r>
            <a:r>
              <a:rPr lang="en-US" sz="2400" dirty="0">
                <a:solidFill>
                  <a:srgbClr val="000000"/>
                </a:solidFill>
                <a:latin typeface="SutonnyMJ" pitchFamily="2" charset="0"/>
                <a:ea typeface="Times New Roman" panose="02020603050405020304" pitchFamily="18" charset="0"/>
                <a:cs typeface="NikoshBAN" panose="02000000000000000000" pitchFamily="2" charset="0"/>
              </a:rPr>
              <a:t> </a:t>
            </a:r>
            <a:r>
              <a:rPr lang="en-US" sz="2400" dirty="0" err="1">
                <a:solidFill>
                  <a:srgbClr val="000000"/>
                </a:solidFill>
                <a:latin typeface="SutonnyMJ" pitchFamily="2" charset="0"/>
                <a:ea typeface="Times New Roman" panose="02020603050405020304" pitchFamily="18" charset="0"/>
                <a:cs typeface="NikoshBAN" panose="02000000000000000000" pitchFamily="2" charset="0"/>
              </a:rPr>
              <a:t>হিসেবে</a:t>
            </a:r>
            <a:r>
              <a:rPr lang="bn-IN" sz="2400" dirty="0">
                <a:solidFill>
                  <a:srgbClr val="000000"/>
                </a:solidFill>
                <a:latin typeface="SutonnyMJ" pitchFamily="2" charset="0"/>
                <a:ea typeface="Times New Roman" panose="02020603050405020304" pitchFamily="18" charset="0"/>
                <a:cs typeface="NikoshBAN" panose="02000000000000000000" pitchFamily="2" charset="0"/>
              </a:rPr>
              <a:t> শব্দমধ্যস্থ বিসর্গ-(</a:t>
            </a:r>
            <a:r>
              <a:rPr lang="en-US" sz="2000" dirty="0">
                <a:latin typeface="SutonnyMJ" pitchFamily="2" charset="0"/>
                <a:ea typeface="Times New Roman" panose="02020603050405020304" pitchFamily="18" charset="0"/>
                <a:cs typeface="SutonnyMJ" pitchFamily="2" charset="0"/>
              </a:rPr>
              <a:t>t</a:t>
            </a:r>
            <a:r>
              <a:rPr lang="bn-IN" sz="2400" dirty="0">
                <a:solidFill>
                  <a:srgbClr val="000000"/>
                </a:solidFill>
                <a:latin typeface="SutonnyMJ" pitchFamily="2" charset="0"/>
                <a:ea typeface="Times New Roman" panose="02020603050405020304" pitchFamily="18" charset="0"/>
                <a:cs typeface="NikoshBAN" panose="02000000000000000000" pitchFamily="2" charset="0"/>
              </a:rPr>
              <a:t>) বর্জিত রূপ গৃহীত হবে।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যেমন: দুস্থ</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নিস্তব্ধ</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নিস্পৃহ</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smtClean="0">
                <a:solidFill>
                  <a:srgbClr val="F24E0C"/>
                </a:solidFill>
                <a:latin typeface="SutonnyMJ" pitchFamily="2" charset="0"/>
                <a:ea typeface="Times New Roman" panose="02020603050405020304" pitchFamily="18" charset="0"/>
                <a:cs typeface="NikoshBAN" panose="02000000000000000000" pitchFamily="2" charset="0"/>
              </a:rPr>
              <a:t>নিশ্বাস</a:t>
            </a:r>
            <a:r>
              <a:rPr lang="bn-BD" sz="2400" b="1" dirty="0" smtClean="0">
                <a:solidFill>
                  <a:srgbClr val="F24E0C"/>
                </a:solidFill>
                <a:latin typeface="SutonnyMJ" pitchFamily="2" charset="0"/>
                <a:ea typeface="Times New Roman" panose="02020603050405020304" pitchFamily="18" charset="0"/>
                <a:cs typeface="NikoshBAN" panose="02000000000000000000" pitchFamily="2" charset="0"/>
              </a:rPr>
              <a:t> ইত্যাদি</a:t>
            </a:r>
            <a:endParaRPr lang="en-US" sz="2400" b="1" dirty="0">
              <a:solidFill>
                <a:srgbClr val="F24E0C"/>
              </a:solidFill>
              <a:effectLst/>
              <a:latin typeface="SutonnyMJ" pitchFamily="2" charset="0"/>
              <a:ea typeface="Times New Roman" panose="02020603050405020304" pitchFamily="18" charset="0"/>
              <a:cs typeface="SutonnyMJ" pitchFamily="2" charset="0"/>
            </a:endParaRPr>
          </a:p>
        </p:txBody>
      </p:sp>
      <p:sp>
        <p:nvSpPr>
          <p:cNvPr id="3" name="Rectangle 2"/>
          <p:cNvSpPr/>
          <p:nvPr/>
        </p:nvSpPr>
        <p:spPr>
          <a:xfrm>
            <a:off x="5639489" y="1444348"/>
            <a:ext cx="1438214" cy="707886"/>
          </a:xfrm>
          <a:prstGeom prst="rect">
            <a:avLst/>
          </a:prstGeom>
        </p:spPr>
        <p:txBody>
          <a:bodyPr wrap="none">
            <a:spAutoFit/>
          </a:bodyPr>
          <a:lstStyle/>
          <a:p>
            <a:r>
              <a:rPr lang="bn-BD" sz="4000" b="1" dirty="0" smtClean="0">
                <a:solidFill>
                  <a:srgbClr val="F24E0C"/>
                </a:solidFill>
                <a:latin typeface="NikoshBAN" panose="02000000000000000000" pitchFamily="2" charset="0"/>
                <a:cs typeface="NikoshBAN" panose="02000000000000000000" pitchFamily="2" charset="0"/>
              </a:rPr>
              <a:t>মনঃকষ্ট</a:t>
            </a:r>
            <a:endParaRPr lang="en-US" sz="4000" b="1" dirty="0">
              <a:solidFill>
                <a:srgbClr val="F24E0C"/>
              </a:solidFill>
              <a:latin typeface="NikoshBAN" panose="02000000000000000000" pitchFamily="2" charset="0"/>
              <a:cs typeface="NikoshBAN" panose="02000000000000000000" pitchFamily="2" charset="0"/>
            </a:endParaRPr>
          </a:p>
        </p:txBody>
      </p:sp>
      <p:sp>
        <p:nvSpPr>
          <p:cNvPr id="4" name="Rectangle 3"/>
          <p:cNvSpPr/>
          <p:nvPr/>
        </p:nvSpPr>
        <p:spPr>
          <a:xfrm>
            <a:off x="1014907" y="3378983"/>
            <a:ext cx="4147936" cy="954107"/>
          </a:xfrm>
          <a:prstGeom prst="rect">
            <a:avLst/>
          </a:prstGeom>
        </p:spPr>
        <p:txBody>
          <a:bodyPr wrap="square">
            <a:spAutoFit/>
          </a:bodyPr>
          <a:lstStyle/>
          <a:p>
            <a:r>
              <a:rPr lang="bn-BD" sz="2800" b="1" u="sng" dirty="0">
                <a:solidFill>
                  <a:srgbClr val="000000"/>
                </a:solidFill>
                <a:latin typeface="SutonnyMJ" pitchFamily="2" charset="0"/>
                <a:ea typeface="Times New Roman" panose="02020603050405020304" pitchFamily="18" charset="0"/>
                <a:cs typeface="NikoshBAN" panose="02000000000000000000" pitchFamily="2" charset="0"/>
              </a:rPr>
              <a:t>১০। </a:t>
            </a:r>
            <a:r>
              <a:rPr lang="bn-IN" sz="2800" b="1" u="sng" dirty="0">
                <a:solidFill>
                  <a:srgbClr val="000000"/>
                </a:solidFill>
                <a:latin typeface="SutonnyMJ" pitchFamily="2" charset="0"/>
                <a:ea typeface="Times New Roman" panose="02020603050405020304" pitchFamily="18" charset="0"/>
                <a:cs typeface="NikoshBAN" panose="02000000000000000000" pitchFamily="2" charset="0"/>
              </a:rPr>
              <a:t>শব্দমধ্যস্থ বিসর্গ (</a:t>
            </a:r>
            <a:r>
              <a:rPr lang="en-US" sz="2400" u="sng" dirty="0">
                <a:latin typeface="SutonnyMJ" pitchFamily="2" charset="0"/>
                <a:ea typeface="Times New Roman" panose="02020603050405020304" pitchFamily="18" charset="0"/>
                <a:cs typeface="SutonnyMJ" pitchFamily="2" charset="0"/>
              </a:rPr>
              <a:t>t</a:t>
            </a:r>
            <a:r>
              <a:rPr lang="bn-IN" sz="2800" b="1" u="sng" dirty="0">
                <a:solidFill>
                  <a:srgbClr val="000000"/>
                </a:solidFill>
                <a:latin typeface="SutonnyMJ" pitchFamily="2" charset="0"/>
                <a:ea typeface="Times New Roman" panose="02020603050405020304" pitchFamily="18" charset="0"/>
                <a:cs typeface="NikoshBAN" panose="02000000000000000000" pitchFamily="2" charset="0"/>
              </a:rPr>
              <a:t>) আশ্রিত শব্দ:</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শব্দমধ্যস্থ </a:t>
            </a:r>
            <a:r>
              <a:rPr lang="en-US" sz="2800" dirty="0" err="1">
                <a:solidFill>
                  <a:srgbClr val="000000"/>
                </a:solidFill>
                <a:latin typeface="SutonnyMJ" pitchFamily="2" charset="0"/>
                <a:ea typeface="Times New Roman" panose="02020603050405020304" pitchFamily="18" charset="0"/>
                <a:cs typeface="SutonnyMJ" pitchFamily="2" charset="0"/>
              </a:rPr>
              <a:t>wemM</a:t>
            </a:r>
            <a:r>
              <a:rPr lang="en-US" sz="2800" dirty="0">
                <a:solidFill>
                  <a:srgbClr val="000000"/>
                </a:solidFill>
                <a:latin typeface="SutonnyMJ" pitchFamily="2" charset="0"/>
                <a:ea typeface="Times New Roman" panose="02020603050405020304" pitchFamily="18" charset="0"/>
                <a:cs typeface="SutonnyMJ" pitchFamily="2" charset="0"/>
              </a:rPr>
              <a:t>© </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a:t>
            </a:r>
            <a:r>
              <a:rPr lang="en-US" sz="2400" dirty="0">
                <a:latin typeface="SutonnyMJ" pitchFamily="2" charset="0"/>
                <a:ea typeface="Times New Roman" panose="02020603050405020304" pitchFamily="18" charset="0"/>
                <a:cs typeface="SutonnyMJ" pitchFamily="2" charset="0"/>
              </a:rPr>
              <a:t>t</a:t>
            </a:r>
            <a:r>
              <a:rPr lang="bn-IN" sz="2800" dirty="0">
                <a:solidFill>
                  <a:srgbClr val="000000"/>
                </a:solidFill>
                <a:latin typeface="SutonnyMJ" pitchFamily="2" charset="0"/>
                <a:ea typeface="Times New Roman" panose="02020603050405020304" pitchFamily="18" charset="0"/>
                <a:cs typeface="NikoshBAN" panose="02000000000000000000" pitchFamily="2" charset="0"/>
              </a:rPr>
              <a:t>) </a:t>
            </a:r>
            <a:r>
              <a:rPr lang="en-US" sz="2800" dirty="0">
                <a:solidFill>
                  <a:srgbClr val="000000"/>
                </a:solidFill>
                <a:latin typeface="SutonnyMJ" pitchFamily="2" charset="0"/>
                <a:ea typeface="Times New Roman" panose="02020603050405020304" pitchFamily="18" charset="0"/>
                <a:cs typeface="SutonnyMJ" pitchFamily="2" charset="0"/>
              </a:rPr>
              <a:t>_</a:t>
            </a:r>
            <a:r>
              <a:rPr lang="en-US" sz="2800" dirty="0" err="1">
                <a:solidFill>
                  <a:srgbClr val="000000"/>
                </a:solidFill>
                <a:latin typeface="SutonnyMJ" pitchFamily="2" charset="0"/>
                <a:ea typeface="Times New Roman" panose="02020603050405020304" pitchFamily="18" charset="0"/>
                <a:cs typeface="SutonnyMJ" pitchFamily="2" charset="0"/>
              </a:rPr>
              <a:t>vK‡e</a:t>
            </a:r>
            <a:r>
              <a:rPr lang="en-US" sz="2800" dirty="0">
                <a:solidFill>
                  <a:srgbClr val="000000"/>
                </a:solidFill>
                <a:latin typeface="SutonnyMJ" pitchFamily="2" charset="0"/>
                <a:ea typeface="Times New Roman" panose="02020603050405020304" pitchFamily="18" charset="0"/>
                <a:cs typeface="SutonnyMJ" pitchFamily="2" charset="0"/>
              </a:rPr>
              <a:t>| </a:t>
            </a:r>
            <a:endParaRPr lang="en-US" sz="2800" dirty="0"/>
          </a:p>
        </p:txBody>
      </p:sp>
      <p:sp>
        <p:nvSpPr>
          <p:cNvPr id="5" name="Rectangle 4"/>
          <p:cNvSpPr/>
          <p:nvPr/>
        </p:nvSpPr>
        <p:spPr>
          <a:xfrm>
            <a:off x="5381202" y="2809953"/>
            <a:ext cx="6096000" cy="1918987"/>
          </a:xfrm>
          <a:prstGeom prst="rect">
            <a:avLst/>
          </a:prstGeom>
        </p:spPr>
        <p:txBody>
          <a:bodyPr>
            <a:spAutoFit/>
          </a:bodyPr>
          <a:lstStyle/>
          <a:p>
            <a:pPr>
              <a:lnSpc>
                <a:spcPct val="115000"/>
              </a:lnSpc>
            </a:pPr>
            <a:r>
              <a:rPr lang="bn-BD" sz="2400" b="1" dirty="0" smtClean="0">
                <a:solidFill>
                  <a:srgbClr val="F24E0C"/>
                </a:solidFill>
                <a:latin typeface="SutonnyMJ" pitchFamily="2" charset="0"/>
                <a:ea typeface="Times New Roman" panose="02020603050405020304" pitchFamily="18" charset="0"/>
                <a:cs typeface="NikoshBAN" panose="02000000000000000000" pitchFamily="2" charset="0"/>
              </a:rPr>
              <a:t>অনুরূপভাবে, অ</a:t>
            </a:r>
            <a:r>
              <a:rPr lang="bn-IN" sz="2400" b="1" dirty="0" smtClean="0">
                <a:solidFill>
                  <a:srgbClr val="F24E0C"/>
                </a:solidFill>
                <a:latin typeface="SutonnyMJ" pitchFamily="2" charset="0"/>
                <a:ea typeface="Times New Roman" panose="02020603050405020304" pitchFamily="18" charset="0"/>
                <a:cs typeface="NikoshBAN" panose="02000000000000000000" pitchFamily="2" charset="0"/>
              </a:rPr>
              <a:t>ন্তঃকরণ</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অন্তঃসার</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প্রাতঃকাল</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বয়ঃক্রম</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3200" b="1" dirty="0">
                <a:solidFill>
                  <a:srgbClr val="F24E0C"/>
                </a:solidFill>
                <a:latin typeface="SutonnyMJ" pitchFamily="2" charset="0"/>
                <a:ea typeface="Times New Roman" panose="02020603050405020304" pitchFamily="18" charset="0"/>
                <a:cs typeface="NikoshBAN" panose="02000000000000000000"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মনঃক্ষুণ্ণ</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 অতঃপর</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অধঃপতন</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দুঃশাসন</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দুঃসংবাদ</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দুঃসময়</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দুঃসাহসিক</a:t>
            </a:r>
            <a:r>
              <a:rPr lang="en-US" sz="2400" b="1" dirty="0" smtClean="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দুঃস্বপ্ন</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নিঃশব্দ</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নিঃশর্ত</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নিঃশেষ</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নিঃসম্বল</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নিঃস্পৃহ</a:t>
            </a:r>
            <a:r>
              <a:rPr lang="en-US" sz="2400" b="1" dirty="0">
                <a:solidFill>
                  <a:srgbClr val="F24E0C"/>
                </a:solidFill>
                <a:latin typeface="SutonnyMJ" pitchFamily="2" charset="0"/>
                <a:ea typeface="Times New Roman" panose="02020603050405020304" pitchFamily="18" charset="0"/>
                <a:cs typeface="SutonnyMJ" pitchFamily="2" charset="0"/>
              </a:rPr>
              <a:t>,</a:t>
            </a:r>
            <a:r>
              <a:rPr lang="bn-IN"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নিঃস্বার্থ</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পয়ঃপ্রণালী</a:t>
            </a:r>
            <a:r>
              <a:rPr lang="en-US" sz="2400" b="1" dirty="0">
                <a:solidFill>
                  <a:srgbClr val="F24E0C"/>
                </a:solidFill>
                <a:latin typeface="SutonnyMJ" pitchFamily="2" charset="0"/>
                <a:ea typeface="Times New Roman" panose="02020603050405020304" pitchFamily="18" charset="0"/>
                <a:cs typeface="SutonnyMJ" pitchFamily="2" charset="0"/>
              </a:rPr>
              <a:t>, </a:t>
            </a:r>
            <a:r>
              <a:rPr lang="bn-IN" sz="2400" b="1" dirty="0">
                <a:solidFill>
                  <a:srgbClr val="F24E0C"/>
                </a:solidFill>
                <a:latin typeface="SutonnyMJ" pitchFamily="2" charset="0"/>
                <a:ea typeface="Times New Roman" panose="02020603050405020304" pitchFamily="18" charset="0"/>
                <a:cs typeface="NikoshBAN" panose="02000000000000000000" pitchFamily="2" charset="0"/>
              </a:rPr>
              <a:t>পুনঃপুন</a:t>
            </a:r>
            <a:r>
              <a:rPr lang="bn-BD" sz="2400" b="1" dirty="0">
                <a:solidFill>
                  <a:srgbClr val="F24E0C"/>
                </a:solidFill>
                <a:latin typeface="SutonnyMJ" pitchFamily="2" charset="0"/>
                <a:ea typeface="Times New Roman" panose="02020603050405020304" pitchFamily="18" charset="0"/>
                <a:cs typeface="NikoshBAN" panose="02000000000000000000" pitchFamily="2" charset="0"/>
              </a:rPr>
              <a:t> ইত্যাদি।</a:t>
            </a:r>
            <a:endParaRPr lang="bn-IN" sz="2400" b="1" dirty="0">
              <a:solidFill>
                <a:srgbClr val="F24E0C"/>
              </a:solidFill>
              <a:latin typeface="SutonnyMJ" pitchFamily="2" charset="0"/>
              <a:ea typeface="Times New Roman" panose="02020603050405020304" pitchFamily="18"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1913206" y="786630"/>
            <a:ext cx="3094893" cy="2023323"/>
          </a:xfrm>
          <a:prstGeom prst="rect">
            <a:avLst/>
          </a:prstGeom>
          <a:ln>
            <a:noFill/>
          </a:ln>
          <a:effectLst>
            <a:softEdge rad="112500"/>
          </a:effectLst>
        </p:spPr>
      </p:pic>
    </p:spTree>
    <p:extLst>
      <p:ext uri="{BB962C8B-B14F-4D97-AF65-F5344CB8AC3E}">
        <p14:creationId xmlns:p14="http://schemas.microsoft.com/office/powerpoint/2010/main" val="99602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12E19A0-77A4-4A06-AA72-CE2BD063C3D5}"/>
              </a:ext>
            </a:extLst>
          </p:cNvPr>
          <p:cNvSpPr txBox="1"/>
          <p:nvPr/>
        </p:nvSpPr>
        <p:spPr>
          <a:xfrm>
            <a:off x="6246711" y="1388307"/>
            <a:ext cx="2190023" cy="76944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bn-BD" sz="4400" b="1" dirty="0">
                <a:latin typeface="NikoshBAN" panose="02000000000000000000" pitchFamily="2" charset="0"/>
                <a:cs typeface="NikoshBAN" panose="02000000000000000000" pitchFamily="2" charset="0"/>
              </a:rPr>
              <a:t>দলীয় কাজ </a:t>
            </a:r>
            <a:endParaRPr lang="en-US" sz="4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E715F832-ADB2-4BB4-801E-979509841092}"/>
              </a:ext>
            </a:extLst>
          </p:cNvPr>
          <p:cNvSpPr txBox="1"/>
          <p:nvPr/>
        </p:nvSpPr>
        <p:spPr>
          <a:xfrm>
            <a:off x="1291521" y="3647810"/>
            <a:ext cx="1097280"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bn-BD" sz="3600" b="1" dirty="0">
                <a:latin typeface="NikoshBAN" panose="02000000000000000000" pitchFamily="2" charset="0"/>
                <a:cs typeface="NikoshBAN" panose="02000000000000000000" pitchFamily="2" charset="0"/>
              </a:rPr>
              <a:t>মেঘনা</a:t>
            </a:r>
            <a:endParaRPr lang="en-US" sz="36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B253D6AA-08F8-48D2-B787-94D7FD78C2B9}"/>
              </a:ext>
            </a:extLst>
          </p:cNvPr>
          <p:cNvSpPr txBox="1"/>
          <p:nvPr/>
        </p:nvSpPr>
        <p:spPr>
          <a:xfrm>
            <a:off x="1291521" y="4421149"/>
            <a:ext cx="1097280"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bn-BD" sz="3600" b="1" dirty="0">
                <a:latin typeface="NikoshBAN" panose="02000000000000000000" pitchFamily="2" charset="0"/>
                <a:cs typeface="NikoshBAN" panose="02000000000000000000" pitchFamily="2" charset="0"/>
              </a:rPr>
              <a:t>যমুনা</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E21768D2-ECAB-4FB7-A337-6DB8D643C6D7}"/>
              </a:ext>
            </a:extLst>
          </p:cNvPr>
          <p:cNvSpPr txBox="1"/>
          <p:nvPr/>
        </p:nvSpPr>
        <p:spPr>
          <a:xfrm>
            <a:off x="1291521" y="5190590"/>
            <a:ext cx="1097280"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bn-BD" sz="3600" b="1" dirty="0">
                <a:latin typeface="NikoshBAN" panose="02000000000000000000" pitchFamily="2" charset="0"/>
                <a:cs typeface="NikoshBAN" panose="02000000000000000000" pitchFamily="2" charset="0"/>
              </a:rPr>
              <a:t>সুরমা </a:t>
            </a:r>
            <a:endParaRPr lang="en-US" sz="36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992B541F-CC1A-44B4-93F8-2B18BBEB6373}"/>
              </a:ext>
            </a:extLst>
          </p:cNvPr>
          <p:cNvSpPr txBox="1"/>
          <p:nvPr/>
        </p:nvSpPr>
        <p:spPr>
          <a:xfrm>
            <a:off x="3374826" y="2874471"/>
            <a:ext cx="4682692"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pPr algn="ctr"/>
            <a:r>
              <a:rPr lang="bn-BD" sz="3600" b="1" dirty="0">
                <a:latin typeface="NikoshBAN" panose="02000000000000000000" pitchFamily="2" charset="0"/>
                <a:cs typeface="NikoshBAN" panose="02000000000000000000" pitchFamily="2" charset="0"/>
              </a:rPr>
              <a:t>নিচের বানানগুলো শুদ্ধ করে </a:t>
            </a:r>
            <a:r>
              <a:rPr lang="bn-BD" sz="3600" b="1" dirty="0" smtClean="0">
                <a:latin typeface="NikoshBAN" panose="02000000000000000000" pitchFamily="2" charset="0"/>
                <a:cs typeface="NikoshBAN" panose="02000000000000000000" pitchFamily="2" charset="0"/>
              </a:rPr>
              <a:t>লিখ</a:t>
            </a:r>
            <a:endParaRPr lang="en-US" sz="36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03B0EEC0-7D6F-4F33-BE3F-16B575FA8713}"/>
              </a:ext>
            </a:extLst>
          </p:cNvPr>
          <p:cNvSpPr txBox="1"/>
          <p:nvPr/>
        </p:nvSpPr>
        <p:spPr>
          <a:xfrm>
            <a:off x="3020461" y="3647810"/>
            <a:ext cx="8043086"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bn-IN" sz="3600" b="1" dirty="0" smtClean="0">
                <a:latin typeface="NikoshBAN" panose="02000000000000000000" pitchFamily="2" charset="0"/>
                <a:ea typeface="Times New Roman" panose="02020603050405020304" pitchFamily="18" charset="0"/>
                <a:cs typeface="NikoshBAN" panose="02000000000000000000" pitchFamily="2" charset="0"/>
              </a:rPr>
              <a:t>দুস্বপ্ন</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নি</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শ্বাস</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বাধা</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গ্রস্থ, </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আবেদনকা</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রী</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গণ</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 </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পরলৌকিক</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24B7EBAE-6978-408C-B48A-FA8852C06E3F}"/>
              </a:ext>
            </a:extLst>
          </p:cNvPr>
          <p:cNvSpPr txBox="1"/>
          <p:nvPr/>
        </p:nvSpPr>
        <p:spPr>
          <a:xfrm>
            <a:off x="3020460" y="4421149"/>
            <a:ext cx="8043087" cy="707886"/>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ea typeface="Times New Roman" panose="02020603050405020304" pitchFamily="18" charset="0"/>
                <a:cs typeface="NikoshBAN" panose="02000000000000000000" pitchFamily="2" charset="0"/>
              </a:rPr>
              <a:t>জলাঞ্জলি</a:t>
            </a:r>
            <a:r>
              <a:rPr lang="bn-BD" sz="3600" b="1" dirty="0" smtClean="0">
                <a:latin typeface="NikoshBAN" panose="02000000000000000000" pitchFamily="2" charset="0"/>
                <a:cs typeface="NikoshBAN" panose="02000000000000000000" pitchFamily="2" charset="0"/>
              </a:rPr>
              <a:t> , </a:t>
            </a:r>
            <a:r>
              <a:rPr lang="bn-IN" sz="3600" b="1" dirty="0">
                <a:latin typeface="NikoshBAN" panose="02000000000000000000" pitchFamily="2" charset="0"/>
                <a:ea typeface="Times New Roman" panose="02020603050405020304" pitchFamily="18" charset="0"/>
                <a:cs typeface="NikoshBAN" panose="02000000000000000000" pitchFamily="2" charset="0"/>
              </a:rPr>
              <a:t>কার্য্যালয়</a:t>
            </a:r>
            <a:r>
              <a:rPr lang="bn-BD" sz="3600" b="1" dirty="0" smtClean="0">
                <a:latin typeface="NikoshBAN" panose="02000000000000000000" pitchFamily="2" charset="0"/>
                <a:cs typeface="NikoshBAN" panose="02000000000000000000" pitchFamily="2" charset="0"/>
              </a:rPr>
              <a:t>, </a:t>
            </a:r>
            <a:r>
              <a:rPr lang="bn-IN" sz="4000" b="1" dirty="0">
                <a:latin typeface="NikoshBAN" panose="02000000000000000000" pitchFamily="2" charset="0"/>
                <a:ea typeface="Times New Roman" panose="02020603050405020304" pitchFamily="18" charset="0"/>
                <a:cs typeface="NikoshBAN" panose="02000000000000000000" pitchFamily="2" charset="0"/>
              </a:rPr>
              <a:t>কর্ত্তা</a:t>
            </a:r>
            <a:r>
              <a:rPr lang="bn-BD"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আকাঙ্খা, </a:t>
            </a:r>
            <a:r>
              <a:rPr lang="bn-IN" sz="3600" b="1" dirty="0" smtClean="0">
                <a:latin typeface="NikoshBAN" panose="02000000000000000000" pitchFamily="2" charset="0"/>
                <a:ea typeface="Times New Roman" panose="02020603050405020304" pitchFamily="18" charset="0"/>
                <a:cs typeface="NikoshBAN" panose="02000000000000000000" pitchFamily="2" charset="0"/>
              </a:rPr>
              <a:t>অধিকা</a:t>
            </a:r>
            <a:r>
              <a:rPr lang="bn-BD" sz="3600" b="1" dirty="0" smtClean="0">
                <a:latin typeface="NikoshBAN" panose="02000000000000000000" pitchFamily="2" charset="0"/>
                <a:ea typeface="Times New Roman" panose="02020603050405020304" pitchFamily="18" charset="0"/>
                <a:cs typeface="NikoshBAN" panose="02000000000000000000" pitchFamily="2" charset="0"/>
              </a:rPr>
              <a:t>রি</a:t>
            </a:r>
            <a:endParaRPr lang="en-US" sz="36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B65BB678-D5B0-4668-B65D-74CCEF297B07}"/>
              </a:ext>
            </a:extLst>
          </p:cNvPr>
          <p:cNvSpPr txBox="1"/>
          <p:nvPr/>
        </p:nvSpPr>
        <p:spPr>
          <a:xfrm>
            <a:off x="3029367" y="5190590"/>
            <a:ext cx="8034179"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bn-IN" sz="3600" b="1" dirty="0" smtClean="0">
                <a:latin typeface="NikoshBAN" panose="02000000000000000000" pitchFamily="2" charset="0"/>
                <a:ea typeface="Times New Roman" panose="02020603050405020304" pitchFamily="18" charset="0"/>
                <a:cs typeface="NikoshBAN" panose="02000000000000000000" pitchFamily="2" charset="0"/>
              </a:rPr>
              <a:t>পয়প্রণালী</a:t>
            </a:r>
            <a:r>
              <a:rPr lang="bn-BD" sz="3600" b="1" dirty="0" smtClean="0">
                <a:latin typeface="NikoshBAN" panose="02000000000000000000" pitchFamily="2" charset="0"/>
                <a:cs typeface="NikoshBAN" panose="02000000000000000000" pitchFamily="2" charset="0"/>
              </a:rPr>
              <a:t>, </a:t>
            </a:r>
            <a:r>
              <a:rPr lang="bn-IN" sz="3600" b="1" dirty="0">
                <a:latin typeface="NikoshBAN" panose="02000000000000000000" pitchFamily="2" charset="0"/>
                <a:ea typeface="Times New Roman" panose="02020603050405020304" pitchFamily="18" charset="0"/>
                <a:cs typeface="NikoshBAN" panose="02000000000000000000" pitchFamily="2" charset="0"/>
              </a:rPr>
              <a:t>কার্ত্তিক</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ক্ষতিগ্রস্থ, মনোকষ্ট, মূলতঃ   </a:t>
            </a:r>
            <a:endParaRPr lang="en-US" sz="3600" b="1"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stretch>
            <a:fillRect/>
          </a:stretch>
        </p:blipFill>
        <p:spPr>
          <a:xfrm>
            <a:off x="2589920" y="866617"/>
            <a:ext cx="3126252" cy="17785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 xmlns:a16="http://schemas.microsoft.com/office/drawing/2014/main" id="{E715F832-ADB2-4BB4-801E-979509841092}"/>
              </a:ext>
            </a:extLst>
          </p:cNvPr>
          <p:cNvSpPr txBox="1"/>
          <p:nvPr/>
        </p:nvSpPr>
        <p:spPr>
          <a:xfrm>
            <a:off x="1291521" y="2874471"/>
            <a:ext cx="1097280" cy="646331"/>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bn-BD" sz="3600" b="1" dirty="0" smtClean="0">
                <a:latin typeface="NikoshBAN" panose="02000000000000000000" pitchFamily="2" charset="0"/>
                <a:cs typeface="NikoshBAN" panose="02000000000000000000" pitchFamily="2" charset="0"/>
              </a:rPr>
              <a:t>দল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1661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0524869-C1BA-4BFD-8583-632A9CB56636}"/>
              </a:ext>
            </a:extLst>
          </p:cNvPr>
          <p:cNvSpPr txBox="1"/>
          <p:nvPr/>
        </p:nvSpPr>
        <p:spPr>
          <a:xfrm>
            <a:off x="5265484" y="420914"/>
            <a:ext cx="1999265" cy="923330"/>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bn-BD" sz="5400" b="1" dirty="0">
                <a:latin typeface="NikoshBAN" panose="02000000000000000000" pitchFamily="2" charset="0"/>
                <a:cs typeface="NikoshBAN" panose="02000000000000000000" pitchFamily="2" charset="0"/>
              </a:rPr>
              <a:t>মূল্যায়ন </a:t>
            </a:r>
            <a:endParaRPr lang="en-US" sz="5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44D0688D-D8AF-4E5A-8C87-8F55327EE391}"/>
              </a:ext>
            </a:extLst>
          </p:cNvPr>
          <p:cNvSpPr txBox="1"/>
          <p:nvPr/>
        </p:nvSpPr>
        <p:spPr>
          <a:xfrm>
            <a:off x="3989593" y="1443585"/>
            <a:ext cx="4842992" cy="707886"/>
          </a:xfrm>
          <a:prstGeom prst="rect">
            <a:avLst/>
          </a:prstGeom>
          <a:gradFill>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bn-BD" sz="4000" b="1" dirty="0">
                <a:latin typeface="NikoshBAN" panose="02000000000000000000" pitchFamily="2" charset="0"/>
                <a:cs typeface="NikoshBAN" panose="02000000000000000000" pitchFamily="2" charset="0"/>
              </a:rPr>
              <a:t>শুদ্ধ বানানের  শব্দগুলো বলি...</a:t>
            </a:r>
            <a:endParaRPr lang="en-US" sz="4000" b="1" dirty="0">
              <a:latin typeface="NikoshBAN" panose="02000000000000000000" pitchFamily="2" charset="0"/>
              <a:cs typeface="NikoshBAN" panose="02000000000000000000" pitchFamily="2" charset="0"/>
            </a:endParaRPr>
          </a:p>
        </p:txBody>
      </p:sp>
      <p:sp>
        <p:nvSpPr>
          <p:cNvPr id="5" name="Flowchart: Internal Storage 4">
            <a:extLst>
              <a:ext uri="{FF2B5EF4-FFF2-40B4-BE49-F238E27FC236}">
                <a16:creationId xmlns="" xmlns:a16="http://schemas.microsoft.com/office/drawing/2014/main" id="{62512EDB-4AF6-4282-88A9-19912124DCDD}"/>
              </a:ext>
            </a:extLst>
          </p:cNvPr>
          <p:cNvSpPr/>
          <p:nvPr/>
        </p:nvSpPr>
        <p:spPr>
          <a:xfrm>
            <a:off x="1387566" y="2250812"/>
            <a:ext cx="9768113" cy="3556000"/>
          </a:xfrm>
          <a:prstGeom prst="flowChartInternalStorage">
            <a:avLst/>
          </a:prstGeom>
          <a:gradFill flip="none" rotWithShape="1">
            <a:gsLst>
              <a:gs pos="0">
                <a:schemeClr val="accent1">
                  <a:lumMod val="5000"/>
                  <a:lumOff val="95000"/>
                </a:schemeClr>
              </a:gs>
              <a:gs pos="45000">
                <a:schemeClr val="bg1"/>
              </a:gs>
              <a:gs pos="83000">
                <a:schemeClr val="accent1">
                  <a:lumMod val="45000"/>
                  <a:lumOff val="55000"/>
                </a:schemeClr>
              </a:gs>
              <a:gs pos="100000">
                <a:schemeClr val="accent1">
                  <a:lumMod val="30000"/>
                  <a:lumOff val="70000"/>
                </a:schemeClr>
              </a:gs>
            </a:gsLst>
            <a:lin ang="2700000" scaled="1"/>
            <a:tileRect/>
          </a:gradFill>
          <a:scene3d>
            <a:camera prst="orthographicFront"/>
            <a:lightRig rig="threePt" dir="t"/>
          </a:scene3d>
          <a:sp3d>
            <a:bevelT w="120650"/>
            <a:bevelB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প্রকৃতিক</a:t>
            </a:r>
            <a:r>
              <a:rPr lang="bn-BD" sz="4800" b="1" dirty="0" smtClean="0">
                <a:solidFill>
                  <a:srgbClr val="F24E0C"/>
                </a:solidFill>
                <a:latin typeface="NikoshBAN" panose="02000000000000000000" pitchFamily="2" charset="0"/>
                <a:cs typeface="NikoshBAN" panose="02000000000000000000" pitchFamily="2" charset="0"/>
              </a:rPr>
              <a:t>, </a:t>
            </a:r>
            <a:r>
              <a:rPr lang="bn-IN" sz="4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প্রাণিতত্ত্ব</a:t>
            </a:r>
            <a:r>
              <a:rPr lang="bn-BD" sz="4800" b="1" dirty="0" smtClean="0">
                <a:solidFill>
                  <a:srgbClr val="F24E0C"/>
                </a:solidFill>
                <a:latin typeface="NikoshBAN" panose="02000000000000000000" pitchFamily="2" charset="0"/>
                <a:cs typeface="NikoshBAN" panose="02000000000000000000" pitchFamily="2" charset="0"/>
              </a:rPr>
              <a:t>,, </a:t>
            </a:r>
            <a:r>
              <a:rPr lang="bn-BD" sz="4800" b="1" dirty="0">
                <a:solidFill>
                  <a:srgbClr val="F24E0C"/>
                </a:solidFill>
                <a:latin typeface="NikoshBAN" panose="02000000000000000000" pitchFamily="2" charset="0"/>
                <a:cs typeface="NikoshBAN" panose="02000000000000000000" pitchFamily="2" charset="0"/>
              </a:rPr>
              <a:t>দুঃস্থ, পুনঃপুনঃ, </a:t>
            </a:r>
            <a:r>
              <a:rPr lang="bn-IN" sz="4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শ্রদ্ধাঞ্জলি</a:t>
            </a:r>
            <a:r>
              <a:rPr lang="bn-BD" sz="4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IN" sz="4800" b="1" dirty="0" smtClean="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BD" sz="4800" b="1" dirty="0" smtClean="0">
                <a:solidFill>
                  <a:srgbClr val="F24E0C"/>
                </a:solidFill>
                <a:latin typeface="NikoshBAN" panose="02000000000000000000" pitchFamily="2" charset="0"/>
                <a:cs typeface="NikoshBAN" panose="02000000000000000000" pitchFamily="2" charset="0"/>
              </a:rPr>
              <a:t>মন্ত্রী</a:t>
            </a:r>
            <a:r>
              <a:rPr lang="bn-BD" sz="4800" b="1" dirty="0">
                <a:solidFill>
                  <a:srgbClr val="F24E0C"/>
                </a:solidFill>
                <a:latin typeface="NikoshBAN" panose="02000000000000000000" pitchFamily="2" charset="0"/>
                <a:cs typeface="NikoshBAN" panose="02000000000000000000" pitchFamily="2" charset="0"/>
              </a:rPr>
              <a:t>, সহযোগীতা, কার্য্য</a:t>
            </a:r>
            <a:r>
              <a:rPr lang="bn-BD" sz="4800" b="1" dirty="0" smtClean="0">
                <a:solidFill>
                  <a:srgbClr val="F24E0C"/>
                </a:solidFill>
                <a:latin typeface="NikoshBAN" panose="02000000000000000000" pitchFamily="2" charset="0"/>
                <a:cs typeface="NikoshBAN" panose="02000000000000000000" pitchFamily="2" charset="0"/>
              </a:rPr>
              <a:t>, </a:t>
            </a:r>
            <a:r>
              <a:rPr lang="bn-IN" sz="4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নিস্তব্ধ</a:t>
            </a:r>
            <a:r>
              <a:rPr lang="en-US" sz="4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 </a:t>
            </a:r>
            <a:r>
              <a:rPr lang="bn-BD" sz="4800" b="1" dirty="0" smtClean="0">
                <a:solidFill>
                  <a:srgbClr val="F24E0C"/>
                </a:solidFill>
                <a:latin typeface="NikoshBAN" panose="02000000000000000000" pitchFamily="2" charset="0"/>
                <a:cs typeface="NikoshBAN" panose="02000000000000000000" pitchFamily="2" charset="0"/>
              </a:rPr>
              <a:t>। </a:t>
            </a:r>
            <a:endParaRPr lang="en-US" sz="4800" b="1" dirty="0">
              <a:solidFill>
                <a:srgbClr val="F24E0C"/>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 xmlns:a16="http://schemas.microsoft.com/office/drawing/2014/main" id="{D730E725-4B3C-4532-A625-044ED43FBAE1}"/>
              </a:ext>
            </a:extLst>
          </p:cNvPr>
          <p:cNvSpPr/>
          <p:nvPr/>
        </p:nvSpPr>
        <p:spPr>
          <a:xfrm>
            <a:off x="-1189182" y="3193293"/>
            <a:ext cx="410690" cy="584775"/>
          </a:xfrm>
          <a:prstGeom prst="rect">
            <a:avLst/>
          </a:prstGeom>
        </p:spPr>
        <p:txBody>
          <a:bodyPr wrap="none">
            <a:spAutoFit/>
          </a:bodyPr>
          <a:lstStyle/>
          <a:p>
            <a:r>
              <a:rPr lang="bn-BD" sz="3200" b="1" dirty="0">
                <a:solidFill>
                  <a:schemeClr val="accent6">
                    <a:lumMod val="50000"/>
                  </a:schemeClr>
                </a:solidFill>
                <a:latin typeface="NikoshBAN" panose="02000000000000000000" pitchFamily="2" charset="0"/>
                <a:cs typeface="NikoshBAN" panose="02000000000000000000" pitchFamily="2" charset="0"/>
                <a:sym typeface="Symbol" panose="05050102010706020507" pitchFamily="18" charset="2"/>
              </a:rPr>
              <a:t></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 xmlns:a16="http://schemas.microsoft.com/office/drawing/2014/main" id="{492167AE-A58D-4209-BA46-508818BC93A1}"/>
              </a:ext>
            </a:extLst>
          </p:cNvPr>
          <p:cNvSpPr/>
          <p:nvPr/>
        </p:nvSpPr>
        <p:spPr>
          <a:xfrm>
            <a:off x="12645188" y="3858779"/>
            <a:ext cx="410690" cy="584775"/>
          </a:xfrm>
          <a:prstGeom prst="rect">
            <a:avLst/>
          </a:prstGeom>
        </p:spPr>
        <p:txBody>
          <a:bodyPr wrap="none">
            <a:spAutoFit/>
          </a:bodyPr>
          <a:lstStyle/>
          <a:p>
            <a:r>
              <a:rPr lang="bn-BD" sz="3200" b="1" dirty="0">
                <a:solidFill>
                  <a:schemeClr val="accent6">
                    <a:lumMod val="50000"/>
                  </a:schemeClr>
                </a:solidFill>
                <a:latin typeface="NikoshBAN" panose="02000000000000000000" pitchFamily="2" charset="0"/>
                <a:cs typeface="NikoshBAN" panose="02000000000000000000" pitchFamily="2" charset="0"/>
                <a:sym typeface="Symbol" panose="05050102010706020507" pitchFamily="18" charset="2"/>
              </a:rPr>
              <a:t></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 xmlns:a16="http://schemas.microsoft.com/office/drawing/2014/main" id="{9079C73C-A29C-459D-86FF-A62029F12939}"/>
              </a:ext>
            </a:extLst>
          </p:cNvPr>
          <p:cNvSpPr/>
          <p:nvPr/>
        </p:nvSpPr>
        <p:spPr>
          <a:xfrm>
            <a:off x="-1188027" y="4028812"/>
            <a:ext cx="410690" cy="584775"/>
          </a:xfrm>
          <a:prstGeom prst="rect">
            <a:avLst/>
          </a:prstGeom>
        </p:spPr>
        <p:txBody>
          <a:bodyPr wrap="none">
            <a:spAutoFit/>
          </a:bodyPr>
          <a:lstStyle/>
          <a:p>
            <a:r>
              <a:rPr lang="bn-BD" sz="3200" b="1" dirty="0">
                <a:solidFill>
                  <a:schemeClr val="accent6">
                    <a:lumMod val="50000"/>
                  </a:schemeClr>
                </a:solidFill>
                <a:latin typeface="NikoshBAN" panose="02000000000000000000" pitchFamily="2" charset="0"/>
                <a:cs typeface="NikoshBAN" panose="02000000000000000000" pitchFamily="2" charset="0"/>
                <a:sym typeface="Symbol" panose="05050102010706020507" pitchFamily="18" charset="2"/>
              </a:rPr>
              <a:t></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 xmlns:a16="http://schemas.microsoft.com/office/drawing/2014/main" id="{70B7AFAD-3680-4C6B-9375-1EC4CA526F31}"/>
              </a:ext>
            </a:extLst>
          </p:cNvPr>
          <p:cNvSpPr/>
          <p:nvPr/>
        </p:nvSpPr>
        <p:spPr>
          <a:xfrm>
            <a:off x="12449078" y="4443554"/>
            <a:ext cx="311304" cy="584775"/>
          </a:xfrm>
          <a:prstGeom prst="rect">
            <a:avLst/>
          </a:prstGeom>
        </p:spPr>
        <p:txBody>
          <a:bodyPr wrap="square">
            <a:spAutoFit/>
          </a:bodyPr>
          <a:lstStyle/>
          <a:p>
            <a:r>
              <a:rPr lang="bn-BD" sz="3200" b="1" dirty="0">
                <a:solidFill>
                  <a:schemeClr val="accent6">
                    <a:lumMod val="50000"/>
                  </a:schemeClr>
                </a:solidFill>
                <a:latin typeface="NikoshBAN" panose="02000000000000000000" pitchFamily="2" charset="0"/>
                <a:cs typeface="NikoshBAN" panose="02000000000000000000" pitchFamily="2" charset="0"/>
                <a:sym typeface="Symbol" panose="05050102010706020507" pitchFamily="18" charset="2"/>
              </a:rPr>
              <a:t></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2093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1524 0.05625 L 0.51107 0.05811 " pathEditMode="relative" rAng="0" ptsTypes="AA">
                                      <p:cBhvr>
                                        <p:cTn id="6" dur="750" fill="hold"/>
                                        <p:tgtEl>
                                          <p:spTgt spid="3"/>
                                        </p:tgtEl>
                                        <p:attrNameLst>
                                          <p:attrName>ppt_x</p:attrName>
                                          <p:attrName>ppt_y</p:attrName>
                                        </p:attrNameLst>
                                      </p:cBhvr>
                                      <p:rCtr x="24792" y="9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0168 0.0426 L 0.30339 0.05787 " pathEditMode="relative" rAng="0" ptsTypes="AA">
                                      <p:cBhvr>
                                        <p:cTn id="10" dur="2000" fill="hold"/>
                                        <p:tgtEl>
                                          <p:spTgt spid="7"/>
                                        </p:tgtEl>
                                        <p:attrNameLst>
                                          <p:attrName>ppt_x</p:attrName>
                                          <p:attrName>ppt_y</p:attrName>
                                        </p:attrNameLst>
                                      </p:cBhvr>
                                      <p:rCtr x="14323" y="76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1692 0.01968 L -0.66693 0.06737 " pathEditMode="relative" rAng="0" ptsTypes="AA">
                                      <p:cBhvr>
                                        <p:cTn id="14" dur="2000" fill="hold"/>
                                        <p:tgtEl>
                                          <p:spTgt spid="6"/>
                                        </p:tgtEl>
                                        <p:attrNameLst>
                                          <p:attrName>ppt_x</p:attrName>
                                          <p:attrName>ppt_y</p:attrName>
                                        </p:attrNameLst>
                                      </p:cBhvr>
                                      <p:rCtr x="-34193" y="238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16667E-6 7.40741E-7 L -0.28059 -0.00255 " pathEditMode="relative" rAng="0" ptsTypes="AA">
                                      <p:cBhvr>
                                        <p:cTn id="18" dur="2000" fill="hold"/>
                                        <p:tgtEl>
                                          <p:spTgt spid="9"/>
                                        </p:tgtEl>
                                        <p:attrNameLst>
                                          <p:attrName>ppt_x</p:attrName>
                                          <p:attrName>ppt_y</p:attrName>
                                        </p:attrNameLst>
                                      </p:cBhvr>
                                      <p:rCtr x="-1403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62A926CE-4026-43D2-BBED-A6AE623A9DE2}"/>
              </a:ext>
            </a:extLst>
          </p:cNvPr>
          <p:cNvGrpSpPr/>
          <p:nvPr/>
        </p:nvGrpSpPr>
        <p:grpSpPr>
          <a:xfrm>
            <a:off x="3338285" y="665619"/>
            <a:ext cx="5777580" cy="3784153"/>
            <a:chOff x="3699554" y="708481"/>
            <a:chExt cx="5515429" cy="3784153"/>
          </a:xfrm>
        </p:grpSpPr>
        <p:sp>
          <p:nvSpPr>
            <p:cNvPr id="2" name="TextBox 1">
              <a:extLst>
                <a:ext uri="{FF2B5EF4-FFF2-40B4-BE49-F238E27FC236}">
                  <a16:creationId xmlns="" xmlns:a16="http://schemas.microsoft.com/office/drawing/2014/main" id="{06935D2F-1830-471D-BBC6-829A684D3537}"/>
                </a:ext>
              </a:extLst>
            </p:cNvPr>
            <p:cNvSpPr txBox="1"/>
            <p:nvPr/>
          </p:nvSpPr>
          <p:spPr>
            <a:xfrm>
              <a:off x="5179161" y="708481"/>
              <a:ext cx="2802370" cy="923330"/>
            </a:xfrm>
            <a:prstGeom prst="rect">
              <a:avLst/>
            </a:prstGeom>
            <a:noFill/>
          </p:spPr>
          <p:txBody>
            <a:bodyPr wrap="none" rtlCol="0">
              <a:spAutoFit/>
            </a:bodyPr>
            <a:lstStyle/>
            <a:p>
              <a:r>
                <a:rPr lang="bn-BD" sz="5400" b="1" dirty="0">
                  <a:latin typeface="NikoshBAN" panose="02000000000000000000" pitchFamily="2" charset="0"/>
                  <a:cs typeface="NikoshBAN" panose="02000000000000000000" pitchFamily="2" charset="0"/>
                </a:rPr>
                <a:t>বাড়ির কাজ </a:t>
              </a:r>
              <a:endParaRPr lang="en-US" sz="54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E354283A-913F-41D7-A1E9-0057B1FD9A1C}"/>
                </a:ext>
              </a:extLst>
            </p:cNvPr>
            <p:cNvPicPr>
              <a:picLocks noChangeAspect="1"/>
            </p:cNvPicPr>
            <p:nvPr/>
          </p:nvPicPr>
          <p:blipFill>
            <a:blip r:embed="rId2"/>
            <a:stretch>
              <a:fillRect/>
            </a:stretch>
          </p:blipFill>
          <p:spPr>
            <a:xfrm>
              <a:off x="3699554" y="1773188"/>
              <a:ext cx="5515429" cy="2719446"/>
            </a:xfrm>
            <a:prstGeom prst="rect">
              <a:avLst/>
            </a:prstGeom>
          </p:spPr>
        </p:pic>
      </p:grpSp>
      <p:sp>
        <p:nvSpPr>
          <p:cNvPr id="5" name="TextBox 4">
            <a:extLst>
              <a:ext uri="{FF2B5EF4-FFF2-40B4-BE49-F238E27FC236}">
                <a16:creationId xmlns="" xmlns:a16="http://schemas.microsoft.com/office/drawing/2014/main" id="{AA38F7FD-1D28-4E3F-97F6-B93FEC8DE155}"/>
              </a:ext>
            </a:extLst>
          </p:cNvPr>
          <p:cNvSpPr txBox="1"/>
          <p:nvPr/>
        </p:nvSpPr>
        <p:spPr>
          <a:xfrm>
            <a:off x="977892" y="4924363"/>
            <a:ext cx="10201015" cy="1200329"/>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বাংলা একাডেমির </a:t>
            </a:r>
            <a:r>
              <a:rPr lang="bn-BD" sz="3600" b="1" dirty="0" smtClean="0">
                <a:latin typeface="NikoshBAN" panose="02000000000000000000" pitchFamily="2" charset="0"/>
                <a:cs typeface="NikoshBAN" panose="02000000000000000000" pitchFamily="2" charset="0"/>
              </a:rPr>
              <a:t>প্রণীত প্রমিত </a:t>
            </a:r>
            <a:r>
              <a:rPr lang="bn-BD" sz="3600" b="1" dirty="0">
                <a:latin typeface="NikoshBAN" panose="02000000000000000000" pitchFamily="2" charset="0"/>
                <a:cs typeface="NikoshBAN" panose="02000000000000000000" pitchFamily="2" charset="0"/>
              </a:rPr>
              <a:t>বাংলা </a:t>
            </a:r>
            <a:r>
              <a:rPr lang="bn-BD" sz="3600" b="1" dirty="0" smtClean="0">
                <a:latin typeface="NikoshBAN" panose="02000000000000000000" pitchFamily="2" charset="0"/>
                <a:cs typeface="NikoshBAN" panose="02000000000000000000" pitchFamily="2" charset="0"/>
              </a:rPr>
              <a:t>বানানে তৎসম শব্দের বানানের পাঁচটি </a:t>
            </a:r>
            <a:r>
              <a:rPr lang="bn-BD" sz="3600" b="1" dirty="0">
                <a:latin typeface="NikoshBAN" panose="02000000000000000000" pitchFamily="2" charset="0"/>
                <a:cs typeface="NikoshBAN" panose="02000000000000000000" pitchFamily="2" charset="0"/>
              </a:rPr>
              <a:t>নিয়ম লেখ।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6479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2AFE3FD-D892-469A-9A0E-A8F151B5F114}"/>
              </a:ext>
            </a:extLst>
          </p:cNvPr>
          <p:cNvGrpSpPr/>
          <p:nvPr/>
        </p:nvGrpSpPr>
        <p:grpSpPr>
          <a:xfrm>
            <a:off x="2605314" y="2011527"/>
            <a:ext cx="6981372" cy="2329542"/>
            <a:chOff x="2723336" y="3585029"/>
            <a:chExt cx="6981372" cy="2329542"/>
          </a:xfrm>
        </p:grpSpPr>
        <p:sp>
          <p:nvSpPr>
            <p:cNvPr id="10" name="Rectangle 9">
              <a:extLst>
                <a:ext uri="{FF2B5EF4-FFF2-40B4-BE49-F238E27FC236}">
                  <a16:creationId xmlns="" xmlns:a16="http://schemas.microsoft.com/office/drawing/2014/main" id="{E2BFF16A-40A2-4889-8472-C0E4215405E0}"/>
                </a:ext>
              </a:extLst>
            </p:cNvPr>
            <p:cNvSpPr/>
            <p:nvPr/>
          </p:nvSpPr>
          <p:spPr>
            <a:xfrm>
              <a:off x="2723336" y="3599543"/>
              <a:ext cx="6981372" cy="2315028"/>
            </a:xfrm>
            <a:prstGeom prst="rect">
              <a:avLst/>
            </a:prstGeom>
            <a:gradFill>
              <a:gsLst>
                <a:gs pos="21000">
                  <a:srgbClr val="DE46D3"/>
                </a:gs>
                <a:gs pos="48000">
                  <a:srgbClr val="FFC000"/>
                </a:gs>
                <a:gs pos="66000">
                  <a:srgbClr val="FFFF00"/>
                </a:gs>
                <a:gs pos="89000">
                  <a:srgbClr val="DE46D3"/>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 xmlns:a16="http://schemas.microsoft.com/office/drawing/2014/main" id="{66CC5978-E990-4EE7-A248-91091B60BC8A}"/>
                </a:ext>
              </a:extLst>
            </p:cNvPr>
            <p:cNvSpPr/>
            <p:nvPr/>
          </p:nvSpPr>
          <p:spPr>
            <a:xfrm>
              <a:off x="2723336" y="3585029"/>
              <a:ext cx="6981372" cy="2329542"/>
            </a:xfrm>
            <a:custGeom>
              <a:avLst/>
              <a:gdLst/>
              <a:ahLst/>
              <a:cxnLst/>
              <a:rect l="l" t="t" r="r" b="b"/>
              <a:pathLst>
                <a:path w="6981372" h="2329542">
                  <a:moveTo>
                    <a:pt x="882068" y="892086"/>
                  </a:moveTo>
                  <a:lnTo>
                    <a:pt x="882439" y="1540896"/>
                  </a:lnTo>
                  <a:cubicBezTo>
                    <a:pt x="835736" y="1431973"/>
                    <a:pt x="770495" y="1344632"/>
                    <a:pt x="686716" y="1278873"/>
                  </a:cubicBezTo>
                  <a:cubicBezTo>
                    <a:pt x="602937" y="1213115"/>
                    <a:pt x="514762" y="1167748"/>
                    <a:pt x="422189" y="1142774"/>
                  </a:cubicBezTo>
                  <a:cubicBezTo>
                    <a:pt x="503449" y="1112946"/>
                    <a:pt x="584701" y="1075763"/>
                    <a:pt x="665945" y="1031223"/>
                  </a:cubicBezTo>
                  <a:cubicBezTo>
                    <a:pt x="747190" y="986683"/>
                    <a:pt x="819231" y="940304"/>
                    <a:pt x="882068" y="892086"/>
                  </a:cubicBezTo>
                  <a:close/>
                  <a:moveTo>
                    <a:pt x="4365251" y="829496"/>
                  </a:moveTo>
                  <a:lnTo>
                    <a:pt x="4365251" y="1520775"/>
                  </a:lnTo>
                  <a:cubicBezTo>
                    <a:pt x="4314313" y="1401744"/>
                    <a:pt x="4244598" y="1306429"/>
                    <a:pt x="4156106" y="1234828"/>
                  </a:cubicBezTo>
                  <a:cubicBezTo>
                    <a:pt x="4067613" y="1163228"/>
                    <a:pt x="3979662" y="1113487"/>
                    <a:pt x="3892251" y="1085607"/>
                  </a:cubicBezTo>
                  <a:close/>
                  <a:moveTo>
                    <a:pt x="882068" y="42476"/>
                  </a:moveTo>
                  <a:lnTo>
                    <a:pt x="882068" y="615343"/>
                  </a:lnTo>
                  <a:cubicBezTo>
                    <a:pt x="880616" y="616177"/>
                    <a:pt x="876350" y="618380"/>
                    <a:pt x="869272" y="621950"/>
                  </a:cubicBezTo>
                  <a:cubicBezTo>
                    <a:pt x="862194" y="625520"/>
                    <a:pt x="855240" y="629623"/>
                    <a:pt x="848409" y="634259"/>
                  </a:cubicBezTo>
                  <a:cubicBezTo>
                    <a:pt x="810082" y="661274"/>
                    <a:pt x="770263" y="685614"/>
                    <a:pt x="728953" y="707282"/>
                  </a:cubicBezTo>
                  <a:cubicBezTo>
                    <a:pt x="687643" y="728949"/>
                    <a:pt x="648968" y="739782"/>
                    <a:pt x="612929" y="739782"/>
                  </a:cubicBezTo>
                  <a:cubicBezTo>
                    <a:pt x="587892" y="739782"/>
                    <a:pt x="565298" y="738925"/>
                    <a:pt x="545145" y="737209"/>
                  </a:cubicBezTo>
                  <a:cubicBezTo>
                    <a:pt x="524993" y="735494"/>
                    <a:pt x="506099" y="731777"/>
                    <a:pt x="488466" y="726059"/>
                  </a:cubicBezTo>
                  <a:cubicBezTo>
                    <a:pt x="470832" y="720341"/>
                    <a:pt x="454520" y="711053"/>
                    <a:pt x="439529" y="698194"/>
                  </a:cubicBezTo>
                  <a:cubicBezTo>
                    <a:pt x="424539" y="685336"/>
                    <a:pt x="411989" y="678567"/>
                    <a:pt x="401882" y="677887"/>
                  </a:cubicBezTo>
                  <a:cubicBezTo>
                    <a:pt x="450935" y="675322"/>
                    <a:pt x="489818" y="657843"/>
                    <a:pt x="518533" y="625450"/>
                  </a:cubicBezTo>
                  <a:cubicBezTo>
                    <a:pt x="547247" y="593058"/>
                    <a:pt x="561604" y="555040"/>
                    <a:pt x="561604" y="511396"/>
                  </a:cubicBezTo>
                  <a:cubicBezTo>
                    <a:pt x="561604" y="463178"/>
                    <a:pt x="543515" y="420941"/>
                    <a:pt x="507336" y="384685"/>
                  </a:cubicBezTo>
                  <a:cubicBezTo>
                    <a:pt x="471157" y="348429"/>
                    <a:pt x="420289" y="330300"/>
                    <a:pt x="354731" y="330300"/>
                  </a:cubicBezTo>
                  <a:cubicBezTo>
                    <a:pt x="317794" y="330300"/>
                    <a:pt x="283478" y="336892"/>
                    <a:pt x="251781" y="350075"/>
                  </a:cubicBezTo>
                  <a:cubicBezTo>
                    <a:pt x="220083" y="363257"/>
                    <a:pt x="192319" y="381292"/>
                    <a:pt x="168489" y="404181"/>
                  </a:cubicBezTo>
                  <a:cubicBezTo>
                    <a:pt x="144658" y="427069"/>
                    <a:pt x="125587" y="452916"/>
                    <a:pt x="111276" y="481723"/>
                  </a:cubicBezTo>
                  <a:cubicBezTo>
                    <a:pt x="96966" y="510531"/>
                    <a:pt x="89810" y="541996"/>
                    <a:pt x="89810" y="576119"/>
                  </a:cubicBezTo>
                  <a:cubicBezTo>
                    <a:pt x="89810" y="616332"/>
                    <a:pt x="99971" y="655803"/>
                    <a:pt x="120294" y="694532"/>
                  </a:cubicBezTo>
                  <a:cubicBezTo>
                    <a:pt x="140617" y="733261"/>
                    <a:pt x="168102" y="767941"/>
                    <a:pt x="202751" y="798571"/>
                  </a:cubicBezTo>
                  <a:cubicBezTo>
                    <a:pt x="237400" y="829202"/>
                    <a:pt x="278672" y="853419"/>
                    <a:pt x="326565" y="871223"/>
                  </a:cubicBezTo>
                  <a:cubicBezTo>
                    <a:pt x="350511" y="880125"/>
                    <a:pt x="376234" y="886801"/>
                    <a:pt x="403731" y="891252"/>
                  </a:cubicBezTo>
                  <a:lnTo>
                    <a:pt x="433623" y="894767"/>
                  </a:lnTo>
                  <a:lnTo>
                    <a:pt x="10575" y="1105961"/>
                  </a:lnTo>
                  <a:lnTo>
                    <a:pt x="194174" y="1356973"/>
                  </a:lnTo>
                  <a:cubicBezTo>
                    <a:pt x="315306" y="1356973"/>
                    <a:pt x="417136" y="1378292"/>
                    <a:pt x="499663" y="1420931"/>
                  </a:cubicBezTo>
                  <a:cubicBezTo>
                    <a:pt x="582190" y="1463570"/>
                    <a:pt x="652562" y="1514013"/>
                    <a:pt x="710779" y="1572261"/>
                  </a:cubicBezTo>
                  <a:cubicBezTo>
                    <a:pt x="768996" y="1630509"/>
                    <a:pt x="815684" y="1689576"/>
                    <a:pt x="850843" y="1749462"/>
                  </a:cubicBezTo>
                  <a:cubicBezTo>
                    <a:pt x="886002" y="1809348"/>
                    <a:pt x="911046" y="1841733"/>
                    <a:pt x="925975" y="1846617"/>
                  </a:cubicBezTo>
                  <a:lnTo>
                    <a:pt x="923100" y="1846617"/>
                  </a:lnTo>
                  <a:lnTo>
                    <a:pt x="941831" y="1921679"/>
                  </a:lnTo>
                  <a:lnTo>
                    <a:pt x="1095711" y="2045377"/>
                  </a:lnTo>
                  <a:lnTo>
                    <a:pt x="1095711" y="526140"/>
                  </a:lnTo>
                  <a:lnTo>
                    <a:pt x="1303872" y="526140"/>
                  </a:lnTo>
                  <a:lnTo>
                    <a:pt x="1348809" y="526140"/>
                  </a:lnTo>
                  <a:lnTo>
                    <a:pt x="2288029" y="526140"/>
                  </a:lnTo>
                  <a:lnTo>
                    <a:pt x="2288029" y="1301337"/>
                  </a:lnTo>
                  <a:cubicBezTo>
                    <a:pt x="2287071" y="1238344"/>
                    <a:pt x="2261988" y="1181278"/>
                    <a:pt x="2212781" y="1130139"/>
                  </a:cubicBezTo>
                  <a:cubicBezTo>
                    <a:pt x="2163574" y="1079001"/>
                    <a:pt x="2112884" y="1037590"/>
                    <a:pt x="2060709" y="1005909"/>
                  </a:cubicBezTo>
                  <a:cubicBezTo>
                    <a:pt x="2008535" y="974227"/>
                    <a:pt x="1956987" y="951130"/>
                    <a:pt x="1906064" y="936619"/>
                  </a:cubicBezTo>
                  <a:cubicBezTo>
                    <a:pt x="1855142" y="922107"/>
                    <a:pt x="1809018" y="914851"/>
                    <a:pt x="1767692" y="914851"/>
                  </a:cubicBezTo>
                  <a:cubicBezTo>
                    <a:pt x="1718763" y="914851"/>
                    <a:pt x="1670862" y="921612"/>
                    <a:pt x="1623989" y="935135"/>
                  </a:cubicBezTo>
                  <a:cubicBezTo>
                    <a:pt x="1577115" y="948657"/>
                    <a:pt x="1535458" y="969328"/>
                    <a:pt x="1499016" y="997146"/>
                  </a:cubicBezTo>
                  <a:cubicBezTo>
                    <a:pt x="1462574" y="1024964"/>
                    <a:pt x="1433636" y="1059737"/>
                    <a:pt x="1412201" y="1101464"/>
                  </a:cubicBezTo>
                  <a:cubicBezTo>
                    <a:pt x="1390765" y="1143191"/>
                    <a:pt x="1380048" y="1190651"/>
                    <a:pt x="1380048" y="1243846"/>
                  </a:cubicBezTo>
                  <a:cubicBezTo>
                    <a:pt x="1380048" y="1282482"/>
                    <a:pt x="1386507" y="1318993"/>
                    <a:pt x="1399427" y="1353379"/>
                  </a:cubicBezTo>
                  <a:cubicBezTo>
                    <a:pt x="1412347" y="1387766"/>
                    <a:pt x="1431325" y="1419084"/>
                    <a:pt x="1456362" y="1447335"/>
                  </a:cubicBezTo>
                  <a:cubicBezTo>
                    <a:pt x="1481398" y="1475586"/>
                    <a:pt x="1511673" y="1497755"/>
                    <a:pt x="1547188" y="1513843"/>
                  </a:cubicBezTo>
                  <a:cubicBezTo>
                    <a:pt x="1582702" y="1529931"/>
                    <a:pt x="1622358" y="1537976"/>
                    <a:pt x="1666156" y="1537976"/>
                  </a:cubicBezTo>
                  <a:cubicBezTo>
                    <a:pt x="1696107" y="1537976"/>
                    <a:pt x="1726645" y="1531887"/>
                    <a:pt x="1757771" y="1519708"/>
                  </a:cubicBezTo>
                  <a:cubicBezTo>
                    <a:pt x="1788896" y="1507530"/>
                    <a:pt x="1817332" y="1490190"/>
                    <a:pt x="1843079" y="1467689"/>
                  </a:cubicBezTo>
                  <a:cubicBezTo>
                    <a:pt x="1868826" y="1445187"/>
                    <a:pt x="1890076" y="1417786"/>
                    <a:pt x="1906829" y="1385486"/>
                  </a:cubicBezTo>
                  <a:cubicBezTo>
                    <a:pt x="1923582" y="1353186"/>
                    <a:pt x="1931958" y="1318568"/>
                    <a:pt x="1931958" y="1281632"/>
                  </a:cubicBezTo>
                  <a:cubicBezTo>
                    <a:pt x="1931958" y="1260830"/>
                    <a:pt x="1929238" y="1239024"/>
                    <a:pt x="1923798" y="1216213"/>
                  </a:cubicBezTo>
                  <a:cubicBezTo>
                    <a:pt x="1921078" y="1204808"/>
                    <a:pt x="1917485" y="1196373"/>
                    <a:pt x="1913018" y="1190910"/>
                  </a:cubicBezTo>
                  <a:lnTo>
                    <a:pt x="1908376" y="1187144"/>
                  </a:lnTo>
                  <a:lnTo>
                    <a:pt x="1923897" y="1192206"/>
                  </a:lnTo>
                  <a:cubicBezTo>
                    <a:pt x="1953117" y="1204417"/>
                    <a:pt x="1989309" y="1226946"/>
                    <a:pt x="2032474" y="1259795"/>
                  </a:cubicBezTo>
                  <a:cubicBezTo>
                    <a:pt x="2090026" y="1303593"/>
                    <a:pt x="2142796" y="1360249"/>
                    <a:pt x="2190782" y="1429763"/>
                  </a:cubicBezTo>
                  <a:cubicBezTo>
                    <a:pt x="2238768" y="1499277"/>
                    <a:pt x="2277358" y="1577292"/>
                    <a:pt x="2306551" y="1663806"/>
                  </a:cubicBezTo>
                  <a:cubicBezTo>
                    <a:pt x="2335745" y="1750320"/>
                    <a:pt x="2350342" y="1842846"/>
                    <a:pt x="2350342" y="1941384"/>
                  </a:cubicBezTo>
                  <a:lnTo>
                    <a:pt x="2501672" y="2038747"/>
                  </a:lnTo>
                  <a:lnTo>
                    <a:pt x="2501672" y="526140"/>
                  </a:lnTo>
                  <a:lnTo>
                    <a:pt x="2986958" y="526140"/>
                  </a:lnTo>
                  <a:cubicBezTo>
                    <a:pt x="2928107" y="551052"/>
                    <a:pt x="2882463" y="604741"/>
                    <a:pt x="2850024" y="687206"/>
                  </a:cubicBezTo>
                  <a:cubicBezTo>
                    <a:pt x="2817585" y="769671"/>
                    <a:pt x="2801365" y="854625"/>
                    <a:pt x="2801365" y="942066"/>
                  </a:cubicBezTo>
                  <a:cubicBezTo>
                    <a:pt x="2801365" y="976808"/>
                    <a:pt x="2806172" y="1017098"/>
                    <a:pt x="2815784" y="1062936"/>
                  </a:cubicBezTo>
                  <a:cubicBezTo>
                    <a:pt x="2825397" y="1108774"/>
                    <a:pt x="2836339" y="1171581"/>
                    <a:pt x="2848610" y="1251357"/>
                  </a:cubicBezTo>
                  <a:cubicBezTo>
                    <a:pt x="2863229" y="1317502"/>
                    <a:pt x="2875825" y="1385193"/>
                    <a:pt x="2886396" y="1454429"/>
                  </a:cubicBezTo>
                  <a:cubicBezTo>
                    <a:pt x="2896967" y="1523665"/>
                    <a:pt x="2902252" y="1578095"/>
                    <a:pt x="2902252" y="1617721"/>
                  </a:cubicBezTo>
                  <a:cubicBezTo>
                    <a:pt x="2902252" y="1709211"/>
                    <a:pt x="2876528" y="1785711"/>
                    <a:pt x="2825080" y="1847220"/>
                  </a:cubicBezTo>
                  <a:cubicBezTo>
                    <a:pt x="2773632" y="1908729"/>
                    <a:pt x="2697913" y="1947736"/>
                    <a:pt x="2597923" y="1964241"/>
                  </a:cubicBezTo>
                  <a:lnTo>
                    <a:pt x="2721249" y="2098788"/>
                  </a:lnTo>
                  <a:cubicBezTo>
                    <a:pt x="2747955" y="2098788"/>
                    <a:pt x="2784450" y="2087189"/>
                    <a:pt x="2830736" y="2063992"/>
                  </a:cubicBezTo>
                  <a:cubicBezTo>
                    <a:pt x="2877023" y="2040795"/>
                    <a:pt x="2923216" y="2005597"/>
                    <a:pt x="2969317" y="1958399"/>
                  </a:cubicBezTo>
                  <a:cubicBezTo>
                    <a:pt x="3015417" y="1911201"/>
                    <a:pt x="3056812" y="1852366"/>
                    <a:pt x="3093501" y="1781894"/>
                  </a:cubicBezTo>
                  <a:cubicBezTo>
                    <a:pt x="3130190" y="1711421"/>
                    <a:pt x="3148535" y="1628539"/>
                    <a:pt x="3148535" y="1533246"/>
                  </a:cubicBezTo>
                  <a:cubicBezTo>
                    <a:pt x="3148535" y="1463207"/>
                    <a:pt x="3141472" y="1391537"/>
                    <a:pt x="3127347" y="1318236"/>
                  </a:cubicBezTo>
                  <a:cubicBezTo>
                    <a:pt x="3113221" y="1244935"/>
                    <a:pt x="3098338" y="1175784"/>
                    <a:pt x="3082699" y="1110783"/>
                  </a:cubicBezTo>
                  <a:cubicBezTo>
                    <a:pt x="3071355" y="1055548"/>
                    <a:pt x="3061688" y="1006395"/>
                    <a:pt x="3053698" y="963324"/>
                  </a:cubicBezTo>
                  <a:cubicBezTo>
                    <a:pt x="3045708" y="920252"/>
                    <a:pt x="3041713" y="880155"/>
                    <a:pt x="3041713" y="843034"/>
                  </a:cubicBezTo>
                  <a:cubicBezTo>
                    <a:pt x="3041713" y="806592"/>
                    <a:pt x="3045299" y="769981"/>
                    <a:pt x="3052470" y="733199"/>
                  </a:cubicBezTo>
                  <a:cubicBezTo>
                    <a:pt x="3059641" y="696417"/>
                    <a:pt x="3071664" y="662912"/>
                    <a:pt x="3088540" y="632683"/>
                  </a:cubicBezTo>
                  <a:cubicBezTo>
                    <a:pt x="3105417" y="602454"/>
                    <a:pt x="3126110" y="577534"/>
                    <a:pt x="3150621" y="557922"/>
                  </a:cubicBezTo>
                  <a:cubicBezTo>
                    <a:pt x="3175132" y="538310"/>
                    <a:pt x="3204897" y="527716"/>
                    <a:pt x="3239917" y="526140"/>
                  </a:cubicBezTo>
                  <a:lnTo>
                    <a:pt x="3430564" y="526140"/>
                  </a:lnTo>
                  <a:lnTo>
                    <a:pt x="3463574" y="526140"/>
                  </a:lnTo>
                  <a:lnTo>
                    <a:pt x="4365251" y="526140"/>
                  </a:lnTo>
                  <a:lnTo>
                    <a:pt x="4365251" y="557435"/>
                  </a:lnTo>
                  <a:lnTo>
                    <a:pt x="3483743" y="1046384"/>
                  </a:lnTo>
                  <a:lnTo>
                    <a:pt x="3663447" y="1286964"/>
                  </a:lnTo>
                  <a:cubicBezTo>
                    <a:pt x="3751631" y="1299297"/>
                    <a:pt x="3834899" y="1321512"/>
                    <a:pt x="3913254" y="1353611"/>
                  </a:cubicBezTo>
                  <a:cubicBezTo>
                    <a:pt x="3991608" y="1385710"/>
                    <a:pt x="4063448" y="1428357"/>
                    <a:pt x="4128774" y="1481551"/>
                  </a:cubicBezTo>
                  <a:cubicBezTo>
                    <a:pt x="4194101" y="1534745"/>
                    <a:pt x="4253121" y="1600412"/>
                    <a:pt x="4305837" y="1678550"/>
                  </a:cubicBezTo>
                  <a:cubicBezTo>
                    <a:pt x="4358552" y="1756687"/>
                    <a:pt x="4400935" y="1849878"/>
                    <a:pt x="4432988" y="1958121"/>
                  </a:cubicBezTo>
                  <a:lnTo>
                    <a:pt x="4581861" y="2036475"/>
                  </a:lnTo>
                  <a:lnTo>
                    <a:pt x="4581861" y="526140"/>
                  </a:lnTo>
                  <a:lnTo>
                    <a:pt x="4708515" y="526140"/>
                  </a:lnTo>
                  <a:lnTo>
                    <a:pt x="4832038" y="526140"/>
                  </a:lnTo>
                  <a:lnTo>
                    <a:pt x="4844777" y="526140"/>
                  </a:lnTo>
                  <a:cubicBezTo>
                    <a:pt x="4850526" y="528612"/>
                    <a:pt x="4860556" y="538264"/>
                    <a:pt x="4874867" y="555094"/>
                  </a:cubicBezTo>
                  <a:cubicBezTo>
                    <a:pt x="4889178" y="571924"/>
                    <a:pt x="4903837" y="591605"/>
                    <a:pt x="4918843" y="614137"/>
                  </a:cubicBezTo>
                  <a:cubicBezTo>
                    <a:pt x="4933849" y="636670"/>
                    <a:pt x="4946135" y="658376"/>
                    <a:pt x="4955702" y="679255"/>
                  </a:cubicBezTo>
                  <a:cubicBezTo>
                    <a:pt x="4965268" y="700134"/>
                    <a:pt x="4970051" y="714870"/>
                    <a:pt x="4970051" y="723463"/>
                  </a:cubicBezTo>
                  <a:lnTo>
                    <a:pt x="4970051" y="1883754"/>
                  </a:lnTo>
                  <a:lnTo>
                    <a:pt x="5183694" y="2039442"/>
                  </a:lnTo>
                  <a:lnTo>
                    <a:pt x="5183694" y="526140"/>
                  </a:lnTo>
                  <a:lnTo>
                    <a:pt x="5439690" y="526140"/>
                  </a:lnTo>
                  <a:lnTo>
                    <a:pt x="5509536" y="526140"/>
                  </a:lnTo>
                  <a:lnTo>
                    <a:pt x="5597604" y="526140"/>
                  </a:lnTo>
                  <a:lnTo>
                    <a:pt x="5597604" y="1314504"/>
                  </a:lnTo>
                  <a:lnTo>
                    <a:pt x="5835216" y="1507607"/>
                  </a:lnTo>
                  <a:lnTo>
                    <a:pt x="6013112" y="1317054"/>
                  </a:lnTo>
                  <a:cubicBezTo>
                    <a:pt x="6066493" y="1255328"/>
                    <a:pt x="6118357" y="1196045"/>
                    <a:pt x="6168708" y="1139204"/>
                  </a:cubicBezTo>
                  <a:cubicBezTo>
                    <a:pt x="6219058" y="1082362"/>
                    <a:pt x="6257927" y="1032367"/>
                    <a:pt x="6285312" y="989218"/>
                  </a:cubicBezTo>
                  <a:cubicBezTo>
                    <a:pt x="6269982" y="1011998"/>
                    <a:pt x="6259342" y="1048609"/>
                    <a:pt x="6253390" y="1099053"/>
                  </a:cubicBezTo>
                  <a:cubicBezTo>
                    <a:pt x="6247441" y="1149496"/>
                    <a:pt x="6244466" y="1201037"/>
                    <a:pt x="6244466" y="1253675"/>
                  </a:cubicBezTo>
                  <a:cubicBezTo>
                    <a:pt x="6244466" y="1385162"/>
                    <a:pt x="6262224" y="1514802"/>
                    <a:pt x="6297738" y="1642595"/>
                  </a:cubicBezTo>
                  <a:cubicBezTo>
                    <a:pt x="6333252" y="1770388"/>
                    <a:pt x="6381130" y="1902639"/>
                    <a:pt x="6441372" y="2039350"/>
                  </a:cubicBezTo>
                  <a:lnTo>
                    <a:pt x="6610134" y="2098788"/>
                  </a:lnTo>
                  <a:cubicBezTo>
                    <a:pt x="6588498" y="2010388"/>
                    <a:pt x="6569775" y="1937489"/>
                    <a:pt x="6553966" y="1880091"/>
                  </a:cubicBezTo>
                  <a:cubicBezTo>
                    <a:pt x="6538156" y="1822693"/>
                    <a:pt x="6525050" y="1768896"/>
                    <a:pt x="6514649" y="1718700"/>
                  </a:cubicBezTo>
                  <a:cubicBezTo>
                    <a:pt x="6504248" y="1668504"/>
                    <a:pt x="6496676" y="1619606"/>
                    <a:pt x="6491931" y="1572006"/>
                  </a:cubicBezTo>
                  <a:cubicBezTo>
                    <a:pt x="6487186" y="1524406"/>
                    <a:pt x="6484814" y="1474597"/>
                    <a:pt x="6484814" y="1422577"/>
                  </a:cubicBezTo>
                  <a:cubicBezTo>
                    <a:pt x="6484814" y="1318012"/>
                    <a:pt x="6497526" y="1214830"/>
                    <a:pt x="6522948" y="1113031"/>
                  </a:cubicBezTo>
                  <a:cubicBezTo>
                    <a:pt x="6548371" y="1011233"/>
                    <a:pt x="6601604" y="904805"/>
                    <a:pt x="6682647" y="793750"/>
                  </a:cubicBezTo>
                  <a:lnTo>
                    <a:pt x="6371084" y="621138"/>
                  </a:lnTo>
                  <a:cubicBezTo>
                    <a:pt x="6250354" y="682894"/>
                    <a:pt x="6143022" y="760190"/>
                    <a:pt x="6049090" y="853025"/>
                  </a:cubicBezTo>
                  <a:cubicBezTo>
                    <a:pt x="5955158" y="945860"/>
                    <a:pt x="5876866" y="1044282"/>
                    <a:pt x="5814214" y="1148291"/>
                  </a:cubicBezTo>
                  <a:lnTo>
                    <a:pt x="5814214" y="526140"/>
                  </a:lnTo>
                  <a:lnTo>
                    <a:pt x="6876076" y="526140"/>
                  </a:lnTo>
                  <a:lnTo>
                    <a:pt x="6749225" y="327333"/>
                  </a:lnTo>
                  <a:lnTo>
                    <a:pt x="5382686" y="327333"/>
                  </a:lnTo>
                  <a:lnTo>
                    <a:pt x="5329947" y="327333"/>
                  </a:lnTo>
                  <a:lnTo>
                    <a:pt x="5172706" y="327333"/>
                  </a:lnTo>
                  <a:lnTo>
                    <a:pt x="5164917" y="302436"/>
                  </a:lnTo>
                  <a:cubicBezTo>
                    <a:pt x="5155706" y="265500"/>
                    <a:pt x="5139935" y="220512"/>
                    <a:pt x="5117603" y="167472"/>
                  </a:cubicBezTo>
                  <a:cubicBezTo>
                    <a:pt x="5095272" y="114432"/>
                    <a:pt x="5046087" y="72767"/>
                    <a:pt x="4970051" y="42476"/>
                  </a:cubicBezTo>
                  <a:lnTo>
                    <a:pt x="4970051" y="391884"/>
                  </a:lnTo>
                  <a:lnTo>
                    <a:pt x="4964689" y="387512"/>
                  </a:lnTo>
                  <a:cubicBezTo>
                    <a:pt x="4944958" y="371803"/>
                    <a:pt x="4918495" y="351744"/>
                    <a:pt x="4885299" y="327333"/>
                  </a:cubicBezTo>
                  <a:lnTo>
                    <a:pt x="4701896" y="327333"/>
                  </a:lnTo>
                  <a:lnTo>
                    <a:pt x="4583148" y="327333"/>
                  </a:lnTo>
                  <a:lnTo>
                    <a:pt x="3336678" y="327333"/>
                  </a:lnTo>
                  <a:lnTo>
                    <a:pt x="3320822" y="327333"/>
                  </a:lnTo>
                  <a:lnTo>
                    <a:pt x="1218667" y="327333"/>
                  </a:lnTo>
                  <a:lnTo>
                    <a:pt x="1194130" y="327333"/>
                  </a:lnTo>
                  <a:lnTo>
                    <a:pt x="1086068" y="327333"/>
                  </a:lnTo>
                  <a:lnTo>
                    <a:pt x="1079113" y="299515"/>
                  </a:lnTo>
                  <a:cubicBezTo>
                    <a:pt x="1069748" y="258344"/>
                    <a:pt x="1055599" y="212035"/>
                    <a:pt x="1036667" y="160587"/>
                  </a:cubicBezTo>
                  <a:cubicBezTo>
                    <a:pt x="1017736" y="109139"/>
                    <a:pt x="966203" y="69769"/>
                    <a:pt x="882068" y="42476"/>
                  </a:cubicBezTo>
                  <a:close/>
                  <a:moveTo>
                    <a:pt x="0" y="0"/>
                  </a:moveTo>
                  <a:lnTo>
                    <a:pt x="6981372" y="0"/>
                  </a:lnTo>
                  <a:lnTo>
                    <a:pt x="6981372" y="2329542"/>
                  </a:lnTo>
                  <a:lnTo>
                    <a:pt x="0" y="2329542"/>
                  </a:lnTo>
                  <a:close/>
                </a:path>
              </a:pathLst>
            </a:custGeom>
            <a:solidFill>
              <a:schemeClr val="bg2"/>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57030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AFE4388-DD72-4336-B022-4ABEC2FCF8B3}"/>
              </a:ext>
            </a:extLst>
          </p:cNvPr>
          <p:cNvGrpSpPr/>
          <p:nvPr/>
        </p:nvGrpSpPr>
        <p:grpSpPr>
          <a:xfrm>
            <a:off x="997576" y="780439"/>
            <a:ext cx="3547766" cy="5470321"/>
            <a:chOff x="499102" y="682501"/>
            <a:chExt cx="3547766" cy="5470321"/>
          </a:xfrm>
        </p:grpSpPr>
        <p:pic>
          <p:nvPicPr>
            <p:cNvPr id="3" name="Picture 2">
              <a:extLst>
                <a:ext uri="{FF2B5EF4-FFF2-40B4-BE49-F238E27FC236}">
                  <a16:creationId xmlns="" xmlns:a16="http://schemas.microsoft.com/office/drawing/2014/main" id="{86F45255-5510-426F-8F5E-C6FDBEDC3C2E}"/>
                </a:ext>
              </a:extLst>
            </p:cNvPr>
            <p:cNvPicPr>
              <a:picLocks noChangeAspect="1"/>
            </p:cNvPicPr>
            <p:nvPr/>
          </p:nvPicPr>
          <p:blipFill rotWithShape="1">
            <a:blip r:embed="rId2">
              <a:extLst>
                <a:ext uri="{28A0092B-C50C-407E-A947-70E740481C1C}">
                  <a14:useLocalDpi xmlns:a14="http://schemas.microsoft.com/office/drawing/2010/main" val="0"/>
                </a:ext>
              </a:extLst>
            </a:blip>
            <a:srcRect r="398" b="23059"/>
            <a:stretch/>
          </p:blipFill>
          <p:spPr>
            <a:xfrm>
              <a:off x="818411" y="682501"/>
              <a:ext cx="2917176" cy="3408218"/>
            </a:xfrm>
            <a:prstGeom prst="rect">
              <a:avLst/>
            </a:prstGeom>
          </p:spPr>
        </p:pic>
        <p:sp>
          <p:nvSpPr>
            <p:cNvPr id="6" name="TextBox 5">
              <a:extLst>
                <a:ext uri="{FF2B5EF4-FFF2-40B4-BE49-F238E27FC236}">
                  <a16:creationId xmlns="" xmlns:a16="http://schemas.microsoft.com/office/drawing/2014/main" id="{EADDE8A2-E505-451D-A72E-0B01D1EF4147}"/>
                </a:ext>
              </a:extLst>
            </p:cNvPr>
            <p:cNvSpPr txBox="1"/>
            <p:nvPr/>
          </p:nvSpPr>
          <p:spPr>
            <a:xfrm>
              <a:off x="499102" y="4090719"/>
              <a:ext cx="3547766" cy="2062103"/>
            </a:xfrm>
            <a:prstGeom prst="rect">
              <a:avLst/>
            </a:prstGeom>
            <a:noFill/>
          </p:spPr>
          <p:txBody>
            <a:bodyPr wrap="none" rtlCol="0">
              <a:spAutoFit/>
            </a:bodyPr>
            <a:lstStyle/>
            <a:p>
              <a:r>
                <a:rPr lang="bn-BD" sz="3200" b="1" dirty="0">
                  <a:latin typeface="NikoshBAN" panose="02000000000000000000" pitchFamily="2" charset="0"/>
                  <a:cs typeface="NikoshBAN" panose="02000000000000000000" pitchFamily="2" charset="0"/>
                </a:rPr>
                <a:t>মোসাঃ জান্নাতুল ফেরদৌস</a:t>
              </a:r>
            </a:p>
            <a:p>
              <a:r>
                <a:rPr lang="bn-BD" sz="3200" b="1" dirty="0">
                  <a:latin typeface="NikoshBAN" panose="02000000000000000000" pitchFamily="2" charset="0"/>
                  <a:cs typeface="NikoshBAN" panose="02000000000000000000" pitchFamily="2" charset="0"/>
                </a:rPr>
                <a:t>প্রভাষক (বাংলা)</a:t>
              </a:r>
            </a:p>
            <a:p>
              <a:r>
                <a:rPr lang="bn-BD" sz="3200" b="1" dirty="0">
                  <a:latin typeface="NikoshBAN" panose="02000000000000000000" pitchFamily="2" charset="0"/>
                  <a:cs typeface="NikoshBAN" panose="02000000000000000000" pitchFamily="2" charset="0"/>
                </a:rPr>
                <a:t>গোবরচাঁপাহাট ডিগ্রি কলেজ</a:t>
              </a:r>
            </a:p>
            <a:p>
              <a:r>
                <a:rPr lang="bn-BD" sz="3200" b="1" dirty="0">
                  <a:latin typeface="NikoshBAN" panose="02000000000000000000" pitchFamily="2" charset="0"/>
                  <a:cs typeface="NikoshBAN" panose="02000000000000000000" pitchFamily="2" charset="0"/>
                </a:rPr>
                <a:t>বদলগাছী, নওগাঁ। </a:t>
              </a:r>
              <a:endParaRPr lang="en-US" sz="3200" b="1" dirty="0">
                <a:latin typeface="NikoshBAN" panose="02000000000000000000" pitchFamily="2" charset="0"/>
                <a:cs typeface="NikoshBAN" panose="02000000000000000000" pitchFamily="2" charset="0"/>
              </a:endParaRPr>
            </a:p>
          </p:txBody>
        </p:sp>
      </p:grpSp>
      <p:grpSp>
        <p:nvGrpSpPr>
          <p:cNvPr id="4" name="Group 3">
            <a:extLst>
              <a:ext uri="{FF2B5EF4-FFF2-40B4-BE49-F238E27FC236}">
                <a16:creationId xmlns="" xmlns:a16="http://schemas.microsoft.com/office/drawing/2014/main" id="{1AEEADC7-8F3F-4CC1-804A-FCF100EFCFE2}"/>
              </a:ext>
            </a:extLst>
          </p:cNvPr>
          <p:cNvGrpSpPr/>
          <p:nvPr/>
        </p:nvGrpSpPr>
        <p:grpSpPr>
          <a:xfrm>
            <a:off x="5708053" y="2803202"/>
            <a:ext cx="4925808" cy="2770909"/>
            <a:chOff x="5501991" y="2350861"/>
            <a:chExt cx="4925808" cy="2770909"/>
          </a:xfrm>
        </p:grpSpPr>
        <p:sp>
          <p:nvSpPr>
            <p:cNvPr id="8" name="TextBox 7">
              <a:extLst>
                <a:ext uri="{FF2B5EF4-FFF2-40B4-BE49-F238E27FC236}">
                  <a16:creationId xmlns="" xmlns:a16="http://schemas.microsoft.com/office/drawing/2014/main" id="{F8AE0AA3-D051-4D0B-8E25-720A77583D79}"/>
                </a:ext>
              </a:extLst>
            </p:cNvPr>
            <p:cNvSpPr txBox="1"/>
            <p:nvPr/>
          </p:nvSpPr>
          <p:spPr>
            <a:xfrm>
              <a:off x="6522563" y="2922195"/>
              <a:ext cx="3905236" cy="1938992"/>
            </a:xfrm>
            <a:prstGeom prst="rect">
              <a:avLst/>
            </a:prstGeom>
            <a:noFill/>
          </p:spPr>
          <p:txBody>
            <a:bodyPr wrap="square" rtlCol="0">
              <a:spAutoFit/>
            </a:bodyPr>
            <a:lstStyle/>
            <a:p>
              <a:r>
                <a:rPr lang="bn-BD" sz="4000" b="1" dirty="0">
                  <a:latin typeface="NikoshBAN" panose="02000000000000000000" pitchFamily="2" charset="0"/>
                  <a:cs typeface="NikoshBAN" panose="02000000000000000000" pitchFamily="2" charset="0"/>
                </a:rPr>
                <a:t>বাংলা দ্বিতীয় পত্র</a:t>
              </a:r>
            </a:p>
            <a:p>
              <a:r>
                <a:rPr lang="bn-BD" sz="4000" b="1" dirty="0">
                  <a:latin typeface="NikoshBAN" panose="02000000000000000000" pitchFamily="2" charset="0"/>
                  <a:cs typeface="NikoshBAN" panose="02000000000000000000" pitchFamily="2" charset="0"/>
                </a:rPr>
                <a:t>একাদশ ও দ্বাদশ </a:t>
              </a:r>
              <a:r>
                <a:rPr lang="bn-BD" sz="4000" b="1" dirty="0" smtClean="0">
                  <a:latin typeface="NikoshBAN" panose="02000000000000000000" pitchFamily="2" charset="0"/>
                  <a:cs typeface="NikoshBAN" panose="02000000000000000000" pitchFamily="2" charset="0"/>
                </a:rPr>
                <a:t>শ্রেণি</a:t>
              </a:r>
            </a:p>
            <a:p>
              <a:r>
                <a:rPr lang="bn-BD" sz="4000" b="1" dirty="0"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a:t>
              </a:r>
              <a:r>
                <a:rPr lang="bn-BD" sz="4000" b="1" dirty="0" smtClean="0">
                  <a:latin typeface="NikoshBAN" panose="02000000000000000000" pitchFamily="2" charset="0"/>
                  <a:cs typeface="NikoshBAN" panose="02000000000000000000" pitchFamily="2" charset="0"/>
                </a:rPr>
                <a:t> ৫০ মিনিট  </a:t>
              </a:r>
              <a:endParaRPr lang="en-US" sz="4000" b="1" dirty="0">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 xmlns:a16="http://schemas.microsoft.com/office/drawing/2014/main" id="{71FC97EC-7397-430A-9874-2460384A24A5}"/>
                </a:ext>
              </a:extLst>
            </p:cNvPr>
            <p:cNvGrpSpPr/>
            <p:nvPr/>
          </p:nvGrpSpPr>
          <p:grpSpPr>
            <a:xfrm>
              <a:off x="5501991" y="2350861"/>
              <a:ext cx="304800" cy="2770909"/>
              <a:chOff x="5874327" y="2286000"/>
              <a:chExt cx="304800" cy="2770909"/>
            </a:xfrm>
          </p:grpSpPr>
          <p:cxnSp>
            <p:nvCxnSpPr>
              <p:cNvPr id="10" name="Straight Connector 9">
                <a:extLst>
                  <a:ext uri="{FF2B5EF4-FFF2-40B4-BE49-F238E27FC236}">
                    <a16:creationId xmlns="" xmlns:a16="http://schemas.microsoft.com/office/drawing/2014/main" id="{87531331-8E35-4565-9FB4-7EE3EE24828D}"/>
                  </a:ext>
                </a:extLst>
              </p:cNvPr>
              <p:cNvCxnSpPr/>
              <p:nvPr/>
            </p:nvCxnSpPr>
            <p:spPr>
              <a:xfrm>
                <a:off x="5874327" y="2286000"/>
                <a:ext cx="0" cy="2466109"/>
              </a:xfrm>
              <a:prstGeom prst="line">
                <a:avLst/>
              </a:prstGeom>
              <a:ln w="76200">
                <a:gradFill>
                  <a:gsLst>
                    <a:gs pos="0">
                      <a:schemeClr val="accent1">
                        <a:lumMod val="5000"/>
                        <a:lumOff val="95000"/>
                      </a:schemeClr>
                    </a:gs>
                    <a:gs pos="24000">
                      <a:srgbClr val="92D050"/>
                    </a:gs>
                    <a:gs pos="55000">
                      <a:srgbClr val="00B0F0"/>
                    </a:gs>
                    <a:gs pos="89000">
                      <a:srgbClr val="F24E0C"/>
                    </a:gs>
                  </a:gsLst>
                  <a:lin ang="5400000" scaled="1"/>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 xmlns:a16="http://schemas.microsoft.com/office/drawing/2014/main" id="{262922FC-3484-4714-9594-B25BDADE446B}"/>
                  </a:ext>
                </a:extLst>
              </p:cNvPr>
              <p:cNvCxnSpPr/>
              <p:nvPr/>
            </p:nvCxnSpPr>
            <p:spPr>
              <a:xfrm>
                <a:off x="6026727" y="2438400"/>
                <a:ext cx="0" cy="2466109"/>
              </a:xfrm>
              <a:prstGeom prst="line">
                <a:avLst/>
              </a:prstGeom>
              <a:ln w="76200">
                <a:gradFill>
                  <a:gsLst>
                    <a:gs pos="0">
                      <a:schemeClr val="accent1">
                        <a:lumMod val="5000"/>
                        <a:lumOff val="95000"/>
                      </a:schemeClr>
                    </a:gs>
                    <a:gs pos="24000">
                      <a:srgbClr val="92D050"/>
                    </a:gs>
                    <a:gs pos="55000">
                      <a:srgbClr val="00B0F0"/>
                    </a:gs>
                    <a:gs pos="89000">
                      <a:srgbClr val="F24E0C"/>
                    </a:gs>
                  </a:gsLst>
                  <a:lin ang="5400000" scaled="1"/>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F1D1140F-C026-4428-8AB9-8BBC443443A4}"/>
                  </a:ext>
                </a:extLst>
              </p:cNvPr>
              <p:cNvCxnSpPr/>
              <p:nvPr/>
            </p:nvCxnSpPr>
            <p:spPr>
              <a:xfrm>
                <a:off x="6179127" y="2590800"/>
                <a:ext cx="0" cy="2466109"/>
              </a:xfrm>
              <a:prstGeom prst="line">
                <a:avLst/>
              </a:prstGeom>
              <a:ln w="76200">
                <a:gradFill>
                  <a:gsLst>
                    <a:gs pos="0">
                      <a:schemeClr val="accent1">
                        <a:lumMod val="5000"/>
                        <a:lumOff val="95000"/>
                      </a:schemeClr>
                    </a:gs>
                    <a:gs pos="24000">
                      <a:srgbClr val="92D050"/>
                    </a:gs>
                    <a:gs pos="55000">
                      <a:srgbClr val="00B0F0"/>
                    </a:gs>
                    <a:gs pos="89000">
                      <a:srgbClr val="F24E0C"/>
                    </a:gs>
                  </a:gsLst>
                  <a:lin ang="5400000" scaled="1"/>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dk1"/>
              </a:lnRef>
              <a:fillRef idx="0">
                <a:schemeClr val="dk1"/>
              </a:fillRef>
              <a:effectRef idx="2">
                <a:schemeClr val="dk1"/>
              </a:effectRef>
              <a:fontRef idx="minor">
                <a:schemeClr val="tx1"/>
              </a:fontRef>
            </p:style>
          </p:cxnSp>
        </p:grpSp>
      </p:grpSp>
      <p:sp>
        <p:nvSpPr>
          <p:cNvPr id="5" name="TextBox 4"/>
          <p:cNvSpPr txBox="1"/>
          <p:nvPr/>
        </p:nvSpPr>
        <p:spPr>
          <a:xfrm>
            <a:off x="5106194" y="1004553"/>
            <a:ext cx="1813317" cy="830997"/>
          </a:xfrm>
          <a:prstGeom prst="rect">
            <a:avLst/>
          </a:prstGeom>
          <a:noFill/>
        </p:spPr>
        <p:txBody>
          <a:bodyPr wrap="none" rtlCol="0">
            <a:spAutoFit/>
          </a:bodyPr>
          <a:lstStyle/>
          <a:p>
            <a:r>
              <a:rPr lang="bn-BD" sz="4800" b="1" dirty="0" smtClean="0">
                <a:solidFill>
                  <a:srgbClr val="F24E0C"/>
                </a:solidFill>
                <a:latin typeface="NikoshBAN" panose="02000000000000000000" pitchFamily="2" charset="0"/>
                <a:cs typeface="NikoshBAN" panose="02000000000000000000" pitchFamily="2" charset="0"/>
              </a:rPr>
              <a:t>পরিচিতি</a:t>
            </a:r>
            <a:endParaRPr lang="en-US" sz="4800" b="1" dirty="0">
              <a:solidFill>
                <a:srgbClr val="F24E0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4344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6472664-4A4B-4871-9F16-4E05E7FB3233}"/>
              </a:ext>
            </a:extLst>
          </p:cNvPr>
          <p:cNvSpPr txBox="1"/>
          <p:nvPr/>
        </p:nvSpPr>
        <p:spPr>
          <a:xfrm>
            <a:off x="3302410" y="806806"/>
            <a:ext cx="6110968" cy="923330"/>
          </a:xfrm>
          <a:prstGeom prst="rect">
            <a:avLst/>
          </a:prstGeom>
          <a:noFill/>
        </p:spPr>
        <p:txBody>
          <a:bodyPr wrap="none" rtlCol="0">
            <a:spAutoFit/>
          </a:bodyPr>
          <a:lstStyle/>
          <a:p>
            <a:r>
              <a:rPr lang="bn-BD" sz="5400" b="1" dirty="0">
                <a:latin typeface="NikoshBAN" panose="02000000000000000000" pitchFamily="2" charset="0"/>
                <a:cs typeface="NikoshBAN" panose="02000000000000000000" pitchFamily="2" charset="0"/>
              </a:rPr>
              <a:t>এসো আমরা কিছু শব্দ দেখি </a:t>
            </a:r>
            <a:endParaRPr lang="en-US" sz="5400" b="1" dirty="0">
              <a:latin typeface="NikoshBAN" panose="02000000000000000000" pitchFamily="2" charset="0"/>
              <a:cs typeface="NikoshBAN" panose="02000000000000000000" pitchFamily="2" charset="0"/>
            </a:endParaRPr>
          </a:p>
        </p:txBody>
      </p:sp>
      <p:graphicFrame>
        <p:nvGraphicFramePr>
          <p:cNvPr id="3" name="Table 3">
            <a:extLst>
              <a:ext uri="{FF2B5EF4-FFF2-40B4-BE49-F238E27FC236}">
                <a16:creationId xmlns="" xmlns:a16="http://schemas.microsoft.com/office/drawing/2014/main" id="{CCD15896-D552-4D1C-862B-A314E6F17F3F}"/>
              </a:ext>
            </a:extLst>
          </p:cNvPr>
          <p:cNvGraphicFramePr>
            <a:graphicFrameLocks noGrp="1"/>
          </p:cNvGraphicFramePr>
          <p:nvPr>
            <p:extLst>
              <p:ext uri="{D42A27DB-BD31-4B8C-83A1-F6EECF244321}">
                <p14:modId xmlns:p14="http://schemas.microsoft.com/office/powerpoint/2010/main" val="1770098008"/>
              </p:ext>
            </p:extLst>
          </p:nvPr>
        </p:nvGraphicFramePr>
        <p:xfrm>
          <a:off x="1470991" y="1895060"/>
          <a:ext cx="9123118" cy="3610850"/>
        </p:xfrm>
        <a:graphic>
          <a:graphicData uri="http://schemas.openxmlformats.org/drawingml/2006/table">
            <a:tbl>
              <a:tblPr firstRow="1" bandRow="1">
                <a:tableStyleId>{00A15C55-8517-42AA-B614-E9B94910E393}</a:tableStyleId>
              </a:tblPr>
              <a:tblGrid>
                <a:gridCol w="4561559">
                  <a:extLst>
                    <a:ext uri="{9D8B030D-6E8A-4147-A177-3AD203B41FA5}">
                      <a16:colId xmlns="" xmlns:a16="http://schemas.microsoft.com/office/drawing/2014/main" val="593809440"/>
                    </a:ext>
                  </a:extLst>
                </a:gridCol>
                <a:gridCol w="4561559">
                  <a:extLst>
                    <a:ext uri="{9D8B030D-6E8A-4147-A177-3AD203B41FA5}">
                      <a16:colId xmlns="" xmlns:a16="http://schemas.microsoft.com/office/drawing/2014/main" val="4159785279"/>
                    </a:ext>
                  </a:extLst>
                </a:gridCol>
              </a:tblGrid>
              <a:tr h="722170">
                <a:tc>
                  <a:txBody>
                    <a:bodyPr/>
                    <a:lstStyle/>
                    <a:p>
                      <a:pPr algn="ctr"/>
                      <a:r>
                        <a:rPr lang="bn-BD" sz="3600" dirty="0">
                          <a:latin typeface="NikoshBAN" panose="02000000000000000000" pitchFamily="2" charset="0"/>
                          <a:cs typeface="NikoshBAN" panose="02000000000000000000" pitchFamily="2" charset="0"/>
                        </a:rPr>
                        <a:t>গীতাঞ্জলি</a:t>
                      </a:r>
                      <a:endParaRPr lang="en-US" sz="3600" b="1" dirty="0">
                        <a:solidFill>
                          <a:srgbClr val="1B8737"/>
                        </a:solidFill>
                        <a:latin typeface="NikoshBAN" panose="02000000000000000000" pitchFamily="2" charset="0"/>
                        <a:cs typeface="NikoshBAN" panose="02000000000000000000" pitchFamily="2" charset="0"/>
                      </a:endParaRPr>
                    </a:p>
                  </a:txBody>
                  <a:tcPr anchor="ctr"/>
                </a:tc>
                <a:tc>
                  <a:txBody>
                    <a:bodyPr/>
                    <a:lstStyle/>
                    <a:p>
                      <a:pPr algn="ctr"/>
                      <a:r>
                        <a:rPr lang="bn-BD" sz="3600" dirty="0">
                          <a:latin typeface="NikoshBAN" panose="02000000000000000000" pitchFamily="2" charset="0"/>
                          <a:cs typeface="NikoshBAN" panose="02000000000000000000" pitchFamily="2" charset="0"/>
                        </a:rPr>
                        <a:t>গীতাঞ্জলী</a:t>
                      </a:r>
                      <a:endParaRPr lang="en-US" sz="3600" b="1" dirty="0">
                        <a:latin typeface="NikoshBAN" panose="02000000000000000000" pitchFamily="2" charset="0"/>
                        <a:cs typeface="NikoshBAN" panose="02000000000000000000" pitchFamily="2" charset="0"/>
                      </a:endParaRPr>
                    </a:p>
                  </a:txBody>
                  <a:tcPr anchor="ctr"/>
                </a:tc>
                <a:extLst>
                  <a:ext uri="{0D108BD9-81ED-4DB2-BD59-A6C34878D82A}">
                    <a16:rowId xmlns="" xmlns:a16="http://schemas.microsoft.com/office/drawing/2014/main" val="1981350364"/>
                  </a:ext>
                </a:extLst>
              </a:tr>
              <a:tr h="722170">
                <a:tc>
                  <a:txBody>
                    <a:bodyPr/>
                    <a:lstStyle/>
                    <a:p>
                      <a:pPr algn="ctr"/>
                      <a:r>
                        <a:rPr lang="bn-BD" sz="3600" dirty="0">
                          <a:latin typeface="NikoshBAN" panose="02000000000000000000" pitchFamily="2" charset="0"/>
                          <a:cs typeface="NikoshBAN" panose="02000000000000000000" pitchFamily="2" charset="0"/>
                        </a:rPr>
                        <a:t>কর্ত্তা</a:t>
                      </a:r>
                      <a:endParaRPr lang="en-US" sz="3600" b="1" dirty="0">
                        <a:latin typeface="NikoshBAN" panose="02000000000000000000" pitchFamily="2" charset="0"/>
                        <a:cs typeface="NikoshBAN" panose="02000000000000000000" pitchFamily="2" charset="0"/>
                      </a:endParaRPr>
                    </a:p>
                  </a:txBody>
                  <a:tcPr anchor="ctr"/>
                </a:tc>
                <a:tc>
                  <a:txBody>
                    <a:bodyPr/>
                    <a:lstStyle/>
                    <a:p>
                      <a:pPr algn="ctr"/>
                      <a:r>
                        <a:rPr lang="bn-BD" sz="3600" dirty="0">
                          <a:latin typeface="NikoshBAN" panose="02000000000000000000" pitchFamily="2" charset="0"/>
                          <a:cs typeface="NikoshBAN" panose="02000000000000000000" pitchFamily="2" charset="0"/>
                        </a:rPr>
                        <a:t>কর্তা</a:t>
                      </a:r>
                      <a:endParaRPr lang="en-US" sz="3600" b="1" dirty="0">
                        <a:solidFill>
                          <a:srgbClr val="1B8737"/>
                        </a:solidFill>
                        <a:latin typeface="NikoshBAN" panose="02000000000000000000" pitchFamily="2" charset="0"/>
                        <a:cs typeface="NikoshBAN" panose="02000000000000000000" pitchFamily="2" charset="0"/>
                      </a:endParaRPr>
                    </a:p>
                  </a:txBody>
                  <a:tcPr anchor="ctr"/>
                </a:tc>
                <a:extLst>
                  <a:ext uri="{0D108BD9-81ED-4DB2-BD59-A6C34878D82A}">
                    <a16:rowId xmlns="" xmlns:a16="http://schemas.microsoft.com/office/drawing/2014/main" val="306964385"/>
                  </a:ext>
                </a:extLst>
              </a:tr>
              <a:tr h="722170">
                <a:tc>
                  <a:txBody>
                    <a:bodyPr/>
                    <a:lstStyle/>
                    <a:p>
                      <a:pPr algn="ctr"/>
                      <a:r>
                        <a:rPr lang="bn-BD" sz="3600" dirty="0">
                          <a:latin typeface="NikoshBAN" panose="02000000000000000000" pitchFamily="2" charset="0"/>
                          <a:cs typeface="NikoshBAN" panose="02000000000000000000" pitchFamily="2" charset="0"/>
                        </a:rPr>
                        <a:t>আকাঙ্ক্ষা</a:t>
                      </a:r>
                      <a:endParaRPr lang="en-US" sz="3600" b="1" dirty="0">
                        <a:solidFill>
                          <a:srgbClr val="1B8737"/>
                        </a:solidFill>
                        <a:latin typeface="NikoshBAN" panose="02000000000000000000" pitchFamily="2" charset="0"/>
                        <a:cs typeface="NikoshBAN" panose="02000000000000000000" pitchFamily="2" charset="0"/>
                      </a:endParaRPr>
                    </a:p>
                  </a:txBody>
                  <a:tcPr anchor="ctr"/>
                </a:tc>
                <a:tc>
                  <a:txBody>
                    <a:bodyPr/>
                    <a:lstStyle/>
                    <a:p>
                      <a:pPr algn="ctr"/>
                      <a:r>
                        <a:rPr lang="bn-BD" sz="3600" dirty="0">
                          <a:latin typeface="NikoshBAN" panose="02000000000000000000" pitchFamily="2" charset="0"/>
                          <a:cs typeface="NikoshBAN" panose="02000000000000000000" pitchFamily="2" charset="0"/>
                        </a:rPr>
                        <a:t>আকাঙ্খা</a:t>
                      </a:r>
                      <a:endParaRPr lang="en-US" sz="3600" b="1" dirty="0">
                        <a:latin typeface="NikoshBAN" panose="02000000000000000000" pitchFamily="2" charset="0"/>
                        <a:cs typeface="NikoshBAN" panose="02000000000000000000" pitchFamily="2" charset="0"/>
                      </a:endParaRPr>
                    </a:p>
                  </a:txBody>
                  <a:tcPr anchor="ctr"/>
                </a:tc>
                <a:extLst>
                  <a:ext uri="{0D108BD9-81ED-4DB2-BD59-A6C34878D82A}">
                    <a16:rowId xmlns="" xmlns:a16="http://schemas.microsoft.com/office/drawing/2014/main" val="70842963"/>
                  </a:ext>
                </a:extLst>
              </a:tr>
              <a:tr h="722170">
                <a:tc>
                  <a:txBody>
                    <a:bodyPr/>
                    <a:lstStyle/>
                    <a:p>
                      <a:pPr algn="ctr"/>
                      <a:r>
                        <a:rPr lang="bn-BD" sz="3600" dirty="0">
                          <a:latin typeface="NikoshBAN" panose="02000000000000000000" pitchFamily="2" charset="0"/>
                          <a:cs typeface="NikoshBAN" panose="02000000000000000000" pitchFamily="2" charset="0"/>
                        </a:rPr>
                        <a:t>ছালাম </a:t>
                      </a:r>
                      <a:endParaRPr lang="en-US" sz="3600" b="1" dirty="0">
                        <a:latin typeface="NikoshBAN" panose="02000000000000000000" pitchFamily="2" charset="0"/>
                        <a:cs typeface="NikoshBAN" panose="02000000000000000000" pitchFamily="2" charset="0"/>
                      </a:endParaRPr>
                    </a:p>
                  </a:txBody>
                  <a:tcPr anchor="ctr"/>
                </a:tc>
                <a:tc>
                  <a:txBody>
                    <a:bodyPr/>
                    <a:lstStyle/>
                    <a:p>
                      <a:pPr algn="ctr"/>
                      <a:r>
                        <a:rPr lang="bn-BD" sz="3600" dirty="0">
                          <a:latin typeface="NikoshBAN" panose="02000000000000000000" pitchFamily="2" charset="0"/>
                          <a:cs typeface="NikoshBAN" panose="02000000000000000000" pitchFamily="2" charset="0"/>
                        </a:rPr>
                        <a:t>সালাম</a:t>
                      </a:r>
                      <a:endParaRPr lang="en-US" sz="3600" b="1" dirty="0">
                        <a:solidFill>
                          <a:srgbClr val="1B8737"/>
                        </a:solidFill>
                        <a:latin typeface="NikoshBAN" panose="02000000000000000000" pitchFamily="2" charset="0"/>
                        <a:cs typeface="NikoshBAN" panose="02000000000000000000" pitchFamily="2" charset="0"/>
                      </a:endParaRPr>
                    </a:p>
                  </a:txBody>
                  <a:tcPr anchor="ctr"/>
                </a:tc>
                <a:extLst>
                  <a:ext uri="{0D108BD9-81ED-4DB2-BD59-A6C34878D82A}">
                    <a16:rowId xmlns="" xmlns:a16="http://schemas.microsoft.com/office/drawing/2014/main" val="4082087792"/>
                  </a:ext>
                </a:extLst>
              </a:tr>
              <a:tr h="722170">
                <a:tc>
                  <a:txBody>
                    <a:bodyPr/>
                    <a:lstStyle/>
                    <a:p>
                      <a:pPr algn="ctr"/>
                      <a:r>
                        <a:rPr lang="bn-BD" sz="3600" dirty="0">
                          <a:latin typeface="NikoshBAN" panose="02000000000000000000" pitchFamily="2" charset="0"/>
                          <a:cs typeface="NikoshBAN" panose="02000000000000000000" pitchFamily="2" charset="0"/>
                        </a:rPr>
                        <a:t>মিতালী </a:t>
                      </a:r>
                      <a:endParaRPr lang="en-US" sz="3600" b="1" dirty="0">
                        <a:latin typeface="NikoshBAN" panose="02000000000000000000" pitchFamily="2" charset="0"/>
                        <a:cs typeface="NikoshBAN" panose="02000000000000000000" pitchFamily="2" charset="0"/>
                      </a:endParaRPr>
                    </a:p>
                  </a:txBody>
                  <a:tcPr anchor="ctr"/>
                </a:tc>
                <a:tc>
                  <a:txBody>
                    <a:bodyPr/>
                    <a:lstStyle/>
                    <a:p>
                      <a:pPr algn="ctr"/>
                      <a:r>
                        <a:rPr lang="bn-BD" sz="3600" dirty="0">
                          <a:latin typeface="NikoshBAN" panose="02000000000000000000" pitchFamily="2" charset="0"/>
                          <a:cs typeface="NikoshBAN" panose="02000000000000000000" pitchFamily="2" charset="0"/>
                        </a:rPr>
                        <a:t>মিতালি</a:t>
                      </a:r>
                      <a:endParaRPr lang="en-US" sz="3600" b="1" dirty="0">
                        <a:solidFill>
                          <a:srgbClr val="1B8737"/>
                        </a:solidFill>
                        <a:latin typeface="NikoshBAN" panose="02000000000000000000" pitchFamily="2" charset="0"/>
                        <a:cs typeface="NikoshBAN" panose="02000000000000000000" pitchFamily="2" charset="0"/>
                      </a:endParaRPr>
                    </a:p>
                  </a:txBody>
                  <a:tcPr anchor="ctr"/>
                </a:tc>
                <a:extLst>
                  <a:ext uri="{0D108BD9-81ED-4DB2-BD59-A6C34878D82A}">
                    <a16:rowId xmlns="" xmlns:a16="http://schemas.microsoft.com/office/drawing/2014/main" val="3295392198"/>
                  </a:ext>
                </a:extLst>
              </a:tr>
            </a:tbl>
          </a:graphicData>
        </a:graphic>
      </p:graphicFrame>
      <p:sp>
        <p:nvSpPr>
          <p:cNvPr id="5" name="Rectangle 4">
            <a:extLst>
              <a:ext uri="{FF2B5EF4-FFF2-40B4-BE49-F238E27FC236}">
                <a16:creationId xmlns="" xmlns:a16="http://schemas.microsoft.com/office/drawing/2014/main" id="{42ECB30F-5C8B-4B00-92F2-0A463149274D}"/>
              </a:ext>
            </a:extLst>
          </p:cNvPr>
          <p:cNvSpPr/>
          <p:nvPr/>
        </p:nvSpPr>
        <p:spPr>
          <a:xfrm>
            <a:off x="-1482598" y="1875921"/>
            <a:ext cx="392229" cy="526605"/>
          </a:xfrm>
          <a:prstGeom prst="rect">
            <a:avLst/>
          </a:prstGeom>
        </p:spPr>
        <p:txBody>
          <a:bodyPr wrap="square">
            <a:spAutoFit/>
          </a:bodyPr>
          <a:lstStyle/>
          <a:p>
            <a:r>
              <a:rPr lang="bn-BD" sz="2800" b="1" dirty="0">
                <a:solidFill>
                  <a:srgbClr val="1B8737"/>
                </a:solidFill>
                <a:sym typeface="Symbol" panose="05050102010706020507" pitchFamily="18" charset="2"/>
              </a:rPr>
              <a:t></a:t>
            </a:r>
            <a:endParaRPr lang="en-US" sz="2800" b="1" dirty="0"/>
          </a:p>
        </p:txBody>
      </p:sp>
      <p:sp>
        <p:nvSpPr>
          <p:cNvPr id="7" name="Rectangle 6">
            <a:extLst>
              <a:ext uri="{FF2B5EF4-FFF2-40B4-BE49-F238E27FC236}">
                <a16:creationId xmlns="" xmlns:a16="http://schemas.microsoft.com/office/drawing/2014/main" id="{15399585-43F9-4791-9DCD-4C5ED28028FD}"/>
              </a:ext>
            </a:extLst>
          </p:cNvPr>
          <p:cNvSpPr/>
          <p:nvPr/>
        </p:nvSpPr>
        <p:spPr>
          <a:xfrm>
            <a:off x="12348462" y="2139224"/>
            <a:ext cx="387222" cy="526605"/>
          </a:xfrm>
          <a:prstGeom prst="rect">
            <a:avLst/>
          </a:prstGeom>
        </p:spPr>
        <p:txBody>
          <a:bodyPr wrap="square">
            <a:spAutoFit/>
          </a:bodyPr>
          <a:lstStyle/>
          <a:p>
            <a:r>
              <a:rPr lang="bn-BD" sz="2800" dirty="0">
                <a:solidFill>
                  <a:srgbClr val="1B8737"/>
                </a:solidFill>
                <a:sym typeface="Symbol" panose="05050102010706020507" pitchFamily="18" charset="2"/>
              </a:rPr>
              <a:t></a:t>
            </a:r>
            <a:endParaRPr lang="en-US" sz="2800" dirty="0"/>
          </a:p>
        </p:txBody>
      </p:sp>
      <p:sp>
        <p:nvSpPr>
          <p:cNvPr id="8" name="Rectangle 7">
            <a:extLst>
              <a:ext uri="{FF2B5EF4-FFF2-40B4-BE49-F238E27FC236}">
                <a16:creationId xmlns="" xmlns:a16="http://schemas.microsoft.com/office/drawing/2014/main" id="{6EAF8671-6573-4069-AA1F-31B7B1E8CF2D}"/>
              </a:ext>
            </a:extLst>
          </p:cNvPr>
          <p:cNvSpPr/>
          <p:nvPr/>
        </p:nvSpPr>
        <p:spPr>
          <a:xfrm>
            <a:off x="12348462" y="4053730"/>
            <a:ext cx="476630" cy="526605"/>
          </a:xfrm>
          <a:prstGeom prst="rect">
            <a:avLst/>
          </a:prstGeom>
        </p:spPr>
        <p:txBody>
          <a:bodyPr wrap="square">
            <a:spAutoFit/>
          </a:bodyPr>
          <a:lstStyle/>
          <a:p>
            <a:r>
              <a:rPr lang="bn-BD" sz="2800" dirty="0">
                <a:solidFill>
                  <a:srgbClr val="1B8737"/>
                </a:solidFill>
                <a:sym typeface="Symbol" panose="05050102010706020507" pitchFamily="18" charset="2"/>
              </a:rPr>
              <a:t></a:t>
            </a:r>
            <a:r>
              <a:rPr lang="bn-BD" sz="2800" dirty="0"/>
              <a:t> </a:t>
            </a:r>
            <a:endParaRPr lang="en-US" sz="2800" dirty="0"/>
          </a:p>
        </p:txBody>
      </p:sp>
      <p:sp>
        <p:nvSpPr>
          <p:cNvPr id="9" name="Rectangle 8">
            <a:extLst>
              <a:ext uri="{FF2B5EF4-FFF2-40B4-BE49-F238E27FC236}">
                <a16:creationId xmlns="" xmlns:a16="http://schemas.microsoft.com/office/drawing/2014/main" id="{579CA983-C6A9-4A5B-AD82-AE1E7ED5E8DD}"/>
              </a:ext>
            </a:extLst>
          </p:cNvPr>
          <p:cNvSpPr/>
          <p:nvPr/>
        </p:nvSpPr>
        <p:spPr>
          <a:xfrm>
            <a:off x="12348462" y="4967938"/>
            <a:ext cx="387222" cy="526605"/>
          </a:xfrm>
          <a:prstGeom prst="rect">
            <a:avLst/>
          </a:prstGeom>
        </p:spPr>
        <p:txBody>
          <a:bodyPr wrap="square">
            <a:spAutoFit/>
          </a:bodyPr>
          <a:lstStyle/>
          <a:p>
            <a:r>
              <a:rPr lang="bn-BD" sz="2800" dirty="0">
                <a:solidFill>
                  <a:srgbClr val="1B8737"/>
                </a:solidFill>
                <a:sym typeface="Symbol" panose="05050102010706020507" pitchFamily="18" charset="2"/>
              </a:rPr>
              <a:t></a:t>
            </a:r>
            <a:endParaRPr lang="en-US" sz="2800" dirty="0"/>
          </a:p>
        </p:txBody>
      </p:sp>
      <p:sp>
        <p:nvSpPr>
          <p:cNvPr id="10" name="Rectangle 9">
            <a:extLst>
              <a:ext uri="{FF2B5EF4-FFF2-40B4-BE49-F238E27FC236}">
                <a16:creationId xmlns="" xmlns:a16="http://schemas.microsoft.com/office/drawing/2014/main" id="{44AA41AD-4B6D-484F-99BC-A16A0D267958}"/>
              </a:ext>
            </a:extLst>
          </p:cNvPr>
          <p:cNvSpPr/>
          <p:nvPr/>
        </p:nvSpPr>
        <p:spPr>
          <a:xfrm>
            <a:off x="-675591" y="3309779"/>
            <a:ext cx="392229" cy="526605"/>
          </a:xfrm>
          <a:prstGeom prst="rect">
            <a:avLst/>
          </a:prstGeom>
        </p:spPr>
        <p:txBody>
          <a:bodyPr wrap="square">
            <a:spAutoFit/>
          </a:bodyPr>
          <a:lstStyle/>
          <a:p>
            <a:r>
              <a:rPr lang="bn-BD" sz="2800" b="1" dirty="0">
                <a:solidFill>
                  <a:srgbClr val="1B8737"/>
                </a:solidFill>
                <a:sym typeface="Symbol" panose="05050102010706020507" pitchFamily="18" charset="2"/>
              </a:rPr>
              <a:t></a:t>
            </a:r>
            <a:endParaRPr lang="en-US" sz="2800" b="1" dirty="0"/>
          </a:p>
        </p:txBody>
      </p:sp>
    </p:spTree>
    <p:extLst>
      <p:ext uri="{BB962C8B-B14F-4D97-AF65-F5344CB8AC3E}">
        <p14:creationId xmlns:p14="http://schemas.microsoft.com/office/powerpoint/2010/main" val="2911072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3151 0.01111 L 0.34675 0.02592 " pathEditMode="relative" rAng="0" ptsTypes="AA">
                                      <p:cBhvr>
                                        <p:cTn id="6" dur="2000" fill="hold"/>
                                        <p:tgtEl>
                                          <p:spTgt spid="5"/>
                                        </p:tgtEl>
                                        <p:attrNameLst>
                                          <p:attrName>ppt_x</p:attrName>
                                          <p:attrName>ppt_y</p:attrName>
                                        </p:attrNameLst>
                                      </p:cBhvr>
                                      <p:rCtr x="15755" y="741"/>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00013 0.08264 L -0.27865 0.08264 " pathEditMode="relative" rAng="0" ptsTypes="AA">
                                      <p:cBhvr>
                                        <p:cTn id="10" dur="2000" fill="hold"/>
                                        <p:tgtEl>
                                          <p:spTgt spid="7"/>
                                        </p:tgtEl>
                                        <p:attrNameLst>
                                          <p:attrName>ppt_x</p:attrName>
                                          <p:attrName>ppt_y</p:attrName>
                                        </p:attrNameLst>
                                      </p:cBhvr>
                                      <p:rCtr x="-13945"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1614 0.00255 L 0.27083 0.01991 " pathEditMode="relative" rAng="0" ptsTypes="AA">
                                      <p:cBhvr>
                                        <p:cTn id="14" dur="2000" fill="hold"/>
                                        <p:tgtEl>
                                          <p:spTgt spid="10"/>
                                        </p:tgtEl>
                                        <p:attrNameLst>
                                          <p:attrName>ppt_x</p:attrName>
                                          <p:attrName>ppt_y</p:attrName>
                                        </p:attrNameLst>
                                      </p:cBhvr>
                                      <p:rCtr x="12734" y="856"/>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1953 0.01342 L -0.28802 0.01342 " pathEditMode="relative" rAng="0" ptsTypes="AA">
                                      <p:cBhvr>
                                        <p:cTn id="18" dur="2000" fill="hold"/>
                                        <p:tgtEl>
                                          <p:spTgt spid="8"/>
                                        </p:tgtEl>
                                        <p:attrNameLst>
                                          <p:attrName>ppt_x</p:attrName>
                                          <p:attrName>ppt_y</p:attrName>
                                        </p:attrNameLst>
                                      </p:cBhvr>
                                      <p:rCtr x="-13424"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16667E-6 -1.48148E-6 L -0.27214 -0.01111 " pathEditMode="relative" rAng="0" ptsTypes="AA">
                                      <p:cBhvr>
                                        <p:cTn id="22" dur="2000" fill="hold"/>
                                        <p:tgtEl>
                                          <p:spTgt spid="9"/>
                                        </p:tgtEl>
                                        <p:attrNameLst>
                                          <p:attrName>ppt_x</p:attrName>
                                          <p:attrName>ppt_y</p:attrName>
                                        </p:attrNameLst>
                                      </p:cBhvr>
                                      <p:rCtr x="-1360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BAA1EC5-A116-472F-B84D-BB49D31D1703}"/>
              </a:ext>
            </a:extLst>
          </p:cNvPr>
          <p:cNvSpPr txBox="1"/>
          <p:nvPr/>
        </p:nvSpPr>
        <p:spPr>
          <a:xfrm>
            <a:off x="4973781" y="3429000"/>
            <a:ext cx="6272871" cy="923330"/>
          </a:xfrm>
          <a:prstGeom prst="rect">
            <a:avLst/>
          </a:prstGeom>
          <a:noFill/>
        </p:spPr>
        <p:txBody>
          <a:bodyPr wrap="none" rtlCol="0">
            <a:spAutoFit/>
          </a:bodyPr>
          <a:lstStyle/>
          <a:p>
            <a:r>
              <a:rPr lang="bn-BD" sz="5400" b="1" dirty="0">
                <a:latin typeface="NikoshBAN" panose="02000000000000000000" pitchFamily="2" charset="0"/>
                <a:cs typeface="NikoshBAN" panose="02000000000000000000" pitchFamily="2" charset="0"/>
              </a:rPr>
              <a:t>প্রমিত বাংলা বানানের নিয়ম </a:t>
            </a:r>
            <a:endParaRPr lang="en-US" sz="5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B2F55702-0ACB-40D1-B1CB-53CCD6ACFD38}"/>
              </a:ext>
            </a:extLst>
          </p:cNvPr>
          <p:cNvSpPr txBox="1"/>
          <p:nvPr/>
        </p:nvSpPr>
        <p:spPr>
          <a:xfrm>
            <a:off x="983586" y="600456"/>
            <a:ext cx="3990195" cy="1200329"/>
          </a:xfrm>
          <a:prstGeom prst="rect">
            <a:avLst/>
          </a:prstGeom>
          <a:noFill/>
        </p:spPr>
        <p:txBody>
          <a:bodyPr wrap="none" rtlCol="0">
            <a:spAutoFit/>
          </a:bodyPr>
          <a:lstStyle/>
          <a:p>
            <a:r>
              <a:rPr lang="bn-BD" sz="7200" b="1" dirty="0">
                <a:solidFill>
                  <a:srgbClr val="F24E0C"/>
                </a:solidFill>
                <a:latin typeface="NikoshBAN" panose="02000000000000000000" pitchFamily="2" charset="0"/>
                <a:cs typeface="NikoshBAN" panose="02000000000000000000" pitchFamily="2" charset="0"/>
              </a:rPr>
              <a:t>আজকের পাঠ</a:t>
            </a:r>
            <a:endParaRPr lang="en-US" sz="7200" b="1" dirty="0">
              <a:solidFill>
                <a:srgbClr val="F24E0C"/>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14B54B30-2EC5-401A-BBB0-6DFFA014F5DE}"/>
              </a:ext>
            </a:extLst>
          </p:cNvPr>
          <p:cNvPicPr>
            <a:picLocks noChangeAspect="1"/>
          </p:cNvPicPr>
          <p:nvPr/>
        </p:nvPicPr>
        <p:blipFill>
          <a:blip r:embed="rId2"/>
          <a:stretch>
            <a:fillRect/>
          </a:stretch>
        </p:blipFill>
        <p:spPr>
          <a:xfrm>
            <a:off x="1343891" y="1953799"/>
            <a:ext cx="2992582" cy="3873731"/>
          </a:xfrm>
          <a:prstGeom prst="rect">
            <a:avLst/>
          </a:prstGeom>
          <a:scene3d>
            <a:camera prst="orthographicFront"/>
            <a:lightRig rig="threePt" dir="t"/>
          </a:scene3d>
          <a:sp3d contourW="19050">
            <a:bevelT w="0" h="6350" prst="angle"/>
            <a:contourClr>
              <a:schemeClr val="bg1"/>
            </a:contourClr>
          </a:sp3d>
        </p:spPr>
      </p:pic>
    </p:spTree>
    <p:extLst>
      <p:ext uri="{BB962C8B-B14F-4D97-AF65-F5344CB8AC3E}">
        <p14:creationId xmlns:p14="http://schemas.microsoft.com/office/powerpoint/2010/main" val="2734355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DF66C1A-737F-4AC1-9736-74B9E46723F8}"/>
              </a:ext>
            </a:extLst>
          </p:cNvPr>
          <p:cNvSpPr/>
          <p:nvPr/>
        </p:nvSpPr>
        <p:spPr>
          <a:xfrm>
            <a:off x="1387851" y="3184203"/>
            <a:ext cx="10089762" cy="2905411"/>
          </a:xfrm>
          <a:prstGeom prst="rect">
            <a:avLst/>
          </a:prstGeom>
        </p:spPr>
        <p:txBody>
          <a:bodyPr wrap="square">
            <a:spAutoFit/>
          </a:bodyPr>
          <a:lstStyle/>
          <a:p>
            <a:pPr marL="571500" indent="-571500" algn="just">
              <a:lnSpc>
                <a:spcPct val="115000"/>
              </a:lnSpc>
              <a:buFont typeface="Wingdings" panose="05000000000000000000" pitchFamily="2" charset="2"/>
              <a:buChar char="Ø"/>
            </a:pPr>
            <a:r>
              <a:rPr lang="bn-IN" sz="3200" b="1" dirty="0">
                <a:latin typeface="Calibri" panose="020F0502020204030204" pitchFamily="34" charset="0"/>
                <a:ea typeface="Times New Roman" panose="02020603050405020304" pitchFamily="18" charset="0"/>
                <a:cs typeface="NikoshBAN" panose="02000000000000000000" pitchFamily="2" charset="0"/>
              </a:rPr>
              <a:t> বানানরীতি কী তা বলতে পারবে। </a:t>
            </a:r>
            <a:endParaRPr lang="en-US" sz="2800" b="1" dirty="0">
              <a:latin typeface="Calibri" panose="020F0502020204030204" pitchFamily="34" charset="0"/>
              <a:ea typeface="Times New Roman" panose="02020603050405020304" pitchFamily="18" charset="0"/>
              <a:cs typeface="Vrinda" panose="020B0502040204020203" pitchFamily="34" charset="0"/>
            </a:endParaRPr>
          </a:p>
          <a:p>
            <a:pPr marL="571500" indent="-571500" algn="just">
              <a:lnSpc>
                <a:spcPct val="115000"/>
              </a:lnSpc>
              <a:buFont typeface="Wingdings" panose="05000000000000000000" pitchFamily="2" charset="2"/>
              <a:buChar char="Ø"/>
            </a:pPr>
            <a:r>
              <a:rPr lang="bn-IN" sz="3200" b="1" dirty="0">
                <a:latin typeface="Calibri" panose="020F0502020204030204" pitchFamily="34" charset="0"/>
                <a:ea typeface="Times New Roman" panose="02020603050405020304" pitchFamily="18" charset="0"/>
                <a:cs typeface="NikoshBAN" panose="02000000000000000000" pitchFamily="2" charset="0"/>
              </a:rPr>
              <a:t> বাংলা বানানের প্রাথমিক প্রয়াস সম্পর্কে বলতে পারবে।</a:t>
            </a:r>
            <a:endParaRPr lang="en-US" sz="2800" b="1" dirty="0">
              <a:latin typeface="Calibri" panose="020F0502020204030204" pitchFamily="34" charset="0"/>
              <a:ea typeface="Times New Roman" panose="02020603050405020304" pitchFamily="18" charset="0"/>
              <a:cs typeface="Vrinda" panose="020B0502040204020203" pitchFamily="34" charset="0"/>
            </a:endParaRPr>
          </a:p>
          <a:p>
            <a:pPr marL="571500" indent="-571500" algn="just">
              <a:lnSpc>
                <a:spcPct val="115000"/>
              </a:lnSpc>
              <a:buFont typeface="Wingdings" panose="05000000000000000000" pitchFamily="2" charset="2"/>
              <a:buChar char="Ø"/>
            </a:pPr>
            <a:r>
              <a:rPr lang="bn-IN" sz="3200" b="1" dirty="0">
                <a:latin typeface="Calibri" panose="020F0502020204030204" pitchFamily="34" charset="0"/>
                <a:ea typeface="Times New Roman" panose="02020603050405020304" pitchFamily="18" charset="0"/>
                <a:cs typeface="NikoshBAN" panose="02000000000000000000" pitchFamily="2" charset="0"/>
              </a:rPr>
              <a:t>প্রমিত বাংলা বানানের</a:t>
            </a:r>
            <a:r>
              <a:rPr lang="en-US" sz="3200" b="1" dirty="0">
                <a:latin typeface="Calibri" panose="020F0502020204030204" pitchFamily="34" charset="0"/>
                <a:ea typeface="Times New Roman" panose="02020603050405020304" pitchFamily="18" charset="0"/>
                <a:cs typeface="NikoshBAN" panose="02000000000000000000" pitchFamily="2" charset="0"/>
              </a:rPr>
              <a:t> </a:t>
            </a:r>
            <a:r>
              <a:rPr lang="bn-IN" sz="3200" b="1" dirty="0">
                <a:latin typeface="Calibri" panose="020F0502020204030204" pitchFamily="34" charset="0"/>
                <a:ea typeface="Times New Roman" panose="02020603050405020304" pitchFamily="18" charset="0"/>
                <a:cs typeface="NikoshBAN" panose="02000000000000000000" pitchFamily="2" charset="0"/>
              </a:rPr>
              <a:t>প্রয়োজনীয়তা ব্যাখ্যা করতে পারবে।</a:t>
            </a:r>
          </a:p>
          <a:p>
            <a:pPr marL="571500" indent="-571500" algn="just">
              <a:lnSpc>
                <a:spcPct val="115000"/>
              </a:lnSpc>
              <a:buFont typeface="Wingdings" panose="05000000000000000000" pitchFamily="2" charset="2"/>
              <a:buChar char="Ø"/>
            </a:pPr>
            <a:r>
              <a:rPr lang="bn-IN" sz="3200" b="1" dirty="0">
                <a:latin typeface="Calibri" panose="020F0502020204030204" pitchFamily="34" charset="0"/>
                <a:ea typeface="Times New Roman" panose="02020603050405020304" pitchFamily="18" charset="0"/>
                <a:cs typeface="NikoshBAN" panose="02000000000000000000" pitchFamily="2" charset="0"/>
              </a:rPr>
              <a:t>প্রমিত বাংলা বানানের </a:t>
            </a:r>
            <a:r>
              <a:rPr lang="bn-BD" sz="3200" b="1" dirty="0" smtClean="0">
                <a:latin typeface="Calibri" panose="020F0502020204030204" pitchFamily="34" charset="0"/>
                <a:ea typeface="Times New Roman" panose="02020603050405020304" pitchFamily="18" charset="0"/>
                <a:cs typeface="NikoshBAN" panose="02000000000000000000" pitchFamily="2" charset="0"/>
              </a:rPr>
              <a:t>তৎসম শব্দের </a:t>
            </a:r>
            <a:r>
              <a:rPr lang="bn-IN" sz="3200" b="1" dirty="0" smtClean="0">
                <a:latin typeface="Calibri" panose="020F0502020204030204" pitchFamily="34" charset="0"/>
                <a:ea typeface="Times New Roman" panose="02020603050405020304" pitchFamily="18" charset="0"/>
                <a:cs typeface="NikoshBAN" panose="02000000000000000000" pitchFamily="2" charset="0"/>
              </a:rPr>
              <a:t>নিয়ম</a:t>
            </a:r>
            <a:r>
              <a:rPr lang="bn-BD" sz="3200" b="1" dirty="0" smtClean="0">
                <a:latin typeface="Calibri" panose="020F0502020204030204" pitchFamily="34" charset="0"/>
                <a:ea typeface="Times New Roman" panose="02020603050405020304" pitchFamily="18" charset="0"/>
                <a:cs typeface="NikoshBAN" panose="02000000000000000000" pitchFamily="2" charset="0"/>
              </a:rPr>
              <a:t>গুলো</a:t>
            </a:r>
            <a:r>
              <a:rPr lang="bn-IN" sz="3200" b="1" dirty="0" smtClean="0">
                <a:latin typeface="Calibri" panose="020F0502020204030204" pitchFamily="34" charset="0"/>
                <a:ea typeface="Times New Roman" panose="02020603050405020304" pitchFamily="18" charset="0"/>
                <a:cs typeface="NikoshBAN" panose="02000000000000000000" pitchFamily="2" charset="0"/>
              </a:rPr>
              <a:t> </a:t>
            </a:r>
            <a:r>
              <a:rPr lang="bn-IN" sz="3200" b="1" dirty="0">
                <a:latin typeface="Calibri" panose="020F0502020204030204" pitchFamily="34" charset="0"/>
                <a:ea typeface="Times New Roman" panose="02020603050405020304" pitchFamily="18" charset="0"/>
                <a:cs typeface="NikoshBAN" panose="02000000000000000000" pitchFamily="2" charset="0"/>
              </a:rPr>
              <a:t>বলতে পারবে।</a:t>
            </a:r>
            <a:endParaRPr lang="en-US" sz="2800" b="1" dirty="0">
              <a:latin typeface="Calibri" panose="020F0502020204030204" pitchFamily="34" charset="0"/>
              <a:ea typeface="Times New Roman" panose="02020603050405020304" pitchFamily="18" charset="0"/>
              <a:cs typeface="Vrinda" panose="020B0502040204020203" pitchFamily="34" charset="0"/>
            </a:endParaRPr>
          </a:p>
          <a:p>
            <a:pPr marL="571500" indent="-571500" algn="just">
              <a:lnSpc>
                <a:spcPct val="115000"/>
              </a:lnSpc>
              <a:buFont typeface="Wingdings" panose="05000000000000000000" pitchFamily="2" charset="2"/>
              <a:buChar char="Ø"/>
            </a:pPr>
            <a:r>
              <a:rPr lang="bn-BD" sz="3200" b="1" dirty="0" smtClean="0">
                <a:latin typeface="Calibri" panose="020F0502020204030204" pitchFamily="34" charset="0"/>
                <a:ea typeface="Times New Roman" panose="02020603050405020304" pitchFamily="18" charset="0"/>
                <a:cs typeface="NikoshBAN" panose="02000000000000000000" pitchFamily="2" charset="0"/>
              </a:rPr>
              <a:t>তৎসম শব্দের বানান </a:t>
            </a:r>
            <a:r>
              <a:rPr lang="bn-IN" sz="3200" b="1" dirty="0" smtClean="0">
                <a:latin typeface="Calibri" panose="020F0502020204030204" pitchFamily="34" charset="0"/>
                <a:ea typeface="Times New Roman" panose="02020603050405020304" pitchFamily="18" charset="0"/>
                <a:cs typeface="NikoshBAN" panose="02000000000000000000" pitchFamily="2" charset="0"/>
              </a:rPr>
              <a:t>শুদ্ধরূপে লিখতে </a:t>
            </a:r>
            <a:r>
              <a:rPr lang="bn-IN" sz="3200" b="1" dirty="0">
                <a:latin typeface="Calibri" panose="020F0502020204030204" pitchFamily="34" charset="0"/>
                <a:ea typeface="Times New Roman" panose="02020603050405020304" pitchFamily="18" charset="0"/>
                <a:cs typeface="NikoshBAN" panose="02000000000000000000" pitchFamily="2" charset="0"/>
              </a:rPr>
              <a:t>পারবে। </a:t>
            </a:r>
          </a:p>
        </p:txBody>
      </p:sp>
      <p:sp>
        <p:nvSpPr>
          <p:cNvPr id="3" name="Rectangle 2">
            <a:extLst>
              <a:ext uri="{FF2B5EF4-FFF2-40B4-BE49-F238E27FC236}">
                <a16:creationId xmlns="" xmlns:a16="http://schemas.microsoft.com/office/drawing/2014/main" id="{9EAA18A2-444E-4854-82B6-D25B2D240C30}"/>
              </a:ext>
            </a:extLst>
          </p:cNvPr>
          <p:cNvSpPr/>
          <p:nvPr/>
        </p:nvSpPr>
        <p:spPr>
          <a:xfrm>
            <a:off x="1387851" y="2000080"/>
            <a:ext cx="5827180" cy="777136"/>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wrap="square">
            <a:spAutoFit/>
          </a:bodyPr>
          <a:lstStyle/>
          <a:p>
            <a:pPr>
              <a:lnSpc>
                <a:spcPct val="115000"/>
              </a:lnSpc>
            </a:pPr>
            <a:r>
              <a:rPr lang="bn-IN" sz="4000" b="1" dirty="0">
                <a:solidFill>
                  <a:srgbClr val="F24E0C"/>
                </a:solidFill>
                <a:latin typeface="Calibri" panose="020F0502020204030204" pitchFamily="34" charset="0"/>
                <a:ea typeface="Times New Roman" panose="02020603050405020304" pitchFamily="18" charset="0"/>
                <a:cs typeface="NikoshBAN" panose="02000000000000000000" pitchFamily="2" charset="0"/>
              </a:rPr>
              <a:t>এই পাঠ শেষে শিক্ষার্থীরা</a:t>
            </a:r>
            <a:r>
              <a:rPr lang="bn-BD" sz="4000" b="1" dirty="0">
                <a:solidFill>
                  <a:srgbClr val="F24E0C"/>
                </a:solidFill>
                <a:latin typeface="Calibri" panose="020F0502020204030204" pitchFamily="34" charset="0"/>
                <a:ea typeface="Times New Roman" panose="02020603050405020304" pitchFamily="18" charset="0"/>
                <a:cs typeface="NikoshBAN" panose="02000000000000000000" pitchFamily="2" charset="0"/>
              </a:rPr>
              <a:t>.........</a:t>
            </a:r>
            <a:endParaRPr lang="en-US" sz="3600" dirty="0">
              <a:solidFill>
                <a:srgbClr val="F24E0C"/>
              </a:solidFill>
              <a:latin typeface="Calibri" panose="020F0502020204030204" pitchFamily="34" charset="0"/>
              <a:ea typeface="Times New Roman" panose="02020603050405020304" pitchFamily="18" charset="0"/>
              <a:cs typeface="Vrinda" panose="020B0502040204020203" pitchFamily="34" charset="0"/>
            </a:endParaRPr>
          </a:p>
        </p:txBody>
      </p:sp>
      <p:sp>
        <p:nvSpPr>
          <p:cNvPr id="7" name="Freeform: Shape 6">
            <a:extLst>
              <a:ext uri="{FF2B5EF4-FFF2-40B4-BE49-F238E27FC236}">
                <a16:creationId xmlns="" xmlns:a16="http://schemas.microsoft.com/office/drawing/2014/main" id="{1461CA87-03B7-49DC-AEEF-3E8FE4C5F925}"/>
              </a:ext>
            </a:extLst>
          </p:cNvPr>
          <p:cNvSpPr/>
          <p:nvPr/>
        </p:nvSpPr>
        <p:spPr>
          <a:xfrm>
            <a:off x="1387851" y="765573"/>
            <a:ext cx="3193142" cy="827520"/>
          </a:xfrm>
          <a:custGeom>
            <a:avLst/>
            <a:gdLst>
              <a:gd name="connsiteX0" fmla="*/ 0 w 3193142"/>
              <a:gd name="connsiteY0" fmla="*/ 0 h 1016816"/>
              <a:gd name="connsiteX1" fmla="*/ 3193142 w 3193142"/>
              <a:gd name="connsiteY1" fmla="*/ 0 h 1016816"/>
              <a:gd name="connsiteX2" fmla="*/ 3193142 w 3193142"/>
              <a:gd name="connsiteY2" fmla="*/ 1016816 h 1016816"/>
              <a:gd name="connsiteX3" fmla="*/ 0 w 3193142"/>
              <a:gd name="connsiteY3" fmla="*/ 1016816 h 1016816"/>
            </a:gdLst>
            <a:ahLst/>
            <a:cxnLst>
              <a:cxn ang="0">
                <a:pos x="connsiteX0" y="connsiteY0"/>
              </a:cxn>
              <a:cxn ang="0">
                <a:pos x="connsiteX1" y="connsiteY1"/>
              </a:cxn>
              <a:cxn ang="0">
                <a:pos x="connsiteX2" y="connsiteY2"/>
              </a:cxn>
              <a:cxn ang="0">
                <a:pos x="connsiteX3" y="connsiteY3"/>
              </a:cxn>
            </a:cxnLst>
            <a:rect l="l" t="t" r="r" b="b"/>
            <a:pathLst>
              <a:path w="3193142" h="1016816">
                <a:moveTo>
                  <a:pt x="0" y="0"/>
                </a:moveTo>
                <a:lnTo>
                  <a:pt x="3193142" y="0"/>
                </a:lnTo>
                <a:lnTo>
                  <a:pt x="3193142" y="1016816"/>
                </a:lnTo>
                <a:lnTo>
                  <a:pt x="0" y="1016816"/>
                </a:lnTo>
                <a:close/>
              </a:path>
            </a:pathLst>
          </a:cu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wrap="square">
            <a:noAutofit/>
          </a:bodyPr>
          <a:lstStyle/>
          <a:p>
            <a:pPr algn="ctr">
              <a:lnSpc>
                <a:spcPct val="115000"/>
              </a:lnSpc>
            </a:pPr>
            <a:r>
              <a:rPr lang="bn-BD" sz="4800" b="1" dirty="0">
                <a:solidFill>
                  <a:srgbClr val="F24E0C"/>
                </a:solidFill>
                <a:latin typeface="NikoshBAN" panose="02000000000000000000" pitchFamily="2" charset="0"/>
                <a:ea typeface="Times New Roman" panose="02020603050405020304" pitchFamily="18" charset="0"/>
                <a:cs typeface="NikoshBAN" panose="02000000000000000000" pitchFamily="2" charset="0"/>
              </a:rPr>
              <a:t>শিখনফল</a:t>
            </a:r>
            <a:endParaRPr lang="en-US" sz="4800" b="1" dirty="0">
              <a:solidFill>
                <a:srgbClr val="F24E0C"/>
              </a:solidFill>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2049127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7DA7884-E31F-4095-B489-250387BFE2A3}"/>
              </a:ext>
            </a:extLst>
          </p:cNvPr>
          <p:cNvSpPr/>
          <p:nvPr/>
        </p:nvSpPr>
        <p:spPr>
          <a:xfrm>
            <a:off x="4168462" y="912011"/>
            <a:ext cx="3117274" cy="777136"/>
          </a:xfrm>
          <a:prstGeom prst="rect">
            <a:avLst/>
          </a:prstGeom>
          <a:noFill/>
          <a:ln>
            <a:noFill/>
          </a:ln>
        </p:spPr>
        <p:txBody>
          <a:bodyPr wrap="square">
            <a:spAutoFit/>
          </a:bodyPr>
          <a:lstStyle/>
          <a:p>
            <a:pPr algn="ctr">
              <a:lnSpc>
                <a:spcPct val="115000"/>
              </a:lnSpc>
            </a:pPr>
            <a:r>
              <a:rPr lang="bn-IN" sz="4000" b="1" dirty="0">
                <a:solidFill>
                  <a:srgbClr val="F24E0C"/>
                </a:solidFill>
                <a:latin typeface="Calibri" panose="020F0502020204030204" pitchFamily="34" charset="0"/>
                <a:ea typeface="Times New Roman" panose="02020603050405020304" pitchFamily="18" charset="0"/>
                <a:cs typeface="NikoshBAN" panose="02000000000000000000" pitchFamily="2" charset="0"/>
              </a:rPr>
              <a:t>বানানরীতি কী?</a:t>
            </a:r>
            <a:r>
              <a:rPr lang="bn-IN" sz="4000" dirty="0">
                <a:solidFill>
                  <a:srgbClr val="F24E0C"/>
                </a:solidFill>
                <a:latin typeface="Times New Roman" panose="02020603050405020304" pitchFamily="18" charset="0"/>
                <a:ea typeface="Times New Roman" panose="02020603050405020304" pitchFamily="18" charset="0"/>
                <a:cs typeface="NikoshBAN" panose="02000000000000000000" pitchFamily="2" charset="0"/>
              </a:rPr>
              <a:t> </a:t>
            </a:r>
            <a:endParaRPr lang="en-US" sz="3600" dirty="0">
              <a:solidFill>
                <a:srgbClr val="F24E0C"/>
              </a:solidFill>
              <a:latin typeface="Calibri" panose="020F0502020204030204" pitchFamily="34" charset="0"/>
              <a:ea typeface="Times New Roman" panose="02020603050405020304" pitchFamily="18" charset="0"/>
              <a:cs typeface="Vrinda" panose="020B0502040204020203" pitchFamily="34" charset="0"/>
            </a:endParaRPr>
          </a:p>
        </p:txBody>
      </p:sp>
      <p:sp>
        <p:nvSpPr>
          <p:cNvPr id="3" name="Rectangle 2">
            <a:extLst>
              <a:ext uri="{FF2B5EF4-FFF2-40B4-BE49-F238E27FC236}">
                <a16:creationId xmlns="" xmlns:a16="http://schemas.microsoft.com/office/drawing/2014/main" id="{73F0DEE5-6D9E-441C-AFE4-FEB70A2E3879}"/>
              </a:ext>
            </a:extLst>
          </p:cNvPr>
          <p:cNvSpPr/>
          <p:nvPr/>
        </p:nvSpPr>
        <p:spPr>
          <a:xfrm>
            <a:off x="605308" y="1957589"/>
            <a:ext cx="10895525" cy="4040337"/>
          </a:xfrm>
          <a:prstGeom prst="rect">
            <a:avLst/>
          </a:prstGeom>
          <a:noFill/>
          <a:ln>
            <a:noFill/>
          </a:ln>
        </p:spPr>
        <p:txBody>
          <a:bodyPr wrap="square">
            <a:spAutoFit/>
          </a:bodyPr>
          <a:lstStyle/>
          <a:p>
            <a:pPr algn="just">
              <a:lnSpc>
                <a:spcPct val="115000"/>
              </a:lnSpc>
            </a:pPr>
            <a:r>
              <a:rPr lang="bn-IN" sz="2800" b="1"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বাক্-ধ্বনিকে বর্ণ বা হরফের সাহায্যে লিখিত রূপ দেওয়ার প্রক্রিয়াই বানান। বাংলায় ‘বানান’ শব্দটি এসেছে সংস্কৃত ‘বর্ণন’ শব্দ থেকে। এ শব্দটির আভিধানিক অর্থ হচ্ছে শব্দের বর্ণবিশ্লেষণ বা বর্ণের ক্রমিক বর্ণন বা লিখন পদ্ধতি, শব্দ লেখার সঠিক পদ্ধতি বা নিয়মসমূহের বর্ণনা বা বিশ্লেষণ করার প্রক্রিয়াকেই বানানরীতি বুঝায়। আরো স্পষ্ট করে বলা যায় যে, শব্দমধ্যস্থ বর্ণসমূহের বিশ্লেষণ বা ক্রমিক বর্ণন হচ্ছে বানান। বানান মূলত শব্দমধ্যস্থ বর্ণসমূহের বিশ্লেষণ বা ধারাবাহিক বর্ণনা হলেও বানানরীতি ব্যাকরণের একটি অত্যন্ত গুরুত্বপূর্ণ বিষয়। কোনো ভাষার মৌলিক শব্দের গাঠনিক রূপ কী ধরনের হবে কিংবা যৌগিক শব্দ গঠনের ক্ষেত্রে বানানের নিয়মে কোনো পরিবর্তন আসবে কি না</a:t>
            </a:r>
            <a:r>
              <a:rPr lang="en-US" sz="2800" b="1" dirty="0">
                <a:solidFill>
                  <a:srgbClr val="000000"/>
                </a:solidFill>
                <a:latin typeface="NikoshBAN" panose="02000000000000000000" pitchFamily="2" charset="0"/>
                <a:ea typeface="Times New Roman" panose="02020603050405020304" pitchFamily="18" charset="0"/>
                <a:cs typeface="Vrinda" panose="020B0502040204020203" pitchFamily="34" charset="0"/>
              </a:rPr>
              <a:t>, </a:t>
            </a:r>
            <a:r>
              <a:rPr lang="bn-IN" sz="2800" b="1" dirty="0">
                <a:solidFill>
                  <a:srgbClr val="000000"/>
                </a:solidFill>
                <a:latin typeface="Calibri" panose="020F0502020204030204" pitchFamily="34" charset="0"/>
                <a:ea typeface="Times New Roman" panose="02020603050405020304" pitchFamily="18" charset="0"/>
                <a:cs typeface="NikoshBAN" panose="02000000000000000000" pitchFamily="2" charset="0"/>
              </a:rPr>
              <a:t>তা জানার একমাত্র উপায় হচ্ছে বানানরীতি। </a:t>
            </a:r>
            <a:endParaRPr lang="en-US" sz="2400" b="1" dirty="0">
              <a:effectLst/>
              <a:latin typeface="Calibri" panose="020F0502020204030204" pitchFamily="34" charset="0"/>
              <a:ea typeface="Times New Roman" panose="02020603050405020304" pitchFamily="18" charset="0"/>
              <a:cs typeface="Vrinda" panose="020B0502040204020203" pitchFamily="34" charset="0"/>
            </a:endParaRPr>
          </a:p>
        </p:txBody>
      </p:sp>
    </p:spTree>
    <p:extLst>
      <p:ext uri="{BB962C8B-B14F-4D97-AF65-F5344CB8AC3E}">
        <p14:creationId xmlns:p14="http://schemas.microsoft.com/office/powerpoint/2010/main" val="1416256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CFE1EC4-43E8-4F75-A597-D2CB31041DC7}"/>
              </a:ext>
            </a:extLst>
          </p:cNvPr>
          <p:cNvSpPr/>
          <p:nvPr/>
        </p:nvSpPr>
        <p:spPr>
          <a:xfrm>
            <a:off x="731949" y="1256929"/>
            <a:ext cx="10728102" cy="5189113"/>
          </a:xfrm>
          <a:prstGeom prst="rect">
            <a:avLst/>
          </a:prstGeom>
          <a:noFill/>
          <a:ln>
            <a:noFill/>
          </a:ln>
        </p:spPr>
        <p:txBody>
          <a:bodyPr wrap="square">
            <a:spAutoFit/>
          </a:bodyPr>
          <a:lstStyle/>
          <a:p>
            <a:pPr algn="just">
              <a:lnSpc>
                <a:spcPct val="115000"/>
              </a:lnSpc>
            </a:pPr>
            <a:r>
              <a:rPr lang="bn-IN" sz="2400" b="1" dirty="0">
                <a:latin typeface="NikoshBAN" panose="02000000000000000000" pitchFamily="2" charset="0"/>
                <a:cs typeface="NikoshBAN" panose="02000000000000000000" pitchFamily="2" charset="0"/>
              </a:rPr>
              <a:t>বাংলা ভাষা হাজার বছরের পুরানো ভাষা</a:t>
            </a:r>
            <a:r>
              <a:rPr lang="hi-IN" sz="2400" b="1" dirty="0">
                <a:latin typeface="NikoshBAN" panose="02000000000000000000" pitchFamily="2" charset="0"/>
                <a:cs typeface="NikoshBAN" panose="02000000000000000000" pitchFamily="2" charset="0"/>
              </a:rPr>
              <a:t>। </a:t>
            </a:r>
            <a:r>
              <a:rPr lang="bn-IN" sz="2400" b="1" dirty="0">
                <a:latin typeface="Times New Roman" panose="02020603050405020304" pitchFamily="18" charset="0"/>
                <a:ea typeface="Times New Roman" panose="02020603050405020304" pitchFamily="18" charset="0"/>
                <a:cs typeface="NikoshBAN" panose="02000000000000000000" pitchFamily="2" charset="0"/>
              </a:rPr>
              <a:t>বাংলা ভাষার লৈখিক প্রয়োগ চর্যাপদের সময় অর্থা</a:t>
            </a:r>
            <a:r>
              <a:rPr lang="bn-IN" sz="2400" b="1" dirty="0">
                <a:latin typeface="Calibri" panose="020F0502020204030204" pitchFamily="34" charset="0"/>
                <a:ea typeface="Times New Roman" panose="02020603050405020304" pitchFamily="18" charset="0"/>
                <a:cs typeface="NikoshBAN" panose="02000000000000000000" pitchFamily="2" charset="0"/>
              </a:rPr>
              <a:t>ৎ ৬৫০ খ্রিস্টাব্দের পূর্ব থেকে শুরু হয়। </a:t>
            </a:r>
            <a:r>
              <a:rPr lang="bn-IN" sz="2400" b="1" dirty="0">
                <a:latin typeface="NikoshBAN" panose="02000000000000000000" pitchFamily="2" charset="0"/>
                <a:cs typeface="NikoshBAN" panose="02000000000000000000" pitchFamily="2" charset="0"/>
              </a:rPr>
              <a:t>বাংলা ভাষায় দীর্ঘকাল ধরে বানানের কোনো সুনির্ধারিত নিয়ম ছিল না বিধায় সংস্কৃত ব্যাকরণের অনুশাসন চলে এসেছে</a:t>
            </a:r>
            <a:r>
              <a:rPr lang="hi-IN" sz="2400" b="1" dirty="0">
                <a:latin typeface="NikoshBAN" panose="02000000000000000000" pitchFamily="2" charset="0"/>
                <a:cs typeface="NikoshBAN" panose="02000000000000000000" pitchFamily="2" charset="0"/>
              </a:rPr>
              <a:t>। </a:t>
            </a:r>
            <a:r>
              <a:rPr lang="bn-IN" sz="2400" b="1" dirty="0">
                <a:latin typeface="Calibri" panose="020F0502020204030204" pitchFamily="34" charset="0"/>
                <a:ea typeface="Times New Roman" panose="02020603050405020304" pitchFamily="18" charset="0"/>
                <a:cs typeface="NikoshBAN" panose="02000000000000000000" pitchFamily="2" charset="0"/>
              </a:rPr>
              <a:t>বাংলা বানানকে সুস্থিত ও সুশৃঙ্খল করার মানসে অষ্টাদশ শতকের প্রথম ভাগে প্রথম প্রয়াস দেখা যায় ন্যাথানিয়াল ব্রাসি হ্যালহেডের বাংলা বানান নিয়ে বই প্রকাশের মধ্য দিয়ে</a:t>
            </a:r>
            <a:r>
              <a:rPr lang="hi-IN" sz="2400" b="1" dirty="0">
                <a:latin typeface="Calibri" panose="020F0502020204030204" pitchFamily="34" charset="0"/>
                <a:ea typeface="Times New Roman" panose="02020603050405020304" pitchFamily="18" charset="0"/>
                <a:cs typeface="NikoshBAN" panose="02000000000000000000" pitchFamily="2" charset="0"/>
              </a:rPr>
              <a:t>। </a:t>
            </a:r>
            <a:r>
              <a:rPr lang="bn-IN" sz="2400" b="1" dirty="0">
                <a:latin typeface="Calibri" panose="020F0502020204030204" pitchFamily="34" charset="0"/>
                <a:ea typeface="Times New Roman" panose="02020603050405020304" pitchFamily="18" charset="0"/>
                <a:cs typeface="NikoshBAN" panose="02000000000000000000" pitchFamily="2" charset="0"/>
              </a:rPr>
              <a:t>তিনি ১৭৭৮ খ্রিস্টাব্দে সর্বপ্রথম বাংলা অক্ষরে মুদ্রিত পূর্ণাঙ্গ ব্যাকরণ বই </a:t>
            </a:r>
            <a:r>
              <a:rPr lang="en-US" sz="2400" b="1" dirty="0">
                <a:latin typeface="NikoshBAN" panose="02000000000000000000" pitchFamily="2" charset="0"/>
                <a:ea typeface="Times New Roman" panose="02020603050405020304" pitchFamily="18" charset="0"/>
                <a:cs typeface="Vrinda" panose="020B0502040204020203" pitchFamily="34" charset="0"/>
              </a:rPr>
              <a:t>“</a:t>
            </a:r>
            <a:r>
              <a:rPr lang="en-US" sz="1600" b="1" dirty="0">
                <a:latin typeface="NikoshBAN" panose="02000000000000000000" pitchFamily="2" charset="0"/>
                <a:ea typeface="Times New Roman" panose="02020603050405020304" pitchFamily="18" charset="0"/>
                <a:cs typeface="Vrinda" panose="020B0502040204020203" pitchFamily="34" charset="0"/>
              </a:rPr>
              <a:t>A Grammar of the Bengali Language,”</a:t>
            </a:r>
            <a:r>
              <a:rPr lang="bn-IN" sz="1600" b="1" dirty="0">
                <a:latin typeface="Calibri" panose="020F0502020204030204" pitchFamily="34" charset="0"/>
                <a:ea typeface="Times New Roman" panose="02020603050405020304" pitchFamily="18" charset="0"/>
                <a:cs typeface="NikoshBAN" panose="02000000000000000000" pitchFamily="2" charset="0"/>
              </a:rPr>
              <a:t> </a:t>
            </a:r>
            <a:r>
              <a:rPr lang="bn-IN" sz="2400" b="1" dirty="0">
                <a:latin typeface="Calibri" panose="020F0502020204030204" pitchFamily="34" charset="0"/>
                <a:ea typeface="Times New Roman" panose="02020603050405020304" pitchFamily="18" charset="0"/>
                <a:cs typeface="NikoshBAN" panose="02000000000000000000" pitchFamily="2" charset="0"/>
              </a:rPr>
              <a:t>প্রকাশ করেন যার মধ্য</a:t>
            </a:r>
            <a:r>
              <a:rPr lang="bn-IN" sz="1600" b="1" dirty="0">
                <a:latin typeface="Calibri" panose="020F0502020204030204" pitchFamily="34" charset="0"/>
                <a:ea typeface="Times New Roman" panose="02020603050405020304" pitchFamily="18" charset="0"/>
                <a:cs typeface="NikoshBAN" panose="02000000000000000000" pitchFamily="2" charset="0"/>
              </a:rPr>
              <a:t> </a:t>
            </a:r>
            <a:r>
              <a:rPr lang="bn-IN" sz="2400" b="1" dirty="0">
                <a:latin typeface="Calibri" panose="020F0502020204030204" pitchFamily="34" charset="0"/>
                <a:ea typeface="Times New Roman" panose="02020603050405020304" pitchFamily="18" charset="0"/>
                <a:cs typeface="NikoshBAN" panose="02000000000000000000" pitchFamily="2" charset="0"/>
              </a:rPr>
              <a:t>দিয়ে শুরু হয় বাংলা বানানের নবযাত্রা</a:t>
            </a:r>
            <a:r>
              <a:rPr lang="hi-IN" sz="2400" b="1" dirty="0">
                <a:latin typeface="Calibri" panose="020F0502020204030204" pitchFamily="34" charset="0"/>
                <a:ea typeface="Times New Roman" panose="02020603050405020304" pitchFamily="18" charset="0"/>
                <a:cs typeface="NikoshBAN" panose="02000000000000000000" pitchFamily="2" charset="0"/>
              </a:rPr>
              <a:t>। </a:t>
            </a:r>
            <a:r>
              <a:rPr lang="bn-IN" sz="2400" b="1" dirty="0">
                <a:latin typeface="Calibri" panose="020F0502020204030204" pitchFamily="34" charset="0"/>
                <a:ea typeface="Times New Roman" panose="02020603050405020304" pitchFamily="18" charset="0"/>
                <a:cs typeface="NikoshBAN" panose="02000000000000000000" pitchFamily="2" charset="0"/>
              </a:rPr>
              <a:t>বিশ্বকবি রবীন্দ্রনাথ ঠাকুরের অনুরোধে কলকাতা বিশ্ববিদ্যালয় ১৯৩৬ খ্রিস্টাব্দে বাংলা বানানকে একটি রীতির ছকে ফেলেন। কিন্তু বাংলা বানানের এটি প্রথম প্রয়াস বলে কিছু ত্রুটি-বিচ্যুতি থেকে যায়। </a:t>
            </a:r>
            <a:r>
              <a:rPr lang="bn-IN" sz="2400" b="1" dirty="0">
                <a:latin typeface="NikoshBAN" panose="02000000000000000000" pitchFamily="2" charset="0"/>
                <a:cs typeface="NikoshBAN" panose="02000000000000000000" pitchFamily="2" charset="0"/>
              </a:rPr>
              <a:t>দেশবিভাগের পর ১৯৪৭ খ্রিস্টাব্দে কয়েকজন ব্যক্তি ও প্রতিষ্ঠানের প্রচেষ্টা থাকা সত্ত্বেও সেই প্রচেষ্টা সফল হয় নি। পরবর্তীতে</a:t>
            </a:r>
            <a:r>
              <a:rPr lang="bn-IN" sz="2400" b="1" dirty="0"/>
              <a:t> </a:t>
            </a:r>
            <a:r>
              <a:rPr lang="bn-IN" sz="2400" b="1" dirty="0">
                <a:latin typeface="NikoshBAN" panose="02000000000000000000" pitchFamily="2" charset="0"/>
                <a:cs typeface="NikoshBAN" panose="02000000000000000000" pitchFamily="2" charset="0"/>
              </a:rPr>
              <a:t>১৯৮৮ খ্রিস্টাব্দে ড.আনিসুজ্জামানকে সভাপতি করে একটি কর্মশিবিরের আয়োজন করা হয়। উক্ত বিশেষজ্ঞ কমিটির মতামতের ভিত্তিতে বাংলা বানানের সুশৃঙ্খল বিধানের লক্ষ্যে তাঁদের মতামতের ভিত্তিতে কতিপয় সুপারিশ প্রণয়ন করা হয় এবং তা চূড়ান্তভাবে গৃহীত হয়</a:t>
            </a:r>
            <a:r>
              <a:rPr lang="hi-IN" sz="24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এ নিয়ম প্রকাশিত হয় ১৯৯২ সালে</a:t>
            </a:r>
            <a:r>
              <a:rPr lang="hi-IN" sz="2400" b="1" dirty="0">
                <a:latin typeface="NikoshBAN" panose="02000000000000000000" pitchFamily="2" charset="0"/>
                <a:cs typeface="NikoshBAN" panose="02000000000000000000" pitchFamily="2" charset="0"/>
              </a:rPr>
              <a:t>।</a:t>
            </a:r>
            <a:r>
              <a:rPr lang="bn-IN" sz="2400" b="1" dirty="0">
                <a:latin typeface="NikoshBAN" panose="02000000000000000000" pitchFamily="2" charset="0"/>
                <a:cs typeface="NikoshBAN" panose="02000000000000000000" pitchFamily="2" charset="0"/>
              </a:rPr>
              <a:t> বর্তমানে এই নিয়ম ‘প্রমিত বাংলা</a:t>
            </a:r>
            <a:r>
              <a:rPr lang="bn-BD" sz="24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বানানের নিয়ম’ হিসেবে বিবেচিত</a:t>
            </a:r>
            <a:r>
              <a:rPr lang="hi-IN" sz="24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14FCEEE3-79EA-466E-881A-9096B0A8180E}"/>
              </a:ext>
            </a:extLst>
          </p:cNvPr>
          <p:cNvSpPr txBox="1"/>
          <p:nvPr/>
        </p:nvSpPr>
        <p:spPr>
          <a:xfrm>
            <a:off x="3428219" y="703589"/>
            <a:ext cx="5721928" cy="707886"/>
          </a:xfrm>
          <a:prstGeom prst="rect">
            <a:avLst/>
          </a:prstGeom>
          <a:noFill/>
        </p:spPr>
        <p:txBody>
          <a:bodyPr wrap="square" rtlCol="0">
            <a:spAutoFit/>
          </a:bodyPr>
          <a:lstStyle/>
          <a:p>
            <a:pPr algn="ctr"/>
            <a:r>
              <a:rPr lang="bn-IN" sz="4000" b="1" dirty="0">
                <a:solidFill>
                  <a:srgbClr val="F24E0C"/>
                </a:solidFill>
                <a:latin typeface="Calibri" panose="020F0502020204030204" pitchFamily="34" charset="0"/>
                <a:ea typeface="Times New Roman" panose="02020603050405020304" pitchFamily="18" charset="0"/>
                <a:cs typeface="NikoshBAN" panose="02000000000000000000" pitchFamily="2" charset="0"/>
              </a:rPr>
              <a:t>বাংলা বানানের প্রাথমিক প্রয়াস: </a:t>
            </a:r>
            <a:endParaRPr lang="en-US" sz="4000" b="1" dirty="0">
              <a:solidFill>
                <a:srgbClr val="F24E0C"/>
              </a:solidFill>
              <a:latin typeface="Calibri" panose="020F0502020204030204" pitchFamily="34" charset="0"/>
              <a:ea typeface="Times New Roman" panose="02020603050405020304" pitchFamily="18" charset="0"/>
              <a:cs typeface="Vrinda" panose="020B0502040204020203" pitchFamily="34" charset="0"/>
            </a:endParaRPr>
          </a:p>
        </p:txBody>
      </p:sp>
    </p:spTree>
    <p:extLst>
      <p:ext uri="{BB962C8B-B14F-4D97-AF65-F5344CB8AC3E}">
        <p14:creationId xmlns:p14="http://schemas.microsoft.com/office/powerpoint/2010/main" val="37528209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18CEE0D-C9F9-4837-9FB1-300AA3E309D9}"/>
              </a:ext>
            </a:extLst>
          </p:cNvPr>
          <p:cNvSpPr txBox="1"/>
          <p:nvPr/>
        </p:nvSpPr>
        <p:spPr>
          <a:xfrm>
            <a:off x="648535" y="574551"/>
            <a:ext cx="2128988" cy="7694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4400" b="1" dirty="0">
                <a:latin typeface="NikoshBAN" panose="02000000000000000000" pitchFamily="2" charset="0"/>
                <a:cs typeface="NikoshBAN" panose="02000000000000000000" pitchFamily="2" charset="0"/>
              </a:rPr>
              <a:t>একক কাজ </a:t>
            </a:r>
            <a:endParaRPr lang="en-US" sz="44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E88E39A1-B5C8-4968-B2DF-561B5BCA05BE}"/>
              </a:ext>
            </a:extLst>
          </p:cNvPr>
          <p:cNvSpPr txBox="1"/>
          <p:nvPr/>
        </p:nvSpPr>
        <p:spPr>
          <a:xfrm>
            <a:off x="648535" y="1531243"/>
            <a:ext cx="6460603"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১. বানান শব্দটি কোন শব্দ থেকে এসেছে? </a:t>
            </a:r>
            <a:endParaRPr lang="en-US" sz="28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7654D342-CD79-4DAD-A59E-A0AAD8CC1E81}"/>
              </a:ext>
            </a:extLst>
          </p:cNvPr>
          <p:cNvSpPr txBox="1"/>
          <p:nvPr/>
        </p:nvSpPr>
        <p:spPr>
          <a:xfrm>
            <a:off x="648536" y="2295485"/>
            <a:ext cx="6761553"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২.</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শব্দমধ্যস্থ বর্ণসমূহের বিশ্লেষণ বা ক্রমিক বর্ণন</a:t>
            </a:r>
            <a:r>
              <a:rPr lang="bn-BD"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কে কী বলে?</a:t>
            </a:r>
            <a:r>
              <a:rPr lang="bn-BD" sz="2800" b="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022B53B6-8F94-4713-8813-A5C5CB1D2522}"/>
              </a:ext>
            </a:extLst>
          </p:cNvPr>
          <p:cNvSpPr txBox="1"/>
          <p:nvPr/>
        </p:nvSpPr>
        <p:spPr>
          <a:xfrm>
            <a:off x="648535" y="3036073"/>
            <a:ext cx="6344691"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৩. </a:t>
            </a:r>
            <a:r>
              <a:rPr lang="bn-IN" sz="2800" b="1" dirty="0">
                <a:latin typeface="NikoshBAN" panose="02000000000000000000" pitchFamily="2" charset="0"/>
                <a:ea typeface="Times New Roman" panose="02020603050405020304" pitchFamily="18" charset="0"/>
                <a:cs typeface="NikoshBAN" panose="02000000000000000000" pitchFamily="2" charset="0"/>
              </a:rPr>
              <a:t>বাংলা অক্ষরে মুদ্রিত পূর্ণাঙ্গ ব্যাকরণ বই</a:t>
            </a:r>
            <a:r>
              <a:rPr lang="bn-BD" sz="2800" b="1" dirty="0">
                <a:latin typeface="NikoshBAN" panose="02000000000000000000" pitchFamily="2" charset="0"/>
                <a:ea typeface="Times New Roman" panose="02020603050405020304" pitchFamily="18" charset="0"/>
                <a:cs typeface="NikoshBAN" panose="02000000000000000000" pitchFamily="2" charset="0"/>
              </a:rPr>
              <a:t>য়ের নাম কী?</a:t>
            </a:r>
            <a:r>
              <a:rPr lang="bn-BD" sz="2800" b="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2061503E-C397-432A-B46E-2378830653A3}"/>
              </a:ext>
            </a:extLst>
          </p:cNvPr>
          <p:cNvSpPr txBox="1"/>
          <p:nvPr/>
        </p:nvSpPr>
        <p:spPr>
          <a:xfrm>
            <a:off x="648535" y="4061925"/>
            <a:ext cx="676155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৪. </a:t>
            </a:r>
            <a:r>
              <a:rPr lang="bn-BD"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ea typeface="Times New Roman" panose="02020603050405020304" pitchFamily="18" charset="0"/>
                <a:cs typeface="NikoshBAN" panose="02000000000000000000" pitchFamily="2" charset="0"/>
              </a:rPr>
              <a:t>A Grammar of the Bengali Language</a:t>
            </a:r>
            <a:r>
              <a:rPr lang="bn-BD" sz="2400" b="1" dirty="0">
                <a:latin typeface="NikoshBAN" panose="02000000000000000000" pitchFamily="2" charset="0"/>
                <a:ea typeface="Times New Roman" panose="02020603050405020304" pitchFamily="18" charset="0"/>
                <a:cs typeface="NikoshBAN" panose="02000000000000000000" pitchFamily="2" charset="0"/>
              </a:rPr>
              <a:t>” </a:t>
            </a:r>
            <a:r>
              <a:rPr lang="bn-BD" sz="2800" b="1" dirty="0">
                <a:latin typeface="NikoshBAN" panose="02000000000000000000" pitchFamily="2" charset="0"/>
                <a:ea typeface="Times New Roman" panose="02020603050405020304" pitchFamily="18" charset="0"/>
                <a:cs typeface="NikoshBAN" panose="02000000000000000000" pitchFamily="2" charset="0"/>
              </a:rPr>
              <a:t>বইটি কত খ্রিস্টাব্দে প্রকাশিত হয়?</a:t>
            </a:r>
            <a:r>
              <a:rPr lang="bn-BD" sz="2800" b="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84D4C085-3BB9-4C77-9286-CEE6ED9376A8}"/>
              </a:ext>
            </a:extLst>
          </p:cNvPr>
          <p:cNvSpPr txBox="1"/>
          <p:nvPr/>
        </p:nvSpPr>
        <p:spPr>
          <a:xfrm>
            <a:off x="648536" y="5203283"/>
            <a:ext cx="6640906"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৬. </a:t>
            </a:r>
            <a:r>
              <a:rPr lang="bn-IN" sz="2800" b="1" dirty="0">
                <a:latin typeface="NikoshBAN" panose="02000000000000000000" pitchFamily="2" charset="0"/>
                <a:cs typeface="NikoshBAN" panose="02000000000000000000" pitchFamily="2" charset="0"/>
              </a:rPr>
              <a:t>বাংলা বানানের সুশৃঙ্খল বিধান</a:t>
            </a:r>
            <a:r>
              <a:rPr lang="bn-BD" sz="2800" b="1" dirty="0">
                <a:latin typeface="NikoshBAN" panose="02000000000000000000" pitchFamily="2" charset="0"/>
                <a:cs typeface="NikoshBAN" panose="02000000000000000000" pitchFamily="2" charset="0"/>
              </a:rPr>
              <a:t> প্রথম কত খ্রিস্টাব্দে প্রকাশিত হয়?</a:t>
            </a:r>
            <a:endParaRPr lang="en-US" sz="28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B63C3C8C-E9F8-4520-B8C5-3558B6B184C0}"/>
              </a:ext>
            </a:extLst>
          </p:cNvPr>
          <p:cNvSpPr txBox="1"/>
          <p:nvPr/>
        </p:nvSpPr>
        <p:spPr>
          <a:xfrm>
            <a:off x="7837713" y="5252923"/>
            <a:ext cx="3302511"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৬. ১৯৯২ খ্রিস্টাব্দে  </a:t>
            </a:r>
            <a:endParaRPr lang="en-US" sz="28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 xmlns:a16="http://schemas.microsoft.com/office/drawing/2014/main" id="{EA6D7798-6484-4736-BB4E-78D1A61BD267}"/>
              </a:ext>
            </a:extLst>
          </p:cNvPr>
          <p:cNvSpPr txBox="1"/>
          <p:nvPr/>
        </p:nvSpPr>
        <p:spPr>
          <a:xfrm>
            <a:off x="7837712" y="4092676"/>
            <a:ext cx="3302512"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৪. </a:t>
            </a:r>
            <a:r>
              <a:rPr lang="bn-IN" sz="2800" b="1" dirty="0">
                <a:latin typeface="NikoshBAN" panose="02000000000000000000" pitchFamily="2" charset="0"/>
                <a:ea typeface="Times New Roman" panose="02020603050405020304" pitchFamily="18" charset="0"/>
                <a:cs typeface="NikoshBAN" panose="02000000000000000000" pitchFamily="2" charset="0"/>
              </a:rPr>
              <a:t>১৭৭৮ খ্রিস্টাব্দে </a:t>
            </a:r>
            <a:endParaRPr lang="en-US" sz="28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 xmlns:a16="http://schemas.microsoft.com/office/drawing/2014/main" id="{6CBBB347-0C7A-484C-97F9-D9411C7141D3}"/>
              </a:ext>
            </a:extLst>
          </p:cNvPr>
          <p:cNvSpPr txBox="1"/>
          <p:nvPr/>
        </p:nvSpPr>
        <p:spPr>
          <a:xfrm>
            <a:off x="7837713" y="2345125"/>
            <a:ext cx="3302512"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২. বানান</a:t>
            </a:r>
            <a:endParaRPr lang="en-US" sz="28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 xmlns:a16="http://schemas.microsoft.com/office/drawing/2014/main" id="{D136D5A2-54A2-448B-961F-C57842888287}"/>
              </a:ext>
            </a:extLst>
          </p:cNvPr>
          <p:cNvSpPr txBox="1"/>
          <p:nvPr/>
        </p:nvSpPr>
        <p:spPr>
          <a:xfrm>
            <a:off x="7837713" y="1580883"/>
            <a:ext cx="3302512"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800" b="1" dirty="0">
                <a:latin typeface="NikoshBAN" panose="02000000000000000000" pitchFamily="2" charset="0"/>
                <a:cs typeface="NikoshBAN" panose="02000000000000000000" pitchFamily="2" charset="0"/>
              </a:rPr>
              <a:t>১. </a:t>
            </a:r>
            <a:r>
              <a:rPr lang="bn-IN" sz="28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সংস্কৃত ‘বর্ণন’ শব্দ থেকে </a:t>
            </a:r>
            <a:endParaRPr lang="en-US" sz="2800" b="1"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 xmlns:a16="http://schemas.microsoft.com/office/drawing/2014/main" id="{CC0C25A5-BC2E-426A-AFAD-5177D5E2D277}"/>
              </a:ext>
            </a:extLst>
          </p:cNvPr>
          <p:cNvSpPr txBox="1"/>
          <p:nvPr/>
        </p:nvSpPr>
        <p:spPr>
          <a:xfrm>
            <a:off x="7837712" y="3085713"/>
            <a:ext cx="3302512" cy="7694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w="50800"/>
          </a:sp3d>
        </p:spPr>
        <p:txBody>
          <a:bodyPr wrap="square" rtlCol="0">
            <a:spAutoFit/>
          </a:bodyPr>
          <a:lstStyle/>
          <a:p>
            <a:r>
              <a:rPr lang="bn-BD" sz="2400" b="1" dirty="0">
                <a:latin typeface="NikoshBAN" panose="02000000000000000000" pitchFamily="2" charset="0"/>
                <a:ea typeface="Times New Roman" panose="02020603050405020304" pitchFamily="18" charset="0"/>
                <a:cs typeface="NikoshBAN" panose="02000000000000000000" pitchFamily="2" charset="0"/>
              </a:rPr>
              <a:t>৩.</a:t>
            </a:r>
            <a:r>
              <a:rPr lang="bn-BD" sz="2000" b="1" dirty="0">
                <a:latin typeface="NikoshBAN" panose="02000000000000000000" pitchFamily="2" charset="0"/>
                <a:ea typeface="Times New Roman" panose="02020603050405020304" pitchFamily="18" charset="0"/>
                <a:cs typeface="NikoshBAN" panose="02000000000000000000" pitchFamily="2" charset="0"/>
              </a:rPr>
              <a:t> </a:t>
            </a:r>
            <a:r>
              <a:rPr lang="en-US" sz="2000" b="1" dirty="0">
                <a:latin typeface="NikoshBAN" panose="02000000000000000000" pitchFamily="2" charset="0"/>
                <a:ea typeface="Times New Roman" panose="02020603050405020304" pitchFamily="18" charset="0"/>
                <a:cs typeface="NikoshBAN" panose="02000000000000000000" pitchFamily="2" charset="0"/>
              </a:rPr>
              <a:t>A Grammar of the Bengali Language</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4024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1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1116</TotalTime>
  <Words>1443</Words>
  <Application>Microsoft Office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Garamond</vt:lpstr>
      <vt:lpstr>NikoshBAN</vt:lpstr>
      <vt:lpstr>SutonnyMJ</vt:lpstr>
      <vt:lpstr>Symbol</vt:lpstr>
      <vt:lpstr>Times New Roman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 Zannatul Ferdus</dc:creator>
  <cp:lastModifiedBy>Microsoft account</cp:lastModifiedBy>
  <cp:revision>155</cp:revision>
  <dcterms:created xsi:type="dcterms:W3CDTF">2021-11-06T00:55:07Z</dcterms:created>
  <dcterms:modified xsi:type="dcterms:W3CDTF">2022-12-14T15:55:47Z</dcterms:modified>
</cp:coreProperties>
</file>