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5" r:id="rId7"/>
    <p:sldId id="261" r:id="rId8"/>
    <p:sldId id="263" r:id="rId9"/>
    <p:sldId id="262" r:id="rId10"/>
    <p:sldId id="264" r:id="rId11"/>
    <p:sldId id="270" r:id="rId12"/>
    <p:sldId id="271" r:id="rId13"/>
    <p:sldId id="266" r:id="rId14"/>
    <p:sldId id="267" r:id="rId15"/>
    <p:sldId id="268" r:id="rId16"/>
    <p:sldId id="269" r:id="rId17"/>
    <p:sldId id="276" r:id="rId18"/>
    <p:sldId id="275" r:id="rId19"/>
    <p:sldId id="272" r:id="rId20"/>
    <p:sldId id="273" r:id="rId21"/>
    <p:sldId id="274"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66FF33"/>
    <a:srgbClr val="00FF99"/>
    <a:srgbClr val="FF0000"/>
    <a:srgbClr val="FF3300"/>
    <a:srgbClr val="CC00FF"/>
    <a:srgbClr val="33CCCC"/>
    <a:srgbClr val="9933FF"/>
    <a:srgbClr val="CC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76" y="72"/>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EE8B9D-180B-4FED-88FA-03212A4E525E}"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324882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E8B9D-180B-4FED-88FA-03212A4E525E}"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11214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E8B9D-180B-4FED-88FA-03212A4E525E}"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696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E8B9D-180B-4FED-88FA-03212A4E525E}"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83309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E8B9D-180B-4FED-88FA-03212A4E525E}"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51601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EE8B9D-180B-4FED-88FA-03212A4E525E}"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412762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EE8B9D-180B-4FED-88FA-03212A4E525E}" type="datetimeFigureOut">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366394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E8B9D-180B-4FED-88FA-03212A4E525E}" type="datetimeFigureOut">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155492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E8B9D-180B-4FED-88FA-03212A4E525E}" type="datetimeFigureOut">
              <a:rPr lang="en-US" smtClean="0"/>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327248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E8B9D-180B-4FED-88FA-03212A4E525E}"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80687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E8B9D-180B-4FED-88FA-03212A4E525E}"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074E4-7F91-4A5E-BFCF-2315AEF1407B}" type="slidenum">
              <a:rPr lang="en-US" smtClean="0"/>
              <a:t>‹#›</a:t>
            </a:fld>
            <a:endParaRPr lang="en-US"/>
          </a:p>
        </p:txBody>
      </p:sp>
    </p:spTree>
    <p:extLst>
      <p:ext uri="{BB962C8B-B14F-4D97-AF65-F5344CB8AC3E}">
        <p14:creationId xmlns:p14="http://schemas.microsoft.com/office/powerpoint/2010/main" val="297648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E8B9D-180B-4FED-88FA-03212A4E525E}" type="datetimeFigureOut">
              <a:rPr lang="en-US" smtClean="0"/>
              <a:t>12/15/2022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074E4-7F91-4A5E-BFCF-2315AEF1407B}" type="slidenum">
              <a:rPr lang="en-US" smtClean="0"/>
              <a:t>‹#›</a:t>
            </a:fld>
            <a:endParaRPr lang="en-US"/>
          </a:p>
        </p:txBody>
      </p:sp>
    </p:spTree>
    <p:extLst>
      <p:ext uri="{BB962C8B-B14F-4D97-AF65-F5344CB8AC3E}">
        <p14:creationId xmlns:p14="http://schemas.microsoft.com/office/powerpoint/2010/main" val="381161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8.jpg"/><Relationship Id="rId7" Type="http://schemas.microsoft.com/office/2007/relationships/hdphoto" Target="../media/hdphoto7.wdp"/><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g"/><Relationship Id="rId10" Type="http://schemas.openxmlformats.org/officeDocument/2006/relationships/image" Target="../media/image33.jpg"/><Relationship Id="rId4" Type="http://schemas.openxmlformats.org/officeDocument/2006/relationships/image" Target="../media/image12.jpg"/><Relationship Id="rId9" Type="http://schemas.openxmlformats.org/officeDocument/2006/relationships/image" Target="../media/image32.jpg"/></Relationships>
</file>

<file path=ppt/slides/_rels/slide1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jpeg"/><Relationship Id="rId4" Type="http://schemas.openxmlformats.org/officeDocument/2006/relationships/image" Target="../media/image47.jpg"/></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1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image" Target="../media/image58.jpg"/></Relationships>
</file>

<file path=ppt/slides/_rels/slide1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9.jp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14.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92" y="93785"/>
            <a:ext cx="11781694" cy="6564923"/>
          </a:xfrm>
          <a:prstGeom prst="rect">
            <a:avLst/>
          </a:prstGeom>
        </p:spPr>
      </p:pic>
    </p:spTree>
    <p:extLst>
      <p:ext uri="{BB962C8B-B14F-4D97-AF65-F5344CB8AC3E}">
        <p14:creationId xmlns:p14="http://schemas.microsoft.com/office/powerpoint/2010/main" val="3450736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69506" y="166079"/>
            <a:ext cx="2965938"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আরো কিছু ছবি দেখি </a:t>
            </a:r>
            <a:endParaRPr lang="en-US" sz="2800" b="1" dirty="0">
              <a:latin typeface="Kalpurush" panose="02000600000000000000" pitchFamily="2" charset="0"/>
              <a:cs typeface="Kalpurush" panose="02000600000000000000" pitchFamily="2" charset="0"/>
            </a:endParaRPr>
          </a:p>
        </p:txBody>
      </p:sp>
      <p:grpSp>
        <p:nvGrpSpPr>
          <p:cNvPr id="7" name="Group 6"/>
          <p:cNvGrpSpPr/>
          <p:nvPr/>
        </p:nvGrpSpPr>
        <p:grpSpPr>
          <a:xfrm>
            <a:off x="406241" y="732150"/>
            <a:ext cx="3120167" cy="2299755"/>
            <a:chOff x="1172309" y="1565557"/>
            <a:chExt cx="4185138" cy="2299755"/>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3590" t="9402" r="1795" b="51624"/>
            <a:stretch/>
          </p:blipFill>
          <p:spPr>
            <a:xfrm>
              <a:off x="3622433" y="1565557"/>
              <a:ext cx="1735014" cy="22997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09" y="1565557"/>
              <a:ext cx="2450124" cy="2299755"/>
            </a:xfrm>
            <a:prstGeom prst="rect">
              <a:avLst/>
            </a:prstGeom>
          </p:spPr>
        </p:pic>
      </p:grpSp>
      <p:sp>
        <p:nvSpPr>
          <p:cNvPr id="8" name="TextBox 7"/>
          <p:cNvSpPr txBox="1"/>
          <p:nvPr/>
        </p:nvSpPr>
        <p:spPr>
          <a:xfrm>
            <a:off x="6235246" y="3609859"/>
            <a:ext cx="5605062" cy="2677656"/>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নার্সারিতে ফলজ, বনজ ও ঔষধি উদ্ভিদের চারা উৎপাদন করে   জনসাধারনের নিকট বিক্রি করা হয়। ফলে বৃক্ষায়ণ বৃদ্ধি পায়।</a:t>
            </a:r>
            <a:r>
              <a:rPr lang="en-US" sz="2400" b="1" dirty="0" smtClean="0">
                <a:latin typeface="Kalpurush" panose="02000600000000000000" pitchFamily="2" charset="0"/>
                <a:cs typeface="Kalpurush" panose="02000600000000000000" pitchFamily="2" charset="0"/>
              </a:rPr>
              <a:t> নার্সারিতে অনেকের জীবন নির্বাহ করে। নার্সারি ব্যবসা করে অর্থনৈতিক সমৃদ্ধি আসে।</a:t>
            </a:r>
            <a:r>
              <a:rPr lang="bn-IN" sz="2400" b="1" dirty="0" smtClean="0">
                <a:latin typeface="Kalpurush" panose="02000600000000000000" pitchFamily="2" charset="0"/>
                <a:cs typeface="Kalpurush" panose="02000600000000000000" pitchFamily="2" charset="0"/>
              </a:rPr>
              <a:t> নার্সারির চারা দিয়ে সরকারি, বেসরকারি বনায়ণ করা হয়। উপকূলীয় সবুজ বেষ্টনি তৈরিতে নার্সারির চারা রোপন করা হয়।  </a:t>
            </a:r>
            <a:r>
              <a:rPr lang="en-US" sz="2400" b="1" dirty="0" smtClean="0">
                <a:latin typeface="Kalpurush" panose="02000600000000000000" pitchFamily="2" charset="0"/>
                <a:cs typeface="Kalpurush" panose="02000600000000000000" pitchFamily="2" charset="0"/>
              </a:rPr>
              <a:t> </a:t>
            </a:r>
            <a:r>
              <a:rPr lang="bn-IN" sz="2400" b="1" dirty="0" smtClean="0">
                <a:latin typeface="Kalpurush" panose="02000600000000000000" pitchFamily="2" charset="0"/>
                <a:cs typeface="Kalpurush" panose="02000600000000000000" pitchFamily="2" charset="0"/>
              </a:rPr>
              <a:t>   </a:t>
            </a:r>
            <a:endParaRPr lang="en-US" sz="2400" b="1" dirty="0">
              <a:latin typeface="Kalpurush" panose="02000600000000000000" pitchFamily="2" charset="0"/>
              <a:cs typeface="Kalpurush" panose="020006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107" y="748590"/>
            <a:ext cx="2783447" cy="2258525"/>
          </a:xfrm>
          <a:prstGeom prst="rect">
            <a:avLst/>
          </a:prstGeom>
        </p:spPr>
      </p:pic>
      <p:grpSp>
        <p:nvGrpSpPr>
          <p:cNvPr id="9" name="Group 8"/>
          <p:cNvGrpSpPr/>
          <p:nvPr/>
        </p:nvGrpSpPr>
        <p:grpSpPr>
          <a:xfrm>
            <a:off x="6599012" y="748590"/>
            <a:ext cx="2540543" cy="2308103"/>
            <a:chOff x="7926995" y="1188459"/>
            <a:chExt cx="3399326" cy="2308103"/>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995" y="1188459"/>
              <a:ext cx="3399326" cy="2308103"/>
            </a:xfrm>
            <a:prstGeom prst="rect">
              <a:avLst/>
            </a:prstGeom>
          </p:spPr>
        </p:pic>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750" b="95000" l="4429" r="95143">
                          <a14:foregroundMark x1="19714" y1="9500" x2="19714" y2="9500"/>
                          <a14:foregroundMark x1="13286" y1="24750" x2="13286" y2="24750"/>
                          <a14:foregroundMark x1="12571" y1="27250" x2="8286" y2="90000"/>
                          <a14:foregroundMark x1="8286" y1="90750" x2="47857" y2="92250"/>
                          <a14:foregroundMark x1="48857" y1="92500" x2="89429" y2="90500"/>
                          <a14:foregroundMark x1="89429" y1="90500" x2="86857" y2="3750"/>
                          <a14:foregroundMark x1="75286" y1="67500" x2="75286" y2="67500"/>
                          <a14:foregroundMark x1="75000" y1="66750" x2="77857" y2="46250"/>
                          <a14:foregroundMark x1="12571" y1="27000" x2="12571" y2="27000"/>
                          <a14:foregroundMark x1="12571" y1="27750" x2="13857" y2="2750"/>
                          <a14:foregroundMark x1="81429" y1="24000" x2="81429" y2="24000"/>
                          <a14:foregroundMark x1="81429" y1="24750" x2="86143" y2="16500"/>
                          <a14:foregroundMark x1="83571" y1="21500" x2="70714" y2="3750"/>
                          <a14:foregroundMark x1="74286" y1="67750" x2="86286" y2="5250"/>
                        </a14:backgroundRemoval>
                      </a14:imgEffect>
                    </a14:imgLayer>
                  </a14:imgProps>
                </a:ext>
                <a:ext uri="{28A0092B-C50C-407E-A947-70E740481C1C}">
                  <a14:useLocalDpi xmlns:a14="http://schemas.microsoft.com/office/drawing/2010/main" val="0"/>
                </a:ext>
              </a:extLst>
            </a:blip>
            <a:srcRect l="10967" t="4000" r="13956"/>
            <a:stretch/>
          </p:blipFill>
          <p:spPr>
            <a:xfrm>
              <a:off x="7926995" y="2853424"/>
              <a:ext cx="583959" cy="643138"/>
            </a:xfrm>
            <a:prstGeom prst="rect">
              <a:avLst/>
            </a:prstGeom>
          </p:spPr>
        </p:pic>
      </p:gr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4013" y="756302"/>
            <a:ext cx="2484233" cy="225081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6241" y="3382107"/>
            <a:ext cx="2581275" cy="2086707"/>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32625" y="3382107"/>
            <a:ext cx="2957512" cy="2086707"/>
          </a:xfrm>
          <a:prstGeom prst="rect">
            <a:avLst/>
          </a:prstGeom>
        </p:spPr>
      </p:pic>
    </p:spTree>
    <p:extLst>
      <p:ext uri="{BB962C8B-B14F-4D97-AF65-F5344CB8AC3E}">
        <p14:creationId xmlns:p14="http://schemas.microsoft.com/office/powerpoint/2010/main" val="874399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par>
                                <p:cTn id="29" presetID="21"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8">
                                            <p:txEl>
                                              <p:pRg st="0" end="0"/>
                                            </p:txEl>
                                          </p:spTgt>
                                        </p:tgtEl>
                                        <p:attrNameLst>
                                          <p:attrName>style.visibility</p:attrName>
                                        </p:attrNameLst>
                                      </p:cBhvr>
                                      <p:to>
                                        <p:strVal val="visible"/>
                                      </p:to>
                                    </p:set>
                                    <p:anim by="(-#ppt_w*2)" calcmode="lin" valueType="num">
                                      <p:cBhvr rctx="PPT">
                                        <p:cTn id="36" dur="500" autoRev="1" fill="hold">
                                          <p:stCondLst>
                                            <p:cond delay="0"/>
                                          </p:stCondLst>
                                        </p:cTn>
                                        <p:tgtEl>
                                          <p:spTgt spid="8">
                                            <p:txEl>
                                              <p:pRg st="0" end="0"/>
                                            </p:txEl>
                                          </p:spTgt>
                                        </p:tgtEl>
                                        <p:attrNameLst>
                                          <p:attrName>ppt_w</p:attrName>
                                        </p:attrNameLst>
                                      </p:cBhvr>
                                    </p:anim>
                                    <p:anim by="(#ppt_w*0.50)" calcmode="lin" valueType="num">
                                      <p:cBhvr>
                                        <p:cTn id="37" dur="500" decel="50000" autoRev="1" fill="hold">
                                          <p:stCondLst>
                                            <p:cond delay="0"/>
                                          </p:stCondLst>
                                        </p:cTn>
                                        <p:tgtEl>
                                          <p:spTgt spid="8">
                                            <p:txEl>
                                              <p:pRg st="0" end="0"/>
                                            </p:txEl>
                                          </p:spTgt>
                                        </p:tgtEl>
                                        <p:attrNameLst>
                                          <p:attrName>ppt_x</p:attrName>
                                        </p:attrNameLst>
                                      </p:cBhvr>
                                    </p:anim>
                                    <p:anim from="(-#ppt_h/2)" to="(#ppt_y)" calcmode="lin" valueType="num">
                                      <p:cBhvr>
                                        <p:cTn id="38" dur="1000" fill="hold">
                                          <p:stCondLst>
                                            <p:cond delay="0"/>
                                          </p:stCondLst>
                                        </p:cTn>
                                        <p:tgtEl>
                                          <p:spTgt spid="8">
                                            <p:txEl>
                                              <p:pRg st="0" end="0"/>
                                            </p:txEl>
                                          </p:spTgt>
                                        </p:tgtEl>
                                        <p:attrNameLst>
                                          <p:attrName>ppt_y</p:attrName>
                                        </p:attrNameLst>
                                      </p:cBhvr>
                                    </p:anim>
                                    <p:animRot by="21600000">
                                      <p:cBhvr>
                                        <p:cTn id="39" dur="10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2339" y="457199"/>
            <a:ext cx="1723292" cy="523220"/>
          </a:xfrm>
          <a:prstGeom prst="rect">
            <a:avLst/>
          </a:prstGeom>
          <a:noFill/>
        </p:spPr>
        <p:txBody>
          <a:bodyPr wrap="square" rtlCol="0">
            <a:spAutoFit/>
          </a:bodyPr>
          <a:lstStyle/>
          <a:p>
            <a:r>
              <a:rPr lang="en-US" sz="2800" b="1" dirty="0" smtClean="0">
                <a:latin typeface="Kalpurush" panose="02000600000000000000" pitchFamily="2" charset="0"/>
                <a:cs typeface="Kalpurush" panose="02000600000000000000" pitchFamily="2" charset="0"/>
              </a:rPr>
              <a:t>একক কাজ </a:t>
            </a:r>
            <a:endParaRPr lang="en-US" sz="2800" b="1" dirty="0">
              <a:latin typeface="Kalpurush" panose="02000600000000000000" pitchFamily="2" charset="0"/>
              <a:cs typeface="Kalpurush" panose="02000600000000000000" pitchFamily="2" charset="0"/>
            </a:endParaRPr>
          </a:p>
        </p:txBody>
      </p:sp>
      <p:sp>
        <p:nvSpPr>
          <p:cNvPr id="5" name="TextBox 4"/>
          <p:cNvSpPr txBox="1"/>
          <p:nvPr/>
        </p:nvSpPr>
        <p:spPr>
          <a:xfrm>
            <a:off x="2215662" y="4360985"/>
            <a:ext cx="9026767" cy="1200329"/>
          </a:xfrm>
          <a:prstGeom prst="rect">
            <a:avLst/>
          </a:prstGeom>
          <a:noFill/>
        </p:spPr>
        <p:txBody>
          <a:bodyPr wrap="square" rtlCol="0">
            <a:spAutoFit/>
          </a:bodyPr>
          <a:lstStyle/>
          <a:p>
            <a:pPr marL="342900" indent="-342900">
              <a:buFont typeface="Wingdings" panose="05000000000000000000" pitchFamily="2" charset="2"/>
              <a:buChar char="§"/>
            </a:pPr>
            <a:r>
              <a:rPr lang="bn-IN" sz="2400" b="1" dirty="0" smtClean="0">
                <a:latin typeface="Kalpurush" panose="02000600000000000000" pitchFamily="2" charset="0"/>
                <a:cs typeface="Kalpurush" panose="02000600000000000000" pitchFamily="2" charset="0"/>
              </a:rPr>
              <a:t> আভিধানিক অর্থে বনজ নার্সারি কী ?</a:t>
            </a:r>
          </a:p>
          <a:p>
            <a:pPr marL="342900" indent="-342900">
              <a:buFont typeface="Wingdings" panose="05000000000000000000" pitchFamily="2" charset="2"/>
              <a:buChar char="§"/>
            </a:pPr>
            <a:r>
              <a:rPr lang="bn-IN" sz="2400" b="1" dirty="0" smtClean="0">
                <a:latin typeface="Kalpurush" panose="02000600000000000000" pitchFamily="2" charset="0"/>
                <a:cs typeface="Kalpurush" panose="02000600000000000000" pitchFamily="2" charset="0"/>
              </a:rPr>
              <a:t>একটি আদর্শ নার্সারি থেকে কেমন চারা আশা করা যায় ?</a:t>
            </a:r>
          </a:p>
          <a:p>
            <a:pPr marL="342900" indent="-342900">
              <a:buFont typeface="Wingdings" panose="05000000000000000000" pitchFamily="2" charset="2"/>
              <a:buChar char="§"/>
            </a:pPr>
            <a:r>
              <a:rPr lang="bn-IN" sz="2400" b="1" dirty="0" smtClean="0">
                <a:latin typeface="Kalpurush" panose="02000600000000000000" pitchFamily="2" charset="0"/>
                <a:cs typeface="Kalpurush" panose="02000600000000000000" pitchFamily="2" charset="0"/>
              </a:rPr>
              <a:t>গর্জন গাছের বীজ গাছ থেকে ঝড়ে পড়ার কত ঘন্টার মধ্যে রোপন করতে হয় ?   </a:t>
            </a:r>
            <a:r>
              <a:rPr lang="en-US" sz="2400" b="1" dirty="0" smtClean="0">
                <a:latin typeface="Kalpurush" panose="02000600000000000000" pitchFamily="2" charset="0"/>
                <a:cs typeface="Kalpurush" panose="02000600000000000000" pitchFamily="2" charset="0"/>
              </a:rPr>
              <a:t> </a:t>
            </a:r>
            <a:endParaRPr lang="en-US" sz="2400" b="1" dirty="0">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981" y="1139008"/>
            <a:ext cx="2449574" cy="2793756"/>
          </a:xfrm>
          <a:prstGeom prst="rect">
            <a:avLst/>
          </a:prstGeom>
          <a:solidFill>
            <a:srgbClr val="FFFFFF">
              <a:shade val="85000"/>
            </a:srgbClr>
          </a:solidFill>
          <a:ln w="88900" cap="sq">
            <a:solidFill>
              <a:srgbClr val="66FF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3799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12677" y="515815"/>
            <a:ext cx="1957754"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মিলিয়ে নেই </a:t>
            </a:r>
            <a:endParaRPr lang="en-US" sz="2800" b="1" dirty="0">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704" y="1333537"/>
            <a:ext cx="2171700" cy="2673595"/>
          </a:xfrm>
          <a:prstGeom prst="rect">
            <a:avLst/>
          </a:prstGeom>
          <a:solidFill>
            <a:srgbClr val="FFFFFF">
              <a:shade val="85000"/>
            </a:srgbClr>
          </a:solidFill>
          <a:ln w="88900" cap="sq">
            <a:solidFill>
              <a:srgbClr val="33CC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332891" y="4301634"/>
            <a:ext cx="8346831" cy="1200329"/>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উত্তরঃ বনজ নার্সারি হলো চারা গাছের আলয় বা চারালয়।</a:t>
            </a:r>
          </a:p>
          <a:p>
            <a:r>
              <a:rPr lang="bn-IN" sz="2400" b="1" dirty="0" smtClean="0">
                <a:latin typeface="Kalpurush" panose="02000600000000000000" pitchFamily="2" charset="0"/>
                <a:cs typeface="Kalpurush" panose="02000600000000000000" pitchFamily="2" charset="0"/>
              </a:rPr>
              <a:t>উত্তরঃ সুস্থসবল ও সুন্দর চারা পাওয়া যায়। </a:t>
            </a:r>
          </a:p>
          <a:p>
            <a:r>
              <a:rPr lang="bn-IN" sz="2400" b="1" dirty="0" smtClean="0">
                <a:latin typeface="Kalpurush" panose="02000600000000000000" pitchFamily="2" charset="0"/>
                <a:cs typeface="Kalpurush" panose="02000600000000000000" pitchFamily="2" charset="0"/>
              </a:rPr>
              <a:t>উত্তরঃ গর্জন বীজ গাছ থেকে ঝড়ে পড়ার ২৪ ঘন্টার মধ্যে রপন করতে হয়।   </a:t>
            </a:r>
            <a:endParaRPr lang="en-US" sz="24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168064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by="(-#ppt_w*2)" calcmode="lin" valueType="num">
                                      <p:cBhvr rctx="PPT">
                                        <p:cTn id="17" dur="500" autoRev="1" fill="hold">
                                          <p:stCondLst>
                                            <p:cond delay="0"/>
                                          </p:stCondLst>
                                        </p:cTn>
                                        <p:tgtEl>
                                          <p:spTgt spid="6"/>
                                        </p:tgtEl>
                                        <p:attrNameLst>
                                          <p:attrName>ppt_w</p:attrName>
                                        </p:attrNameLst>
                                      </p:cBhvr>
                                    </p:anim>
                                    <p:anim by="(#ppt_w*0.50)" calcmode="lin" valueType="num">
                                      <p:cBhvr>
                                        <p:cTn id="18" dur="500" decel="50000" autoRev="1" fill="hold">
                                          <p:stCondLst>
                                            <p:cond delay="0"/>
                                          </p:stCondLst>
                                        </p:cTn>
                                        <p:tgtEl>
                                          <p:spTgt spid="6"/>
                                        </p:tgtEl>
                                        <p:attrNameLst>
                                          <p:attrName>ppt_x</p:attrName>
                                        </p:attrNameLst>
                                      </p:cBhvr>
                                    </p:anim>
                                    <p:anim from="(-#ppt_h/2)" to="(#ppt_y)" calcmode="lin" valueType="num">
                                      <p:cBhvr>
                                        <p:cTn id="19" dur="1000" fill="hold">
                                          <p:stCondLst>
                                            <p:cond delay="0"/>
                                          </p:stCondLst>
                                        </p:cTn>
                                        <p:tgtEl>
                                          <p:spTgt spid="6"/>
                                        </p:tgtEl>
                                        <p:attrNameLst>
                                          <p:attrName>ppt_y</p:attrName>
                                        </p:attrNameLst>
                                      </p:cBhvr>
                                    </p:anim>
                                    <p:animRot by="21600000">
                                      <p:cBhvr>
                                        <p:cTn id="2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15352" y="398584"/>
            <a:ext cx="2965939"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আরো কিছু ছবি দেখি </a:t>
            </a:r>
            <a:endParaRPr lang="en-US" sz="2800" b="1" dirty="0">
              <a:latin typeface="Kalpurush" panose="02000600000000000000" pitchFamily="2" charset="0"/>
              <a:cs typeface="Kalpurush" panose="02000600000000000000" pitchFamily="2" charset="0"/>
            </a:endParaRPr>
          </a:p>
        </p:txBody>
      </p:sp>
      <p:sp>
        <p:nvSpPr>
          <p:cNvPr id="4" name="TextBox 3"/>
          <p:cNvSpPr txBox="1"/>
          <p:nvPr/>
        </p:nvSpPr>
        <p:spPr>
          <a:xfrm>
            <a:off x="363413" y="1594338"/>
            <a:ext cx="4443048" cy="2062103"/>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নার্সারি বিভিন্ন ধরনের হয়-</a:t>
            </a:r>
          </a:p>
          <a:p>
            <a:r>
              <a:rPr lang="bn-IN" sz="2800" b="1" dirty="0">
                <a:latin typeface="Kalpurush" panose="02000600000000000000" pitchFamily="2" charset="0"/>
                <a:cs typeface="Kalpurush" panose="02000600000000000000" pitchFamily="2" charset="0"/>
              </a:rPr>
              <a:t> </a:t>
            </a:r>
            <a:r>
              <a:rPr lang="bn-IN" sz="2800" b="1" dirty="0" smtClean="0">
                <a:latin typeface="Kalpurush" panose="02000600000000000000" pitchFamily="2" charset="0"/>
                <a:cs typeface="Kalpurush" panose="02000600000000000000" pitchFamily="2" charset="0"/>
              </a:rPr>
              <a:t>              </a:t>
            </a:r>
            <a:r>
              <a:rPr lang="bn-IN" sz="2400" b="1" dirty="0" smtClean="0">
                <a:latin typeface="Kalpurush" panose="02000600000000000000" pitchFamily="2" charset="0"/>
                <a:cs typeface="Kalpurush" panose="02000600000000000000" pitchFamily="2" charset="0"/>
              </a:rPr>
              <a:t>১।মাধ্যম ভিত্তিক</a:t>
            </a:r>
          </a:p>
          <a:p>
            <a:r>
              <a:rPr lang="bn-IN" sz="2400" b="1" dirty="0">
                <a:latin typeface="Kalpurush" panose="02000600000000000000" pitchFamily="2" charset="0"/>
                <a:cs typeface="Kalpurush" panose="02000600000000000000" pitchFamily="2" charset="0"/>
              </a:rPr>
              <a:t> </a:t>
            </a:r>
            <a:r>
              <a:rPr lang="bn-IN" sz="2400" b="1" dirty="0" smtClean="0">
                <a:latin typeface="Kalpurush" panose="02000600000000000000" pitchFamily="2" charset="0"/>
                <a:cs typeface="Kalpurush" panose="02000600000000000000" pitchFamily="2" charset="0"/>
              </a:rPr>
              <a:t>                ২। স্থায়িত্ব ভিত্তিক</a:t>
            </a:r>
          </a:p>
          <a:p>
            <a:r>
              <a:rPr lang="bn-IN" sz="2400" b="1" dirty="0">
                <a:latin typeface="Kalpurush" panose="02000600000000000000" pitchFamily="2" charset="0"/>
                <a:cs typeface="Kalpurush" panose="02000600000000000000" pitchFamily="2" charset="0"/>
              </a:rPr>
              <a:t> </a:t>
            </a:r>
            <a:r>
              <a:rPr lang="bn-IN" sz="2400" b="1" dirty="0" smtClean="0">
                <a:latin typeface="Kalpurush" panose="02000600000000000000" pitchFamily="2" charset="0"/>
                <a:cs typeface="Kalpurush" panose="02000600000000000000" pitchFamily="2" charset="0"/>
              </a:rPr>
              <a:t>                ৩। অর্থনৈতিক ভিত্তিক</a:t>
            </a:r>
          </a:p>
          <a:p>
            <a:r>
              <a:rPr lang="bn-IN" sz="2400" b="1" dirty="0">
                <a:latin typeface="Kalpurush" panose="02000600000000000000" pitchFamily="2" charset="0"/>
                <a:cs typeface="Kalpurush" panose="02000600000000000000" pitchFamily="2" charset="0"/>
              </a:rPr>
              <a:t> </a:t>
            </a:r>
            <a:r>
              <a:rPr lang="bn-IN" sz="2400" b="1" dirty="0" smtClean="0">
                <a:latin typeface="Kalpurush" panose="02000600000000000000" pitchFamily="2" charset="0"/>
                <a:cs typeface="Kalpurush" panose="02000600000000000000" pitchFamily="2" charset="0"/>
              </a:rPr>
              <a:t>                ৪। ব্যবহার ভিত্তিক।   </a:t>
            </a:r>
            <a:endParaRPr lang="en-US" sz="2400" b="1" dirty="0">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90" y="1458568"/>
            <a:ext cx="3727940" cy="240793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659" y="1429047"/>
            <a:ext cx="1847850" cy="2466975"/>
          </a:xfrm>
          <a:prstGeom prst="rect">
            <a:avLst/>
          </a:prstGeom>
        </p:spPr>
      </p:pic>
      <p:sp>
        <p:nvSpPr>
          <p:cNvPr id="8" name="TextBox 7"/>
          <p:cNvSpPr txBox="1"/>
          <p:nvPr/>
        </p:nvSpPr>
        <p:spPr>
          <a:xfrm>
            <a:off x="4431321" y="4304782"/>
            <a:ext cx="7537941" cy="1200329"/>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এধরনের নার্সারিতে পলিব্যাগে চারা উত্তোলন করা হয়। পলিব্যগ সহজে সরানো যায় বলে চারা খড়া, বৃষ্টি ও দুর্যোগ থেকে রক্ষা করা যায়। গাছে রোগ সংক্রমণ কম হয়। নিবিড়ভাবে চারার যত্ন নেয়া যায়।     </a:t>
            </a:r>
            <a:endParaRPr lang="en-US" sz="24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5663894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par>
                                <p:cTn id="21" presetID="21"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ppt_x</p:attrName>
                                        </p:attrNameLst>
                                      </p:cBhvr>
                                      <p:tavLst>
                                        <p:tav tm="0">
                                          <p:val>
                                            <p:fltVal val="0.5"/>
                                          </p:val>
                                        </p:tav>
                                        <p:tav tm="100000">
                                          <p:val>
                                            <p:strVal val="#ppt_x"/>
                                          </p:val>
                                        </p:tav>
                                      </p:tavLst>
                                    </p:anim>
                                    <p:anim calcmode="lin" valueType="num">
                                      <p:cBhvr>
                                        <p:cTn id="31"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95091" y="517455"/>
            <a:ext cx="2790092"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আর কিছু ছবি দেখি </a:t>
            </a:r>
            <a:endParaRPr lang="en-US" sz="2800" b="1" dirty="0">
              <a:latin typeface="Kalpurush" panose="02000600000000000000" pitchFamily="2" charset="0"/>
              <a:cs typeface="Kalpurush" panose="02000600000000000000" pitchFamily="2" charset="0"/>
            </a:endParaRPr>
          </a:p>
        </p:txBody>
      </p:sp>
      <p:sp>
        <p:nvSpPr>
          <p:cNvPr id="6" name="TextBox 5"/>
          <p:cNvSpPr txBox="1"/>
          <p:nvPr/>
        </p:nvSpPr>
        <p:spPr>
          <a:xfrm>
            <a:off x="468922" y="4610096"/>
            <a:ext cx="11066585" cy="1200329"/>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এ পদ্ধতিতে সরাসরি মাটিতে বেড তৈরি করে চারা উৎপাদন করা হয়। এক সাথে অল্প জায়গায় অনেক চারা তৈরি করা যায়। বীজের অপচয় কম হয়। দ্রুত বর্ধনশীল চারা উৎপাদন ভালো হয়।কাটিং বা মোথা থেকে চারা উৎপাদন সহজ হয়।      </a:t>
            </a:r>
            <a:endParaRPr lang="en-US" sz="2400" b="1" dirty="0">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914" y="1710096"/>
            <a:ext cx="2555632" cy="217463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7708"/>
          <a:stretch/>
        </p:blipFill>
        <p:spPr>
          <a:xfrm>
            <a:off x="6333391" y="1732855"/>
            <a:ext cx="2581275" cy="216722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25234"/>
          <a:stretch/>
        </p:blipFill>
        <p:spPr>
          <a:xfrm>
            <a:off x="457931" y="1718893"/>
            <a:ext cx="3042138" cy="2195144"/>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8512"/>
          <a:stretch/>
        </p:blipFill>
        <p:spPr>
          <a:xfrm>
            <a:off x="9053511" y="1750439"/>
            <a:ext cx="2524125" cy="2134288"/>
          </a:xfrm>
          <a:prstGeom prst="rect">
            <a:avLst/>
          </a:prstGeom>
        </p:spPr>
      </p:pic>
    </p:spTree>
    <p:extLst>
      <p:ext uri="{BB962C8B-B14F-4D97-AF65-F5344CB8AC3E}">
        <p14:creationId xmlns:p14="http://schemas.microsoft.com/office/powerpoint/2010/main" val="3269118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26523" y="527538"/>
            <a:ext cx="2977661" cy="523220"/>
          </a:xfrm>
          <a:prstGeom prst="rect">
            <a:avLst/>
          </a:prstGeom>
          <a:noFill/>
        </p:spPr>
        <p:txBody>
          <a:bodyPr wrap="square" rtlCol="0">
            <a:spAutoFit/>
          </a:bodyPr>
          <a:lstStyle/>
          <a:p>
            <a:r>
              <a:rPr lang="en-US" sz="2800" b="1" dirty="0" smtClean="0">
                <a:latin typeface="Kalpurush" panose="02000600000000000000" pitchFamily="2" charset="0"/>
                <a:cs typeface="Kalpurush" panose="02000600000000000000" pitchFamily="2" charset="0"/>
              </a:rPr>
              <a:t>আর</a:t>
            </a:r>
            <a:r>
              <a:rPr lang="bn-IN" sz="2800" b="1" dirty="0" smtClean="0">
                <a:latin typeface="Kalpurush" panose="02000600000000000000" pitchFamily="2" charset="0"/>
                <a:cs typeface="Kalpurush" panose="02000600000000000000" pitchFamily="2" charset="0"/>
              </a:rPr>
              <a:t>ো কিছু ছবি দেখি </a:t>
            </a:r>
            <a:endParaRPr lang="en-US" sz="2800" b="1" dirty="0">
              <a:latin typeface="Kalpurush" panose="02000600000000000000" pitchFamily="2" charset="0"/>
              <a:cs typeface="Kalpurush" panose="020006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472" y="1267710"/>
            <a:ext cx="3285028" cy="234168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000" y="1267709"/>
            <a:ext cx="3153142" cy="2341685"/>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30769" r="28101"/>
          <a:stretch/>
        </p:blipFill>
        <p:spPr>
          <a:xfrm>
            <a:off x="696972" y="3798429"/>
            <a:ext cx="3227331" cy="2133448"/>
          </a:xfrm>
          <a:prstGeom prst="rect">
            <a:avLst/>
          </a:prstGeom>
        </p:spPr>
      </p:pic>
      <p:sp>
        <p:nvSpPr>
          <p:cNvPr id="13" name="TextBox 12"/>
          <p:cNvSpPr txBox="1"/>
          <p:nvPr/>
        </p:nvSpPr>
        <p:spPr>
          <a:xfrm>
            <a:off x="4243754" y="4292422"/>
            <a:ext cx="6916615" cy="1569660"/>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এ নার্সারিতে বছরের পর বছর চারা উত্তোলনের সুযোগ থাকে। এ নার্সারির সুবিধা হলো নার্সারির জন্য সঠিক স্থান নির্বাচন করা যায়। গ্রিন হাউজ অ বীজাগার নির্মাণ করা যায়। তবে চারার পরিবহন খরচ বেশি হয়।   </a:t>
            </a:r>
            <a:endParaRPr lang="en-US" sz="2400" b="1" dirty="0">
              <a:latin typeface="Kalpurush" panose="02000600000000000000" pitchFamily="2" charset="0"/>
              <a:cs typeface="Kalpurush" panose="02000600000000000000" pitchFamily="2" charset="0"/>
            </a:endParaRPr>
          </a:p>
        </p:txBody>
      </p:sp>
      <p:grpSp>
        <p:nvGrpSpPr>
          <p:cNvPr id="15" name="Group 14"/>
          <p:cNvGrpSpPr/>
          <p:nvPr/>
        </p:nvGrpSpPr>
        <p:grpSpPr>
          <a:xfrm>
            <a:off x="657038" y="1209094"/>
            <a:ext cx="3677934" cy="2341685"/>
            <a:chOff x="657038" y="1209094"/>
            <a:chExt cx="3677934" cy="2341685"/>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25339"/>
            <a:stretch/>
          </p:blipFill>
          <p:spPr>
            <a:xfrm>
              <a:off x="657038" y="1209094"/>
              <a:ext cx="1968931" cy="234168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7122" y="1209094"/>
              <a:ext cx="1847850" cy="2335899"/>
            </a:xfrm>
            <a:prstGeom prst="rect">
              <a:avLst/>
            </a:prstGeom>
          </p:spPr>
        </p:pic>
      </p:grpSp>
    </p:spTree>
    <p:extLst>
      <p:ext uri="{BB962C8B-B14F-4D97-AF65-F5344CB8AC3E}">
        <p14:creationId xmlns:p14="http://schemas.microsoft.com/office/powerpoint/2010/main" val="267816339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iterate type="wd">
                                    <p:tmPct val="10000"/>
                                  </p:iterate>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84431" y="492369"/>
            <a:ext cx="2860430"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আরো কিছু ছবি দেখি </a:t>
            </a:r>
            <a:endParaRPr lang="en-US" sz="2800" b="1" dirty="0">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333" b="7863"/>
          <a:stretch/>
        </p:blipFill>
        <p:spPr>
          <a:xfrm>
            <a:off x="764928" y="2004646"/>
            <a:ext cx="4548554" cy="2410634"/>
          </a:xfrm>
          <a:prstGeom prst="rect">
            <a:avLst/>
          </a:prstGeom>
        </p:spPr>
      </p:pic>
      <p:sp>
        <p:nvSpPr>
          <p:cNvPr id="5" name="TextBox 4"/>
          <p:cNvSpPr txBox="1"/>
          <p:nvPr/>
        </p:nvSpPr>
        <p:spPr>
          <a:xfrm>
            <a:off x="291611" y="4573340"/>
            <a:ext cx="5690089" cy="830997"/>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এ নার্সারিতে চাহিদা অনুযায়ী চারা উৎপাদন করা যায়। তবে অসুবিধা হলো সংরক্ষণে বেগ পেতে হয়।  </a:t>
            </a:r>
            <a:endParaRPr lang="en-US" sz="2400" b="1" dirty="0">
              <a:latin typeface="Kalpurush" panose="02000600000000000000" pitchFamily="2" charset="0"/>
              <a:cs typeface="Kalpurush" panose="02000600000000000000" pitchFamily="2" charset="0"/>
            </a:endParaRPr>
          </a:p>
        </p:txBody>
      </p:sp>
      <p:sp>
        <p:nvSpPr>
          <p:cNvPr id="11" name="TextBox 10"/>
          <p:cNvSpPr txBox="1"/>
          <p:nvPr/>
        </p:nvSpPr>
        <p:spPr>
          <a:xfrm>
            <a:off x="6179526" y="4646877"/>
            <a:ext cx="4876803" cy="830997"/>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পারিবারিক প্রয়োজন অনুযায়ী ফুল, ফল ও কাঠের চারা উত্তোলন করা হয়।  </a:t>
            </a:r>
            <a:endParaRPr lang="en-US" sz="2400" b="1" dirty="0">
              <a:latin typeface="Kalpurush" panose="02000600000000000000" pitchFamily="2" charset="0"/>
              <a:cs typeface="Kalpurush" panose="02000600000000000000" pitchFamily="2" charset="0"/>
            </a:endParaRPr>
          </a:p>
        </p:txBody>
      </p:sp>
      <p:grpSp>
        <p:nvGrpSpPr>
          <p:cNvPr id="15" name="Group 14"/>
          <p:cNvGrpSpPr/>
          <p:nvPr/>
        </p:nvGrpSpPr>
        <p:grpSpPr>
          <a:xfrm>
            <a:off x="5814646" y="1970901"/>
            <a:ext cx="3876308" cy="2444379"/>
            <a:chOff x="5810613" y="1970900"/>
            <a:chExt cx="4876803" cy="244437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014" y="1970902"/>
              <a:ext cx="2438402" cy="2444377"/>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27593" r="34719"/>
            <a:stretch/>
          </p:blipFill>
          <p:spPr>
            <a:xfrm>
              <a:off x="5810613" y="1970901"/>
              <a:ext cx="2438401" cy="244437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7105" y="1970900"/>
              <a:ext cx="1493049" cy="922752"/>
            </a:xfrm>
            <a:prstGeom prst="rect">
              <a:avLst/>
            </a:prstGeom>
          </p:spPr>
        </p:pic>
      </p:gr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r="39153"/>
          <a:stretch/>
        </p:blipFill>
        <p:spPr>
          <a:xfrm>
            <a:off x="9868643" y="2064977"/>
            <a:ext cx="1674944" cy="2350301"/>
          </a:xfrm>
          <a:prstGeom prst="rect">
            <a:avLst/>
          </a:prstGeom>
        </p:spPr>
      </p:pic>
    </p:spTree>
    <p:extLst>
      <p:ext uri="{BB962C8B-B14F-4D97-AF65-F5344CB8AC3E}">
        <p14:creationId xmlns:p14="http://schemas.microsoft.com/office/powerpoint/2010/main" val="21788449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91354" y="386862"/>
            <a:ext cx="2919046"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আরো কিছু ছবি দেখি </a:t>
            </a:r>
            <a:endParaRPr lang="en-US" sz="2800" b="1" dirty="0">
              <a:latin typeface="Kalpurush" panose="02000600000000000000" pitchFamily="2" charset="0"/>
              <a:cs typeface="Kalpurush" panose="02000600000000000000" pitchFamily="2" charset="0"/>
            </a:endParaRPr>
          </a:p>
        </p:txBody>
      </p:sp>
      <p:sp>
        <p:nvSpPr>
          <p:cNvPr id="4" name="TextBox 3"/>
          <p:cNvSpPr txBox="1"/>
          <p:nvPr/>
        </p:nvSpPr>
        <p:spPr>
          <a:xfrm>
            <a:off x="4783016" y="4581939"/>
            <a:ext cx="7035677" cy="830997"/>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এ নার্সারিতে ব্যবসায়িক উদ্দেশ্যে ফল, সবজি, ফুল, কাঠ ও ঔষধি উদ্ভিদের চারা উত্তোলন করে বিক্রয় ও সরবরাহ করা হয়।  </a:t>
            </a:r>
            <a:endParaRPr lang="en-US" sz="2400" b="1" dirty="0">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696" y="1193960"/>
            <a:ext cx="2330520" cy="244213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1077"/>
          <a:stretch/>
        </p:blipFill>
        <p:spPr>
          <a:xfrm>
            <a:off x="6474617" y="1193960"/>
            <a:ext cx="2266944" cy="245476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94" y="1193960"/>
            <a:ext cx="3306268" cy="24547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1669" y="1193960"/>
            <a:ext cx="2290941" cy="2442138"/>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r="42745"/>
          <a:stretch/>
        </p:blipFill>
        <p:spPr>
          <a:xfrm>
            <a:off x="338137" y="3776166"/>
            <a:ext cx="2358171" cy="2025289"/>
          </a:xfrm>
          <a:prstGeom prst="rect">
            <a:avLst/>
          </a:prstGeom>
        </p:spPr>
      </p:pic>
      <p:sp>
        <p:nvSpPr>
          <p:cNvPr id="11" name="TextBox 10"/>
          <p:cNvSpPr txBox="1"/>
          <p:nvPr/>
        </p:nvSpPr>
        <p:spPr>
          <a:xfrm>
            <a:off x="855785" y="5921012"/>
            <a:ext cx="1553307" cy="461665"/>
          </a:xfrm>
          <a:prstGeom prst="rect">
            <a:avLst/>
          </a:prstGeom>
          <a:noFill/>
        </p:spPr>
        <p:txBody>
          <a:bodyPr wrap="square" rtlCol="0">
            <a:spAutoFit/>
          </a:bodyPr>
          <a:lstStyle/>
          <a:p>
            <a:r>
              <a:rPr lang="en-US" sz="2400" b="1" dirty="0" smtClean="0">
                <a:latin typeface="Kalpurush" panose="02000600000000000000" pitchFamily="2" charset="0"/>
                <a:cs typeface="Kalpurush" panose="02000600000000000000" pitchFamily="2" charset="0"/>
              </a:rPr>
              <a:t>বিক্রয়</a:t>
            </a:r>
            <a:r>
              <a:rPr lang="bn-IN" sz="2400" b="1" dirty="0" smtClean="0">
                <a:latin typeface="Kalpurush" panose="02000600000000000000" pitchFamily="2" charset="0"/>
                <a:cs typeface="Kalpurush" panose="02000600000000000000" pitchFamily="2" charset="0"/>
              </a:rPr>
              <a:t> করা </a:t>
            </a:r>
            <a:r>
              <a:rPr lang="en-US" sz="2400" b="1" dirty="0" smtClean="0">
                <a:latin typeface="Kalpurush" panose="02000600000000000000" pitchFamily="2" charset="0"/>
                <a:cs typeface="Kalpurush" panose="02000600000000000000" pitchFamily="2" charset="0"/>
              </a:rPr>
              <a:t> </a:t>
            </a:r>
            <a:r>
              <a:rPr lang="bn-IN" sz="2400" b="1" dirty="0" smtClean="0">
                <a:latin typeface="Kalpurush" panose="02000600000000000000" pitchFamily="2" charset="0"/>
                <a:cs typeface="Kalpurush" panose="02000600000000000000" pitchFamily="2" charset="0"/>
              </a:rPr>
              <a:t> </a:t>
            </a:r>
            <a:endParaRPr lang="en-US" sz="2400" b="1" dirty="0">
              <a:latin typeface="Kalpurush" panose="02000600000000000000" pitchFamily="2" charset="0"/>
              <a:cs typeface="Kalpurush" panose="02000600000000000000" pitchFamily="2" charset="0"/>
            </a:endParaRPr>
          </a:p>
        </p:txBody>
      </p: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b="19567"/>
          <a:stretch/>
        </p:blipFill>
        <p:spPr>
          <a:xfrm>
            <a:off x="2815737" y="3827086"/>
            <a:ext cx="1847850" cy="2004775"/>
          </a:xfrm>
          <a:prstGeom prst="rect">
            <a:avLst/>
          </a:prstGeom>
        </p:spPr>
      </p:pic>
      <p:sp>
        <p:nvSpPr>
          <p:cNvPr id="13" name="TextBox 12"/>
          <p:cNvSpPr txBox="1"/>
          <p:nvPr/>
        </p:nvSpPr>
        <p:spPr>
          <a:xfrm>
            <a:off x="2878002" y="5937603"/>
            <a:ext cx="1831005" cy="461665"/>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সরবরাহ করা  </a:t>
            </a:r>
            <a:r>
              <a:rPr lang="en-US" sz="2400" b="1" dirty="0" smtClean="0">
                <a:latin typeface="Kalpurush" panose="02000600000000000000" pitchFamily="2" charset="0"/>
                <a:cs typeface="Kalpurush" panose="02000600000000000000" pitchFamily="2" charset="0"/>
              </a:rPr>
              <a:t> </a:t>
            </a:r>
            <a:r>
              <a:rPr lang="bn-IN" sz="2400" b="1" dirty="0" smtClean="0">
                <a:latin typeface="Kalpurush" panose="02000600000000000000" pitchFamily="2" charset="0"/>
                <a:cs typeface="Kalpurush" panose="02000600000000000000" pitchFamily="2" charset="0"/>
              </a:rPr>
              <a:t> </a:t>
            </a:r>
            <a:endParaRPr lang="en-US" sz="24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0288237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par>
                                <p:cTn id="21" presetID="21"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4"/>
                                        </p:tgtEl>
                                        <p:attrNameLst>
                                          <p:attrName>ppt_y</p:attrName>
                                        </p:attrNameLst>
                                      </p:cBhvr>
                                      <p:tavLst>
                                        <p:tav tm="0">
                                          <p:val>
                                            <p:strVal val="#ppt_y"/>
                                          </p:val>
                                        </p:tav>
                                        <p:tav tm="100000">
                                          <p:val>
                                            <p:strVal val="#ppt_y"/>
                                          </p:val>
                                        </p:tav>
                                      </p:tavLst>
                                    </p:anim>
                                    <p:anim calcmode="lin" valueType="num">
                                      <p:cBhvr>
                                        <p:cTn id="4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56185" y="562707"/>
            <a:ext cx="3071446"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আরো কিছু ছবি দেখি </a:t>
            </a:r>
            <a:endParaRPr lang="en-US" sz="2800" b="1" dirty="0">
              <a:latin typeface="Kalpurush" panose="02000600000000000000" pitchFamily="2" charset="0"/>
              <a:cs typeface="Kalpurush" panose="02000600000000000000" pitchFamily="2" charset="0"/>
            </a:endParaRPr>
          </a:p>
        </p:txBody>
      </p:sp>
      <p:sp>
        <p:nvSpPr>
          <p:cNvPr id="4" name="TextBox 3"/>
          <p:cNvSpPr txBox="1"/>
          <p:nvPr/>
        </p:nvSpPr>
        <p:spPr>
          <a:xfrm>
            <a:off x="1711571" y="4079630"/>
            <a:ext cx="7924799" cy="461665"/>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মেহগনি, সেগুন, রেইনট্টি গাছের চারা উৎপাদনের জন্য তৈরি  নার্সারি।  </a:t>
            </a:r>
            <a:endParaRPr lang="en-US" sz="2400" b="1" dirty="0">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872" t="14957" r="9231" b="13590"/>
          <a:stretch/>
        </p:blipFill>
        <p:spPr>
          <a:xfrm>
            <a:off x="597879" y="1237925"/>
            <a:ext cx="2836984" cy="217348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582" y="1237926"/>
            <a:ext cx="3133818" cy="217348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573" y="1273095"/>
            <a:ext cx="2929304" cy="2138320"/>
          </a:xfrm>
          <a:prstGeom prst="rect">
            <a:avLst/>
          </a:prstGeom>
        </p:spPr>
      </p:pic>
    </p:spTree>
    <p:extLst>
      <p:ext uri="{BB962C8B-B14F-4D97-AF65-F5344CB8AC3E}">
        <p14:creationId xmlns:p14="http://schemas.microsoft.com/office/powerpoint/2010/main" val="187823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009291" y="515816"/>
            <a:ext cx="1043354" cy="867507"/>
            <a:chOff x="4009291" y="515816"/>
            <a:chExt cx="1043354" cy="867507"/>
          </a:xfrm>
        </p:grpSpPr>
        <p:sp>
          <p:nvSpPr>
            <p:cNvPr id="4" name="Oval 3"/>
            <p:cNvSpPr/>
            <p:nvPr/>
          </p:nvSpPr>
          <p:spPr>
            <a:xfrm>
              <a:off x="4009291" y="515816"/>
              <a:ext cx="1043354" cy="867507"/>
            </a:xfrm>
            <a:prstGeom prst="ellipse">
              <a:avLst/>
            </a:prstGeom>
            <a:solidFill>
              <a:srgbClr val="00FF99"/>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26168" y="808893"/>
              <a:ext cx="609600" cy="369332"/>
            </a:xfrm>
            <a:prstGeom prst="rect">
              <a:avLst/>
            </a:prstGeom>
            <a:noFill/>
          </p:spPr>
          <p:txBody>
            <a:bodyPr wrap="square" rtlCol="0">
              <a:prstTxWarp prst="textPlain">
                <a:avLst/>
              </a:prstTxWarp>
              <a:spAutoFit/>
            </a:bodyPr>
            <a:lstStyle/>
            <a:p>
              <a:r>
                <a:rPr lang="bn-IN" b="1" dirty="0" smtClean="0">
                  <a:latin typeface="Kalpurush" panose="02000600000000000000" pitchFamily="2" charset="0"/>
                  <a:cs typeface="Kalpurush" panose="02000600000000000000" pitchFamily="2" charset="0"/>
                </a:rPr>
                <a:t>মূ</a:t>
              </a:r>
              <a:endParaRPr lang="en-US" b="1" dirty="0">
                <a:latin typeface="Kalpurush" panose="02000600000000000000" pitchFamily="2" charset="0"/>
                <a:cs typeface="Kalpurush" panose="02000600000000000000" pitchFamily="2" charset="0"/>
              </a:endParaRPr>
            </a:p>
          </p:txBody>
        </p:sp>
      </p:grpSp>
      <p:grpSp>
        <p:nvGrpSpPr>
          <p:cNvPr id="15" name="Group 14"/>
          <p:cNvGrpSpPr/>
          <p:nvPr/>
        </p:nvGrpSpPr>
        <p:grpSpPr>
          <a:xfrm>
            <a:off x="4911967" y="515816"/>
            <a:ext cx="1043354" cy="867507"/>
            <a:chOff x="4911967" y="515816"/>
            <a:chExt cx="1043354" cy="867507"/>
          </a:xfrm>
        </p:grpSpPr>
        <p:sp>
          <p:nvSpPr>
            <p:cNvPr id="5" name="Oval 4"/>
            <p:cNvSpPr/>
            <p:nvPr/>
          </p:nvSpPr>
          <p:spPr>
            <a:xfrm>
              <a:off x="4911967" y="515816"/>
              <a:ext cx="1043354" cy="867507"/>
            </a:xfrm>
            <a:prstGeom prst="ellipse">
              <a:avLst/>
            </a:prstGeom>
            <a:solidFill>
              <a:srgbClr val="00FF99"/>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87811" y="764903"/>
              <a:ext cx="609600" cy="369332"/>
            </a:xfrm>
            <a:prstGeom prst="rect">
              <a:avLst/>
            </a:prstGeom>
            <a:noFill/>
          </p:spPr>
          <p:txBody>
            <a:bodyPr wrap="square" rtlCol="0">
              <a:prstTxWarp prst="textPlain">
                <a:avLst/>
              </a:prstTxWarp>
              <a:spAutoFit/>
            </a:bodyPr>
            <a:lstStyle/>
            <a:p>
              <a:r>
                <a:rPr lang="bn-IN" b="1" dirty="0" smtClean="0">
                  <a:latin typeface="Kalpurush" panose="02000600000000000000" pitchFamily="2" charset="0"/>
                  <a:cs typeface="Kalpurush" panose="02000600000000000000" pitchFamily="2" charset="0"/>
                </a:rPr>
                <a:t>ল্যা</a:t>
              </a:r>
              <a:endParaRPr lang="en-US" b="1" dirty="0">
                <a:latin typeface="Kalpurush" panose="02000600000000000000" pitchFamily="2" charset="0"/>
                <a:cs typeface="Kalpurush" panose="02000600000000000000" pitchFamily="2" charset="0"/>
              </a:endParaRPr>
            </a:p>
          </p:txBody>
        </p:sp>
      </p:grpSp>
      <p:grpSp>
        <p:nvGrpSpPr>
          <p:cNvPr id="16" name="Group 15"/>
          <p:cNvGrpSpPr/>
          <p:nvPr/>
        </p:nvGrpSpPr>
        <p:grpSpPr>
          <a:xfrm>
            <a:off x="5814643" y="515816"/>
            <a:ext cx="1043354" cy="867507"/>
            <a:chOff x="5814643" y="515816"/>
            <a:chExt cx="1043354" cy="867507"/>
          </a:xfrm>
        </p:grpSpPr>
        <p:sp>
          <p:nvSpPr>
            <p:cNvPr id="6" name="Oval 5"/>
            <p:cNvSpPr/>
            <p:nvPr/>
          </p:nvSpPr>
          <p:spPr>
            <a:xfrm>
              <a:off x="5814643" y="515816"/>
              <a:ext cx="1043354" cy="867507"/>
            </a:xfrm>
            <a:prstGeom prst="ellipse">
              <a:avLst/>
            </a:prstGeom>
            <a:solidFill>
              <a:srgbClr val="00FF99"/>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31520" y="764903"/>
              <a:ext cx="609600" cy="369332"/>
            </a:xfrm>
            <a:prstGeom prst="rect">
              <a:avLst/>
            </a:prstGeom>
            <a:noFill/>
          </p:spPr>
          <p:txBody>
            <a:bodyPr wrap="square" rtlCol="0">
              <a:prstTxWarp prst="textPlain">
                <a:avLst/>
              </a:prstTxWarp>
              <a:spAutoFit/>
            </a:bodyPr>
            <a:lstStyle/>
            <a:p>
              <a:r>
                <a:rPr lang="bn-IN" b="1" dirty="0" smtClean="0">
                  <a:latin typeface="Kalpurush" panose="02000600000000000000" pitchFamily="2" charset="0"/>
                  <a:cs typeface="Kalpurush" panose="02000600000000000000" pitchFamily="2" charset="0"/>
                </a:rPr>
                <a:t>য়</a:t>
              </a:r>
              <a:endParaRPr lang="en-US" b="1" dirty="0">
                <a:latin typeface="Kalpurush" panose="02000600000000000000" pitchFamily="2" charset="0"/>
                <a:cs typeface="Kalpurush" panose="02000600000000000000" pitchFamily="2" charset="0"/>
              </a:endParaRPr>
            </a:p>
          </p:txBody>
        </p:sp>
      </p:grpSp>
      <p:grpSp>
        <p:nvGrpSpPr>
          <p:cNvPr id="17" name="Group 16"/>
          <p:cNvGrpSpPr/>
          <p:nvPr/>
        </p:nvGrpSpPr>
        <p:grpSpPr>
          <a:xfrm>
            <a:off x="6682153" y="515816"/>
            <a:ext cx="1043354" cy="867507"/>
            <a:chOff x="6682153" y="515816"/>
            <a:chExt cx="1043354" cy="867507"/>
          </a:xfrm>
        </p:grpSpPr>
        <p:sp>
          <p:nvSpPr>
            <p:cNvPr id="7" name="Oval 6"/>
            <p:cNvSpPr/>
            <p:nvPr/>
          </p:nvSpPr>
          <p:spPr>
            <a:xfrm>
              <a:off x="6682153" y="515816"/>
              <a:ext cx="1043354" cy="867507"/>
            </a:xfrm>
            <a:prstGeom prst="ellipse">
              <a:avLst/>
            </a:prstGeom>
            <a:solidFill>
              <a:srgbClr val="00FF99"/>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63499" y="764903"/>
              <a:ext cx="609600" cy="369332"/>
            </a:xfrm>
            <a:prstGeom prst="rect">
              <a:avLst/>
            </a:prstGeom>
            <a:noFill/>
          </p:spPr>
          <p:txBody>
            <a:bodyPr wrap="square" rtlCol="0">
              <a:prstTxWarp prst="textPlain">
                <a:avLst/>
              </a:prstTxWarp>
              <a:spAutoFit/>
            </a:bodyPr>
            <a:lstStyle/>
            <a:p>
              <a:r>
                <a:rPr lang="bn-IN" b="1" dirty="0" smtClean="0">
                  <a:latin typeface="Kalpurush" panose="02000600000000000000" pitchFamily="2" charset="0"/>
                  <a:cs typeface="Kalpurush" panose="02000600000000000000" pitchFamily="2" charset="0"/>
                </a:rPr>
                <a:t>ণ </a:t>
              </a:r>
              <a:endParaRPr lang="en-US" b="1" dirty="0">
                <a:latin typeface="Kalpurush" panose="02000600000000000000" pitchFamily="2" charset="0"/>
                <a:cs typeface="Kalpurush" panose="02000600000000000000" pitchFamily="2" charset="0"/>
              </a:endParaRPr>
            </a:p>
          </p:txBody>
        </p:sp>
      </p:grpSp>
      <p:sp>
        <p:nvSpPr>
          <p:cNvPr id="18" name="Oval 17"/>
          <p:cNvSpPr/>
          <p:nvPr/>
        </p:nvSpPr>
        <p:spPr>
          <a:xfrm>
            <a:off x="398584" y="427892"/>
            <a:ext cx="3247293" cy="5908430"/>
          </a:xfrm>
          <a:prstGeom prst="ellipse">
            <a:avLst/>
          </a:prstGeom>
          <a:gradFill flip="none" rotWithShape="1">
            <a:gsLst>
              <a:gs pos="0">
                <a:srgbClr val="00CC66"/>
              </a:gs>
              <a:gs pos="100000">
                <a:srgbClr val="00FF99"/>
              </a:gs>
            </a:gsLst>
            <a:path path="circle">
              <a:fillToRect l="50000" t="-80000" r="50000" b="180000"/>
            </a:path>
            <a:tileRect/>
          </a:grad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350" y="1178226"/>
            <a:ext cx="2523759" cy="4437128"/>
          </a:xfrm>
          <a:prstGeom prst="ellipse">
            <a:avLst/>
          </a:prstGeom>
          <a:ln w="28575"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3950677" y="2597277"/>
            <a:ext cx="6377354" cy="1569660"/>
          </a:xfrm>
          <a:prstGeom prst="rect">
            <a:avLst/>
          </a:prstGeom>
          <a:noFill/>
        </p:spPr>
        <p:txBody>
          <a:bodyPr wrap="square" rtlCol="0">
            <a:spAutoFit/>
          </a:bodyPr>
          <a:lstStyle/>
          <a:p>
            <a:pPr marL="285750" indent="-285750">
              <a:buFont typeface="Arial" panose="020B0604020202020204" pitchFamily="34" charset="0"/>
              <a:buChar char="•"/>
            </a:pPr>
            <a:r>
              <a:rPr lang="bn-IN" sz="2400" b="1" dirty="0" smtClean="0">
                <a:latin typeface="Kalpurush" panose="02000600000000000000" pitchFamily="2" charset="0"/>
                <a:cs typeface="Kalpurush" panose="02000600000000000000" pitchFamily="2" charset="0"/>
              </a:rPr>
              <a:t>নার্সারি কাকে বলে ?</a:t>
            </a:r>
          </a:p>
          <a:p>
            <a:pPr marL="285750" indent="-285750">
              <a:buFont typeface="Arial" panose="020B0604020202020204" pitchFamily="34" charset="0"/>
              <a:buChar char="•"/>
            </a:pPr>
            <a:r>
              <a:rPr lang="bn-IN" sz="2400" b="1" dirty="0" smtClean="0">
                <a:latin typeface="Kalpurush" panose="02000600000000000000" pitchFamily="2" charset="0"/>
                <a:cs typeface="Kalpurush" panose="02000600000000000000" pitchFamily="2" charset="0"/>
              </a:rPr>
              <a:t>আর্থসামাজিক প্রেক্ষাপটে নার্সারির একটি অবদান লিখ।</a:t>
            </a:r>
          </a:p>
          <a:p>
            <a:pPr marL="285750" indent="-285750">
              <a:buFont typeface="Arial" panose="020B0604020202020204" pitchFamily="34" charset="0"/>
              <a:buChar char="•"/>
            </a:pPr>
            <a:r>
              <a:rPr lang="bn-IN" sz="2400" b="1" dirty="0" smtClean="0">
                <a:latin typeface="Kalpurush" panose="02000600000000000000" pitchFamily="2" charset="0"/>
                <a:cs typeface="Kalpurush" panose="02000600000000000000" pitchFamily="2" charset="0"/>
              </a:rPr>
              <a:t>নার্সারির একটি সুবিধা লিখ ? </a:t>
            </a:r>
            <a:endParaRPr lang="bn-IN" sz="2400" b="1" dirty="0">
              <a:latin typeface="Kalpurush" panose="02000600000000000000" pitchFamily="2" charset="0"/>
              <a:cs typeface="Kalpurush" panose="02000600000000000000" pitchFamily="2" charset="0"/>
            </a:endParaRPr>
          </a:p>
          <a:p>
            <a:pPr marL="285750" indent="-285750">
              <a:buFont typeface="Arial" panose="020B0604020202020204" pitchFamily="34" charset="0"/>
              <a:buChar char="•"/>
            </a:pPr>
            <a:r>
              <a:rPr lang="bn-IN" sz="2400" b="1" dirty="0" smtClean="0">
                <a:latin typeface="Kalpurush" panose="02000600000000000000" pitchFamily="2" charset="0"/>
                <a:cs typeface="Kalpurush" panose="02000600000000000000" pitchFamily="2" charset="0"/>
              </a:rPr>
              <a:t>মাধ্যম ভিত্তিক নার্সারি কয় ধরনের ?   </a:t>
            </a:r>
            <a:endParaRPr lang="en-US" sz="24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6256836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20"/>
                                        </p:tgtEl>
                                        <p:attrNameLst>
                                          <p:attrName>style.visibility</p:attrName>
                                        </p:attrNameLst>
                                      </p:cBhvr>
                                      <p:to>
                                        <p:strVal val="visible"/>
                                      </p:to>
                                    </p:set>
                                    <p:anim by="(-#ppt_w*2)" calcmode="lin" valueType="num">
                                      <p:cBhvr rctx="PPT">
                                        <p:cTn id="32" dur="500" autoRev="1" fill="hold">
                                          <p:stCondLst>
                                            <p:cond delay="0"/>
                                          </p:stCondLst>
                                        </p:cTn>
                                        <p:tgtEl>
                                          <p:spTgt spid="20"/>
                                        </p:tgtEl>
                                        <p:attrNameLst>
                                          <p:attrName>ppt_w</p:attrName>
                                        </p:attrNameLst>
                                      </p:cBhvr>
                                    </p:anim>
                                    <p:anim by="(#ppt_w*0.50)" calcmode="lin" valueType="num">
                                      <p:cBhvr>
                                        <p:cTn id="33" dur="500" decel="50000" autoRev="1" fill="hold">
                                          <p:stCondLst>
                                            <p:cond delay="0"/>
                                          </p:stCondLst>
                                        </p:cTn>
                                        <p:tgtEl>
                                          <p:spTgt spid="20"/>
                                        </p:tgtEl>
                                        <p:attrNameLst>
                                          <p:attrName>ppt_x</p:attrName>
                                        </p:attrNameLst>
                                      </p:cBhvr>
                                    </p:anim>
                                    <p:anim from="(-#ppt_h/2)" to="(#ppt_y)" calcmode="lin" valueType="num">
                                      <p:cBhvr>
                                        <p:cTn id="34" dur="1000" fill="hold">
                                          <p:stCondLst>
                                            <p:cond delay="0"/>
                                          </p:stCondLst>
                                        </p:cTn>
                                        <p:tgtEl>
                                          <p:spTgt spid="20"/>
                                        </p:tgtEl>
                                        <p:attrNameLst>
                                          <p:attrName>ppt_y</p:attrName>
                                        </p:attrNameLst>
                                      </p:cBhvr>
                                    </p:anim>
                                    <p:animRot by="21600000">
                                      <p:cBhvr>
                                        <p:cTn id="35"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7567" y="480648"/>
            <a:ext cx="11840310" cy="279007"/>
          </a:xfrm>
          <a:prstGeom prst="rect">
            <a:avLst/>
          </a:prstGeom>
          <a:gradFill flip="none" rotWithShape="1">
            <a:gsLst>
              <a:gs pos="41000">
                <a:schemeClr val="bg1">
                  <a:lumMod val="95000"/>
                </a:schemeClr>
              </a:gs>
              <a:gs pos="0">
                <a:schemeClr val="tx1"/>
              </a:gs>
              <a:gs pos="84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256364" y="225083"/>
            <a:ext cx="2127739" cy="4757167"/>
            <a:chOff x="3198641" y="225083"/>
            <a:chExt cx="2127739" cy="4757167"/>
          </a:xfrm>
        </p:grpSpPr>
        <p:grpSp>
          <p:nvGrpSpPr>
            <p:cNvPr id="8" name="Group 7"/>
            <p:cNvGrpSpPr/>
            <p:nvPr/>
          </p:nvGrpSpPr>
          <p:grpSpPr>
            <a:xfrm>
              <a:off x="3198641" y="2954157"/>
              <a:ext cx="2127739" cy="2028093"/>
              <a:chOff x="5032131" y="2414954"/>
              <a:chExt cx="2127739" cy="2028093"/>
            </a:xfrm>
            <a:effectLst>
              <a:outerShdw blurRad="63500" sx="102000" sy="102000" algn="ctr" rotWithShape="0">
                <a:prstClr val="black">
                  <a:alpha val="40000"/>
                </a:prstClr>
              </a:outerShdw>
              <a:reflection blurRad="6350" stA="50000" endA="300" endPos="55500" dist="50800" dir="5400000" sy="-100000" algn="bl" rotWithShape="0"/>
            </a:effectLst>
          </p:grpSpPr>
          <p:sp>
            <p:nvSpPr>
              <p:cNvPr id="3" name="Oval 2"/>
              <p:cNvSpPr/>
              <p:nvPr/>
            </p:nvSpPr>
            <p:spPr>
              <a:xfrm>
                <a:off x="5032131" y="2414954"/>
                <a:ext cx="2127739" cy="2028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206509" y="2582008"/>
                <a:ext cx="1780445" cy="169398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57446" y="2684586"/>
                <a:ext cx="1477108" cy="1488829"/>
              </a:xfrm>
              <a:prstGeom prst="ellipse">
                <a:avLst/>
              </a:prstGeom>
              <a:gradFill flip="none" rotWithShape="1">
                <a:gsLst>
                  <a:gs pos="9000">
                    <a:srgbClr val="008080"/>
                  </a:gs>
                  <a:gs pos="84000">
                    <a:srgbClr val="003366"/>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010518">
                <a:off x="5831742" y="2723914"/>
                <a:ext cx="860250" cy="593186"/>
              </a:xfrm>
              <a:prstGeom prst="ellipse">
                <a:avLst/>
              </a:prstGeom>
              <a:solidFill>
                <a:schemeClr val="bg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707677">
                <a:off x="5646617" y="3388965"/>
                <a:ext cx="900332" cy="400110"/>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2000" b="1" dirty="0" smtClean="0">
                    <a:ln/>
                    <a:solidFill>
                      <a:schemeClr val="bg1"/>
                    </a:solidFill>
                    <a:latin typeface="Kalpurush" panose="02000600000000000000" pitchFamily="2" charset="0"/>
                    <a:cs typeface="Kalpurush" panose="02000600000000000000" pitchFamily="2" charset="0"/>
                  </a:rPr>
                  <a:t>স্</a:t>
                </a:r>
                <a:r>
                  <a:rPr lang="bn-IN" sz="2000" b="1" dirty="0" smtClean="0">
                    <a:ln/>
                    <a:solidFill>
                      <a:schemeClr val="bg1"/>
                    </a:solidFill>
                    <a:latin typeface="Kalpurush" panose="02000600000000000000" pitchFamily="2" charset="0"/>
                    <a:cs typeface="Kalpurush" panose="02000600000000000000" pitchFamily="2" charset="0"/>
                  </a:rPr>
                  <a:t>বা </a:t>
                </a:r>
                <a:endParaRPr lang="en-US" sz="2000" b="1" dirty="0">
                  <a:ln/>
                  <a:solidFill>
                    <a:schemeClr val="bg1"/>
                  </a:solidFill>
                  <a:latin typeface="Kalpurush" panose="02000600000000000000" pitchFamily="2" charset="0"/>
                  <a:cs typeface="Kalpurush" panose="02000600000000000000" pitchFamily="2" charset="0"/>
                </a:endParaRPr>
              </a:p>
            </p:txBody>
          </p:sp>
        </p:grpSp>
        <p:sp>
          <p:nvSpPr>
            <p:cNvPr id="12" name="Freeform 11"/>
            <p:cNvSpPr/>
            <p:nvPr/>
          </p:nvSpPr>
          <p:spPr>
            <a:xfrm>
              <a:off x="3774978" y="225083"/>
              <a:ext cx="900333" cy="815926"/>
            </a:xfrm>
            <a:custGeom>
              <a:avLst/>
              <a:gdLst>
                <a:gd name="connsiteX0" fmla="*/ 477512 w 969881"/>
                <a:gd name="connsiteY0" fmla="*/ 0 h 929640"/>
                <a:gd name="connsiteX1" fmla="*/ 969881 w 969881"/>
                <a:gd name="connsiteY1" fmla="*/ 464820 h 929640"/>
                <a:gd name="connsiteX2" fmla="*/ 477512 w 969881"/>
                <a:gd name="connsiteY2" fmla="*/ 929640 h 929640"/>
                <a:gd name="connsiteX3" fmla="*/ 23836 w 969881"/>
                <a:gd name="connsiteY3" fmla="*/ 645749 h 929640"/>
                <a:gd name="connsiteX4" fmla="*/ 0 w 969881"/>
                <a:gd name="connsiteY4" fmla="*/ 573258 h 929640"/>
                <a:gd name="connsiteX5" fmla="*/ 242577 w 969881"/>
                <a:gd name="connsiteY5" fmla="*/ 573258 h 929640"/>
                <a:gd name="connsiteX6" fmla="*/ 288501 w 969881"/>
                <a:gd name="connsiteY6" fmla="*/ 634352 h 929640"/>
                <a:gd name="connsiteX7" fmla="*/ 477512 w 969881"/>
                <a:gd name="connsiteY7" fmla="*/ 704574 h 929640"/>
                <a:gd name="connsiteX8" fmla="*/ 744815 w 969881"/>
                <a:gd name="connsiteY8" fmla="*/ 464820 h 929640"/>
                <a:gd name="connsiteX9" fmla="*/ 477512 w 969881"/>
                <a:gd name="connsiteY9" fmla="*/ 225066 h 929640"/>
                <a:gd name="connsiteX10" fmla="*/ 288501 w 969881"/>
                <a:gd name="connsiteY10" fmla="*/ 295289 h 929640"/>
                <a:gd name="connsiteX11" fmla="*/ 286637 w 969881"/>
                <a:gd name="connsiteY11" fmla="*/ 297767 h 929640"/>
                <a:gd name="connsiteX12" fmla="*/ 19273 w 969881"/>
                <a:gd name="connsiteY12" fmla="*/ 297767 h 929640"/>
                <a:gd name="connsiteX13" fmla="*/ 23836 w 969881"/>
                <a:gd name="connsiteY13" fmla="*/ 283891 h 929640"/>
                <a:gd name="connsiteX14" fmla="*/ 477512 w 969881"/>
                <a:gd name="connsiteY14" fmla="*/ 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881" h="929640">
                  <a:moveTo>
                    <a:pt x="477512" y="0"/>
                  </a:moveTo>
                  <a:cubicBezTo>
                    <a:pt x="749440" y="0"/>
                    <a:pt x="969881" y="208107"/>
                    <a:pt x="969881" y="464820"/>
                  </a:cubicBezTo>
                  <a:cubicBezTo>
                    <a:pt x="969881" y="721533"/>
                    <a:pt x="749440" y="929640"/>
                    <a:pt x="477512" y="929640"/>
                  </a:cubicBezTo>
                  <a:cubicBezTo>
                    <a:pt x="273566" y="929640"/>
                    <a:pt x="98582" y="812580"/>
                    <a:pt x="23836" y="645749"/>
                  </a:cubicBezTo>
                  <a:lnTo>
                    <a:pt x="0" y="573258"/>
                  </a:lnTo>
                  <a:lnTo>
                    <a:pt x="242577" y="573258"/>
                  </a:lnTo>
                  <a:lnTo>
                    <a:pt x="288501" y="634352"/>
                  </a:lnTo>
                  <a:cubicBezTo>
                    <a:pt x="336873" y="677739"/>
                    <a:pt x="403699" y="704574"/>
                    <a:pt x="477512" y="704574"/>
                  </a:cubicBezTo>
                  <a:cubicBezTo>
                    <a:pt x="625139" y="704574"/>
                    <a:pt x="744815" y="597232"/>
                    <a:pt x="744815" y="464820"/>
                  </a:cubicBezTo>
                  <a:cubicBezTo>
                    <a:pt x="744815" y="332408"/>
                    <a:pt x="625139" y="225066"/>
                    <a:pt x="477512" y="225066"/>
                  </a:cubicBezTo>
                  <a:cubicBezTo>
                    <a:pt x="403699" y="225066"/>
                    <a:pt x="336873" y="251902"/>
                    <a:pt x="288501" y="295289"/>
                  </a:cubicBezTo>
                  <a:lnTo>
                    <a:pt x="286637" y="297767"/>
                  </a:lnTo>
                  <a:lnTo>
                    <a:pt x="19273" y="297767"/>
                  </a:lnTo>
                  <a:lnTo>
                    <a:pt x="23836" y="283891"/>
                  </a:lnTo>
                  <a:cubicBezTo>
                    <a:pt x="98582" y="117060"/>
                    <a:pt x="273566" y="0"/>
                    <a:pt x="477512" y="0"/>
                  </a:cubicBezTo>
                  <a:close/>
                </a:path>
              </a:pathLst>
            </a:custGeom>
            <a:gradFill flip="none" rotWithShape="1">
              <a:gsLst>
                <a:gs pos="41000">
                  <a:schemeClr val="bg1">
                    <a:lumMod val="95000"/>
                  </a:schemeClr>
                </a:gs>
                <a:gs pos="0">
                  <a:schemeClr val="tx1"/>
                </a:gs>
                <a:gs pos="84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255616" y="996935"/>
              <a:ext cx="6895" cy="1957222"/>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677418" y="225083"/>
            <a:ext cx="2127739" cy="4757167"/>
            <a:chOff x="3198641" y="225083"/>
            <a:chExt cx="2127739" cy="4757167"/>
          </a:xfrm>
        </p:grpSpPr>
        <p:grpSp>
          <p:nvGrpSpPr>
            <p:cNvPr id="20" name="Group 19"/>
            <p:cNvGrpSpPr/>
            <p:nvPr/>
          </p:nvGrpSpPr>
          <p:grpSpPr>
            <a:xfrm>
              <a:off x="3198641" y="2954157"/>
              <a:ext cx="2127739" cy="2028093"/>
              <a:chOff x="5032131" y="2414954"/>
              <a:chExt cx="2127739" cy="2028093"/>
            </a:xfrm>
            <a:effectLst>
              <a:outerShdw blurRad="63500" sx="102000" sy="102000" algn="ctr" rotWithShape="0">
                <a:prstClr val="black">
                  <a:alpha val="40000"/>
                </a:prstClr>
              </a:outerShdw>
              <a:reflection blurRad="6350" stA="50000" endA="300" endPos="55500" dist="50800" dir="5400000" sy="-100000" algn="bl" rotWithShape="0"/>
            </a:effectLst>
          </p:grpSpPr>
          <p:sp>
            <p:nvSpPr>
              <p:cNvPr id="23" name="Oval 22"/>
              <p:cNvSpPr/>
              <p:nvPr/>
            </p:nvSpPr>
            <p:spPr>
              <a:xfrm>
                <a:off x="5032131" y="2414954"/>
                <a:ext cx="2127739" cy="2028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06509" y="2582008"/>
                <a:ext cx="1780445" cy="169398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57446" y="2684586"/>
                <a:ext cx="1477108" cy="1488829"/>
              </a:xfrm>
              <a:prstGeom prst="ellipse">
                <a:avLst/>
              </a:prstGeom>
              <a:gradFill flip="none" rotWithShape="1">
                <a:gsLst>
                  <a:gs pos="9000">
                    <a:srgbClr val="CC0066"/>
                  </a:gs>
                  <a:gs pos="84000">
                    <a:srgbClr val="FF33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010518">
                <a:off x="5831742" y="2723914"/>
                <a:ext cx="860250" cy="593186"/>
              </a:xfrm>
              <a:prstGeom prst="ellipse">
                <a:avLst/>
              </a:prstGeom>
              <a:solidFill>
                <a:schemeClr val="bg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9707677">
                <a:off x="5646617" y="3388965"/>
                <a:ext cx="900332" cy="400110"/>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IN" sz="2000" b="1" dirty="0">
                    <a:ln/>
                    <a:solidFill>
                      <a:srgbClr val="00B050"/>
                    </a:solidFill>
                    <a:latin typeface="Kalpurush" panose="02000600000000000000" pitchFamily="2" charset="0"/>
                    <a:cs typeface="Kalpurush" panose="02000600000000000000" pitchFamily="2" charset="0"/>
                  </a:rPr>
                  <a:t>গ</a:t>
                </a:r>
                <a:r>
                  <a:rPr lang="bn-IN" sz="2000" b="1" dirty="0" smtClean="0">
                    <a:ln/>
                    <a:solidFill>
                      <a:schemeClr val="bg1"/>
                    </a:solidFill>
                    <a:latin typeface="Kalpurush" panose="02000600000000000000" pitchFamily="2" charset="0"/>
                    <a:cs typeface="Kalpurush" panose="02000600000000000000" pitchFamily="2" charset="0"/>
                  </a:rPr>
                  <a:t> </a:t>
                </a:r>
                <a:endParaRPr lang="en-US" sz="2000" b="1" dirty="0">
                  <a:ln/>
                  <a:solidFill>
                    <a:schemeClr val="bg1"/>
                  </a:solidFill>
                  <a:latin typeface="Kalpurush" panose="02000600000000000000" pitchFamily="2" charset="0"/>
                  <a:cs typeface="Kalpurush" panose="02000600000000000000" pitchFamily="2" charset="0"/>
                </a:endParaRPr>
              </a:p>
            </p:txBody>
          </p:sp>
        </p:grpSp>
        <p:sp>
          <p:nvSpPr>
            <p:cNvPr id="21" name="Freeform 20"/>
            <p:cNvSpPr/>
            <p:nvPr/>
          </p:nvSpPr>
          <p:spPr>
            <a:xfrm>
              <a:off x="3812345" y="225083"/>
              <a:ext cx="900333" cy="815926"/>
            </a:xfrm>
            <a:custGeom>
              <a:avLst/>
              <a:gdLst>
                <a:gd name="connsiteX0" fmla="*/ 477512 w 969881"/>
                <a:gd name="connsiteY0" fmla="*/ 0 h 929640"/>
                <a:gd name="connsiteX1" fmla="*/ 969881 w 969881"/>
                <a:gd name="connsiteY1" fmla="*/ 464820 h 929640"/>
                <a:gd name="connsiteX2" fmla="*/ 477512 w 969881"/>
                <a:gd name="connsiteY2" fmla="*/ 929640 h 929640"/>
                <a:gd name="connsiteX3" fmla="*/ 23836 w 969881"/>
                <a:gd name="connsiteY3" fmla="*/ 645749 h 929640"/>
                <a:gd name="connsiteX4" fmla="*/ 0 w 969881"/>
                <a:gd name="connsiteY4" fmla="*/ 573258 h 929640"/>
                <a:gd name="connsiteX5" fmla="*/ 242577 w 969881"/>
                <a:gd name="connsiteY5" fmla="*/ 573258 h 929640"/>
                <a:gd name="connsiteX6" fmla="*/ 288501 w 969881"/>
                <a:gd name="connsiteY6" fmla="*/ 634352 h 929640"/>
                <a:gd name="connsiteX7" fmla="*/ 477512 w 969881"/>
                <a:gd name="connsiteY7" fmla="*/ 704574 h 929640"/>
                <a:gd name="connsiteX8" fmla="*/ 744815 w 969881"/>
                <a:gd name="connsiteY8" fmla="*/ 464820 h 929640"/>
                <a:gd name="connsiteX9" fmla="*/ 477512 w 969881"/>
                <a:gd name="connsiteY9" fmla="*/ 225066 h 929640"/>
                <a:gd name="connsiteX10" fmla="*/ 288501 w 969881"/>
                <a:gd name="connsiteY10" fmla="*/ 295289 h 929640"/>
                <a:gd name="connsiteX11" fmla="*/ 286637 w 969881"/>
                <a:gd name="connsiteY11" fmla="*/ 297767 h 929640"/>
                <a:gd name="connsiteX12" fmla="*/ 19273 w 969881"/>
                <a:gd name="connsiteY12" fmla="*/ 297767 h 929640"/>
                <a:gd name="connsiteX13" fmla="*/ 23836 w 969881"/>
                <a:gd name="connsiteY13" fmla="*/ 283891 h 929640"/>
                <a:gd name="connsiteX14" fmla="*/ 477512 w 969881"/>
                <a:gd name="connsiteY14" fmla="*/ 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881" h="929640">
                  <a:moveTo>
                    <a:pt x="477512" y="0"/>
                  </a:moveTo>
                  <a:cubicBezTo>
                    <a:pt x="749440" y="0"/>
                    <a:pt x="969881" y="208107"/>
                    <a:pt x="969881" y="464820"/>
                  </a:cubicBezTo>
                  <a:cubicBezTo>
                    <a:pt x="969881" y="721533"/>
                    <a:pt x="749440" y="929640"/>
                    <a:pt x="477512" y="929640"/>
                  </a:cubicBezTo>
                  <a:cubicBezTo>
                    <a:pt x="273566" y="929640"/>
                    <a:pt x="98582" y="812580"/>
                    <a:pt x="23836" y="645749"/>
                  </a:cubicBezTo>
                  <a:lnTo>
                    <a:pt x="0" y="573258"/>
                  </a:lnTo>
                  <a:lnTo>
                    <a:pt x="242577" y="573258"/>
                  </a:lnTo>
                  <a:lnTo>
                    <a:pt x="288501" y="634352"/>
                  </a:lnTo>
                  <a:cubicBezTo>
                    <a:pt x="336873" y="677739"/>
                    <a:pt x="403699" y="704574"/>
                    <a:pt x="477512" y="704574"/>
                  </a:cubicBezTo>
                  <a:cubicBezTo>
                    <a:pt x="625139" y="704574"/>
                    <a:pt x="744815" y="597232"/>
                    <a:pt x="744815" y="464820"/>
                  </a:cubicBezTo>
                  <a:cubicBezTo>
                    <a:pt x="744815" y="332408"/>
                    <a:pt x="625139" y="225066"/>
                    <a:pt x="477512" y="225066"/>
                  </a:cubicBezTo>
                  <a:cubicBezTo>
                    <a:pt x="403699" y="225066"/>
                    <a:pt x="336873" y="251902"/>
                    <a:pt x="288501" y="295289"/>
                  </a:cubicBezTo>
                  <a:lnTo>
                    <a:pt x="286637" y="297767"/>
                  </a:lnTo>
                  <a:lnTo>
                    <a:pt x="19273" y="297767"/>
                  </a:lnTo>
                  <a:lnTo>
                    <a:pt x="23836" y="283891"/>
                  </a:lnTo>
                  <a:cubicBezTo>
                    <a:pt x="98582" y="117060"/>
                    <a:pt x="273566" y="0"/>
                    <a:pt x="477512" y="0"/>
                  </a:cubicBezTo>
                  <a:close/>
                </a:path>
              </a:pathLst>
            </a:custGeom>
            <a:gradFill flip="none" rotWithShape="1">
              <a:gsLst>
                <a:gs pos="41000">
                  <a:schemeClr val="bg1">
                    <a:lumMod val="95000"/>
                  </a:schemeClr>
                </a:gs>
                <a:gs pos="0">
                  <a:schemeClr val="tx1"/>
                </a:gs>
                <a:gs pos="84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4255616" y="996935"/>
              <a:ext cx="6895" cy="1957222"/>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248428" y="225083"/>
            <a:ext cx="2127739" cy="4757167"/>
            <a:chOff x="3198641" y="225083"/>
            <a:chExt cx="2127739" cy="4757167"/>
          </a:xfrm>
        </p:grpSpPr>
        <p:grpSp>
          <p:nvGrpSpPr>
            <p:cNvPr id="29" name="Group 28"/>
            <p:cNvGrpSpPr/>
            <p:nvPr/>
          </p:nvGrpSpPr>
          <p:grpSpPr>
            <a:xfrm>
              <a:off x="3198641" y="2954157"/>
              <a:ext cx="2127739" cy="2028093"/>
              <a:chOff x="5032131" y="2414954"/>
              <a:chExt cx="2127739" cy="2028093"/>
            </a:xfrm>
            <a:effectLst>
              <a:outerShdw blurRad="63500" sx="102000" sy="102000" algn="ctr" rotWithShape="0">
                <a:prstClr val="black">
                  <a:alpha val="40000"/>
                </a:prstClr>
              </a:outerShdw>
              <a:reflection blurRad="6350" stA="50000" endA="300" endPos="55500" dist="50800" dir="5400000" sy="-100000" algn="bl" rotWithShape="0"/>
            </a:effectLst>
          </p:grpSpPr>
          <p:sp>
            <p:nvSpPr>
              <p:cNvPr id="32" name="Oval 31"/>
              <p:cNvSpPr/>
              <p:nvPr/>
            </p:nvSpPr>
            <p:spPr>
              <a:xfrm>
                <a:off x="5032131" y="2414954"/>
                <a:ext cx="2127739" cy="2028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06509" y="2582008"/>
                <a:ext cx="1780445" cy="169398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357446" y="2684586"/>
                <a:ext cx="1477108" cy="1488829"/>
              </a:xfrm>
              <a:prstGeom prst="ellipse">
                <a:avLst/>
              </a:prstGeom>
              <a:gradFill flip="none" rotWithShape="1">
                <a:gsLst>
                  <a:gs pos="9000">
                    <a:srgbClr val="9933FF"/>
                  </a:gs>
                  <a:gs pos="84000">
                    <a:srgbClr val="CC00F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010518">
                <a:off x="5831742" y="2723914"/>
                <a:ext cx="860250" cy="593186"/>
              </a:xfrm>
              <a:prstGeom prst="ellipse">
                <a:avLst/>
              </a:prstGeom>
              <a:solidFill>
                <a:schemeClr val="bg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9707677">
                <a:off x="5608570" y="3394183"/>
                <a:ext cx="880378" cy="400110"/>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IN" sz="2000" b="1" dirty="0" smtClean="0">
                    <a:ln/>
                    <a:solidFill>
                      <a:srgbClr val="002060"/>
                    </a:solidFill>
                    <a:latin typeface="Kalpurush" panose="02000600000000000000" pitchFamily="2" charset="0"/>
                    <a:cs typeface="Kalpurush" panose="02000600000000000000" pitchFamily="2" charset="0"/>
                  </a:rPr>
                  <a:t>ত</a:t>
                </a:r>
                <a:r>
                  <a:rPr lang="bn-IN" sz="2000" b="1" dirty="0" smtClean="0">
                    <a:ln/>
                    <a:solidFill>
                      <a:schemeClr val="bg1"/>
                    </a:solidFill>
                    <a:latin typeface="Kalpurush" panose="02000600000000000000" pitchFamily="2" charset="0"/>
                    <a:cs typeface="Kalpurush" panose="02000600000000000000" pitchFamily="2" charset="0"/>
                  </a:rPr>
                  <a:t> </a:t>
                </a:r>
                <a:endParaRPr lang="en-US" sz="2000" b="1" dirty="0">
                  <a:ln/>
                  <a:solidFill>
                    <a:schemeClr val="bg1"/>
                  </a:solidFill>
                  <a:latin typeface="Kalpurush" panose="02000600000000000000" pitchFamily="2" charset="0"/>
                  <a:cs typeface="Kalpurush" panose="02000600000000000000" pitchFamily="2" charset="0"/>
                </a:endParaRPr>
              </a:p>
            </p:txBody>
          </p:sp>
        </p:grpSp>
        <p:sp>
          <p:nvSpPr>
            <p:cNvPr id="30" name="Freeform 29"/>
            <p:cNvSpPr/>
            <p:nvPr/>
          </p:nvSpPr>
          <p:spPr>
            <a:xfrm>
              <a:off x="3812345" y="225083"/>
              <a:ext cx="900333" cy="815926"/>
            </a:xfrm>
            <a:custGeom>
              <a:avLst/>
              <a:gdLst>
                <a:gd name="connsiteX0" fmla="*/ 477512 w 969881"/>
                <a:gd name="connsiteY0" fmla="*/ 0 h 929640"/>
                <a:gd name="connsiteX1" fmla="*/ 969881 w 969881"/>
                <a:gd name="connsiteY1" fmla="*/ 464820 h 929640"/>
                <a:gd name="connsiteX2" fmla="*/ 477512 w 969881"/>
                <a:gd name="connsiteY2" fmla="*/ 929640 h 929640"/>
                <a:gd name="connsiteX3" fmla="*/ 23836 w 969881"/>
                <a:gd name="connsiteY3" fmla="*/ 645749 h 929640"/>
                <a:gd name="connsiteX4" fmla="*/ 0 w 969881"/>
                <a:gd name="connsiteY4" fmla="*/ 573258 h 929640"/>
                <a:gd name="connsiteX5" fmla="*/ 242577 w 969881"/>
                <a:gd name="connsiteY5" fmla="*/ 573258 h 929640"/>
                <a:gd name="connsiteX6" fmla="*/ 288501 w 969881"/>
                <a:gd name="connsiteY6" fmla="*/ 634352 h 929640"/>
                <a:gd name="connsiteX7" fmla="*/ 477512 w 969881"/>
                <a:gd name="connsiteY7" fmla="*/ 704574 h 929640"/>
                <a:gd name="connsiteX8" fmla="*/ 744815 w 969881"/>
                <a:gd name="connsiteY8" fmla="*/ 464820 h 929640"/>
                <a:gd name="connsiteX9" fmla="*/ 477512 w 969881"/>
                <a:gd name="connsiteY9" fmla="*/ 225066 h 929640"/>
                <a:gd name="connsiteX10" fmla="*/ 288501 w 969881"/>
                <a:gd name="connsiteY10" fmla="*/ 295289 h 929640"/>
                <a:gd name="connsiteX11" fmla="*/ 286637 w 969881"/>
                <a:gd name="connsiteY11" fmla="*/ 297767 h 929640"/>
                <a:gd name="connsiteX12" fmla="*/ 19273 w 969881"/>
                <a:gd name="connsiteY12" fmla="*/ 297767 h 929640"/>
                <a:gd name="connsiteX13" fmla="*/ 23836 w 969881"/>
                <a:gd name="connsiteY13" fmla="*/ 283891 h 929640"/>
                <a:gd name="connsiteX14" fmla="*/ 477512 w 969881"/>
                <a:gd name="connsiteY14" fmla="*/ 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881" h="929640">
                  <a:moveTo>
                    <a:pt x="477512" y="0"/>
                  </a:moveTo>
                  <a:cubicBezTo>
                    <a:pt x="749440" y="0"/>
                    <a:pt x="969881" y="208107"/>
                    <a:pt x="969881" y="464820"/>
                  </a:cubicBezTo>
                  <a:cubicBezTo>
                    <a:pt x="969881" y="721533"/>
                    <a:pt x="749440" y="929640"/>
                    <a:pt x="477512" y="929640"/>
                  </a:cubicBezTo>
                  <a:cubicBezTo>
                    <a:pt x="273566" y="929640"/>
                    <a:pt x="98582" y="812580"/>
                    <a:pt x="23836" y="645749"/>
                  </a:cubicBezTo>
                  <a:lnTo>
                    <a:pt x="0" y="573258"/>
                  </a:lnTo>
                  <a:lnTo>
                    <a:pt x="242577" y="573258"/>
                  </a:lnTo>
                  <a:lnTo>
                    <a:pt x="288501" y="634352"/>
                  </a:lnTo>
                  <a:cubicBezTo>
                    <a:pt x="336873" y="677739"/>
                    <a:pt x="403699" y="704574"/>
                    <a:pt x="477512" y="704574"/>
                  </a:cubicBezTo>
                  <a:cubicBezTo>
                    <a:pt x="625139" y="704574"/>
                    <a:pt x="744815" y="597232"/>
                    <a:pt x="744815" y="464820"/>
                  </a:cubicBezTo>
                  <a:cubicBezTo>
                    <a:pt x="744815" y="332408"/>
                    <a:pt x="625139" y="225066"/>
                    <a:pt x="477512" y="225066"/>
                  </a:cubicBezTo>
                  <a:cubicBezTo>
                    <a:pt x="403699" y="225066"/>
                    <a:pt x="336873" y="251902"/>
                    <a:pt x="288501" y="295289"/>
                  </a:cubicBezTo>
                  <a:lnTo>
                    <a:pt x="286637" y="297767"/>
                  </a:lnTo>
                  <a:lnTo>
                    <a:pt x="19273" y="297767"/>
                  </a:lnTo>
                  <a:lnTo>
                    <a:pt x="23836" y="283891"/>
                  </a:lnTo>
                  <a:cubicBezTo>
                    <a:pt x="98582" y="117060"/>
                    <a:pt x="273566" y="0"/>
                    <a:pt x="477512" y="0"/>
                  </a:cubicBezTo>
                  <a:close/>
                </a:path>
              </a:pathLst>
            </a:custGeom>
            <a:gradFill flip="none" rotWithShape="1">
              <a:gsLst>
                <a:gs pos="41000">
                  <a:schemeClr val="bg1">
                    <a:lumMod val="95000"/>
                  </a:schemeClr>
                </a:gs>
                <a:gs pos="0">
                  <a:schemeClr val="tx1"/>
                </a:gs>
                <a:gs pos="84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4255616" y="996935"/>
              <a:ext cx="6895" cy="1957222"/>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8819438" y="225083"/>
            <a:ext cx="2127739" cy="4757167"/>
            <a:chOff x="3198641" y="225083"/>
            <a:chExt cx="2127739" cy="4757167"/>
          </a:xfrm>
        </p:grpSpPr>
        <p:grpSp>
          <p:nvGrpSpPr>
            <p:cNvPr id="38" name="Group 37"/>
            <p:cNvGrpSpPr/>
            <p:nvPr/>
          </p:nvGrpSpPr>
          <p:grpSpPr>
            <a:xfrm>
              <a:off x="3198641" y="2954157"/>
              <a:ext cx="2127739" cy="2028093"/>
              <a:chOff x="5032131" y="2414954"/>
              <a:chExt cx="2127739" cy="2028093"/>
            </a:xfrm>
            <a:effectLst>
              <a:outerShdw blurRad="63500" sx="102000" sy="102000" algn="ctr" rotWithShape="0">
                <a:prstClr val="black">
                  <a:alpha val="40000"/>
                </a:prstClr>
              </a:outerShdw>
              <a:reflection blurRad="6350" stA="50000" endA="300" endPos="55500" dist="50800" dir="5400000" sy="-100000" algn="bl" rotWithShape="0"/>
            </a:effectLst>
          </p:grpSpPr>
          <p:sp>
            <p:nvSpPr>
              <p:cNvPr id="41" name="Oval 40"/>
              <p:cNvSpPr/>
              <p:nvPr/>
            </p:nvSpPr>
            <p:spPr>
              <a:xfrm>
                <a:off x="5032131" y="2414954"/>
                <a:ext cx="2127739" cy="20280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206509" y="2582008"/>
                <a:ext cx="1780445" cy="169398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357446" y="2684586"/>
                <a:ext cx="1477108" cy="1488829"/>
              </a:xfrm>
              <a:prstGeom prst="ellipse">
                <a:avLst/>
              </a:prstGeom>
              <a:gradFill flip="none" rotWithShape="1">
                <a:gsLst>
                  <a:gs pos="9000">
                    <a:srgbClr val="990033"/>
                  </a:gs>
                  <a:gs pos="84000">
                    <a:srgbClr val="FF0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010518">
                <a:off x="5831742" y="2723914"/>
                <a:ext cx="860250" cy="593186"/>
              </a:xfrm>
              <a:prstGeom prst="ellipse">
                <a:avLst/>
              </a:prstGeom>
              <a:solidFill>
                <a:schemeClr val="bg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9707677">
                <a:off x="5646617" y="3388965"/>
                <a:ext cx="900332" cy="400110"/>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IN" sz="2000" b="1" dirty="0">
                    <a:ln/>
                    <a:solidFill>
                      <a:schemeClr val="bg1"/>
                    </a:solidFill>
                    <a:latin typeface="Kalpurush" panose="02000600000000000000" pitchFamily="2" charset="0"/>
                    <a:cs typeface="Kalpurush" panose="02000600000000000000" pitchFamily="2" charset="0"/>
                  </a:rPr>
                  <a:t>ম</a:t>
                </a:r>
                <a:r>
                  <a:rPr lang="bn-IN" sz="2000" b="1" dirty="0" smtClean="0">
                    <a:ln/>
                    <a:solidFill>
                      <a:schemeClr val="bg1"/>
                    </a:solidFill>
                    <a:latin typeface="Kalpurush" panose="02000600000000000000" pitchFamily="2" charset="0"/>
                    <a:cs typeface="Kalpurush" panose="02000600000000000000" pitchFamily="2" charset="0"/>
                  </a:rPr>
                  <a:t> </a:t>
                </a:r>
                <a:endParaRPr lang="en-US" sz="2000" b="1" dirty="0">
                  <a:ln/>
                  <a:solidFill>
                    <a:schemeClr val="bg1"/>
                  </a:solidFill>
                  <a:latin typeface="Kalpurush" panose="02000600000000000000" pitchFamily="2" charset="0"/>
                  <a:cs typeface="Kalpurush" panose="02000600000000000000" pitchFamily="2" charset="0"/>
                </a:endParaRPr>
              </a:p>
            </p:txBody>
          </p:sp>
        </p:grpSp>
        <p:sp>
          <p:nvSpPr>
            <p:cNvPr id="39" name="Freeform 38"/>
            <p:cNvSpPr/>
            <p:nvPr/>
          </p:nvSpPr>
          <p:spPr>
            <a:xfrm>
              <a:off x="3812345" y="225083"/>
              <a:ext cx="900333" cy="815926"/>
            </a:xfrm>
            <a:custGeom>
              <a:avLst/>
              <a:gdLst>
                <a:gd name="connsiteX0" fmla="*/ 477512 w 969881"/>
                <a:gd name="connsiteY0" fmla="*/ 0 h 929640"/>
                <a:gd name="connsiteX1" fmla="*/ 969881 w 969881"/>
                <a:gd name="connsiteY1" fmla="*/ 464820 h 929640"/>
                <a:gd name="connsiteX2" fmla="*/ 477512 w 969881"/>
                <a:gd name="connsiteY2" fmla="*/ 929640 h 929640"/>
                <a:gd name="connsiteX3" fmla="*/ 23836 w 969881"/>
                <a:gd name="connsiteY3" fmla="*/ 645749 h 929640"/>
                <a:gd name="connsiteX4" fmla="*/ 0 w 969881"/>
                <a:gd name="connsiteY4" fmla="*/ 573258 h 929640"/>
                <a:gd name="connsiteX5" fmla="*/ 242577 w 969881"/>
                <a:gd name="connsiteY5" fmla="*/ 573258 h 929640"/>
                <a:gd name="connsiteX6" fmla="*/ 288501 w 969881"/>
                <a:gd name="connsiteY6" fmla="*/ 634352 h 929640"/>
                <a:gd name="connsiteX7" fmla="*/ 477512 w 969881"/>
                <a:gd name="connsiteY7" fmla="*/ 704574 h 929640"/>
                <a:gd name="connsiteX8" fmla="*/ 744815 w 969881"/>
                <a:gd name="connsiteY8" fmla="*/ 464820 h 929640"/>
                <a:gd name="connsiteX9" fmla="*/ 477512 w 969881"/>
                <a:gd name="connsiteY9" fmla="*/ 225066 h 929640"/>
                <a:gd name="connsiteX10" fmla="*/ 288501 w 969881"/>
                <a:gd name="connsiteY10" fmla="*/ 295289 h 929640"/>
                <a:gd name="connsiteX11" fmla="*/ 286637 w 969881"/>
                <a:gd name="connsiteY11" fmla="*/ 297767 h 929640"/>
                <a:gd name="connsiteX12" fmla="*/ 19273 w 969881"/>
                <a:gd name="connsiteY12" fmla="*/ 297767 h 929640"/>
                <a:gd name="connsiteX13" fmla="*/ 23836 w 969881"/>
                <a:gd name="connsiteY13" fmla="*/ 283891 h 929640"/>
                <a:gd name="connsiteX14" fmla="*/ 477512 w 969881"/>
                <a:gd name="connsiteY14" fmla="*/ 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9881" h="929640">
                  <a:moveTo>
                    <a:pt x="477512" y="0"/>
                  </a:moveTo>
                  <a:cubicBezTo>
                    <a:pt x="749440" y="0"/>
                    <a:pt x="969881" y="208107"/>
                    <a:pt x="969881" y="464820"/>
                  </a:cubicBezTo>
                  <a:cubicBezTo>
                    <a:pt x="969881" y="721533"/>
                    <a:pt x="749440" y="929640"/>
                    <a:pt x="477512" y="929640"/>
                  </a:cubicBezTo>
                  <a:cubicBezTo>
                    <a:pt x="273566" y="929640"/>
                    <a:pt x="98582" y="812580"/>
                    <a:pt x="23836" y="645749"/>
                  </a:cubicBezTo>
                  <a:lnTo>
                    <a:pt x="0" y="573258"/>
                  </a:lnTo>
                  <a:lnTo>
                    <a:pt x="242577" y="573258"/>
                  </a:lnTo>
                  <a:lnTo>
                    <a:pt x="288501" y="634352"/>
                  </a:lnTo>
                  <a:cubicBezTo>
                    <a:pt x="336873" y="677739"/>
                    <a:pt x="403699" y="704574"/>
                    <a:pt x="477512" y="704574"/>
                  </a:cubicBezTo>
                  <a:cubicBezTo>
                    <a:pt x="625139" y="704574"/>
                    <a:pt x="744815" y="597232"/>
                    <a:pt x="744815" y="464820"/>
                  </a:cubicBezTo>
                  <a:cubicBezTo>
                    <a:pt x="744815" y="332408"/>
                    <a:pt x="625139" y="225066"/>
                    <a:pt x="477512" y="225066"/>
                  </a:cubicBezTo>
                  <a:cubicBezTo>
                    <a:pt x="403699" y="225066"/>
                    <a:pt x="336873" y="251902"/>
                    <a:pt x="288501" y="295289"/>
                  </a:cubicBezTo>
                  <a:lnTo>
                    <a:pt x="286637" y="297767"/>
                  </a:lnTo>
                  <a:lnTo>
                    <a:pt x="19273" y="297767"/>
                  </a:lnTo>
                  <a:lnTo>
                    <a:pt x="23836" y="283891"/>
                  </a:lnTo>
                  <a:cubicBezTo>
                    <a:pt x="98582" y="117060"/>
                    <a:pt x="273566" y="0"/>
                    <a:pt x="477512" y="0"/>
                  </a:cubicBezTo>
                  <a:close/>
                </a:path>
              </a:pathLst>
            </a:custGeom>
            <a:gradFill flip="none" rotWithShape="1">
              <a:gsLst>
                <a:gs pos="41000">
                  <a:schemeClr val="bg1">
                    <a:lumMod val="95000"/>
                  </a:schemeClr>
                </a:gs>
                <a:gs pos="0">
                  <a:schemeClr val="tx1"/>
                </a:gs>
                <a:gs pos="84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4255616" y="996935"/>
              <a:ext cx="6895" cy="1957222"/>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402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4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4000">
                                          <p:cBhvr additive="base">
                                            <p:cTn id="7" dur="2000" fill="hold"/>
                                            <p:tgtEl>
                                              <p:spTgt spid="18"/>
                                            </p:tgtEl>
                                            <p:attrNameLst>
                                              <p:attrName>ppt_x</p:attrName>
                                            </p:attrNameLst>
                                          </p:cBhvr>
                                          <p:tavLst>
                                            <p:tav tm="0">
                                              <p:val>
                                                <p:strVal val="1+#ppt_w/2"/>
                                              </p:val>
                                            </p:tav>
                                            <p:tav tm="100000">
                                              <p:val>
                                                <p:strVal val="#ppt_x"/>
                                              </p:val>
                                            </p:tav>
                                          </p:tavLst>
                                        </p:anim>
                                        <p:anim calcmode="lin" valueType="num" p14:bounceEnd="54000">
                                          <p:cBhvr additive="base">
                                            <p:cTn id="8" dur="20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14:presetBounceEnd="54000">
                                      <p:stCondLst>
                                        <p:cond delay="500"/>
                                      </p:stCondLst>
                                      <p:childTnLst>
                                        <p:set>
                                          <p:cBhvr>
                                            <p:cTn id="11" dur="1" fill="hold">
                                              <p:stCondLst>
                                                <p:cond delay="0"/>
                                              </p:stCondLst>
                                            </p:cTn>
                                            <p:tgtEl>
                                              <p:spTgt spid="19"/>
                                            </p:tgtEl>
                                            <p:attrNameLst>
                                              <p:attrName>style.visibility</p:attrName>
                                            </p:attrNameLst>
                                          </p:cBhvr>
                                          <p:to>
                                            <p:strVal val="visible"/>
                                          </p:to>
                                        </p:set>
                                        <p:anim calcmode="lin" valueType="num" p14:bounceEnd="54000">
                                          <p:cBhvr additive="base">
                                            <p:cTn id="12" dur="2000" fill="hold"/>
                                            <p:tgtEl>
                                              <p:spTgt spid="19"/>
                                            </p:tgtEl>
                                            <p:attrNameLst>
                                              <p:attrName>ppt_x</p:attrName>
                                            </p:attrNameLst>
                                          </p:cBhvr>
                                          <p:tavLst>
                                            <p:tav tm="0">
                                              <p:val>
                                                <p:strVal val="1+#ppt_w/2"/>
                                              </p:val>
                                            </p:tav>
                                            <p:tav tm="100000">
                                              <p:val>
                                                <p:strVal val="#ppt_x"/>
                                              </p:val>
                                            </p:tav>
                                          </p:tavLst>
                                        </p:anim>
                                        <p:anim calcmode="lin" valueType="num" p14:bounceEnd="54000">
                                          <p:cBhvr additive="base">
                                            <p:cTn id="13" dur="20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4500"/>
                                </p:stCondLst>
                                <p:childTnLst>
                                  <p:par>
                                    <p:cTn id="15" presetID="2" presetClass="entr" presetSubtype="2" fill="hold" nodeType="afterEffect" p14:presetBounceEnd="54000">
                                      <p:stCondLst>
                                        <p:cond delay="1000"/>
                                      </p:stCondLst>
                                      <p:childTnLst>
                                        <p:set>
                                          <p:cBhvr>
                                            <p:cTn id="16" dur="1" fill="hold">
                                              <p:stCondLst>
                                                <p:cond delay="0"/>
                                              </p:stCondLst>
                                            </p:cTn>
                                            <p:tgtEl>
                                              <p:spTgt spid="28"/>
                                            </p:tgtEl>
                                            <p:attrNameLst>
                                              <p:attrName>style.visibility</p:attrName>
                                            </p:attrNameLst>
                                          </p:cBhvr>
                                          <p:to>
                                            <p:strVal val="visible"/>
                                          </p:to>
                                        </p:set>
                                        <p:anim calcmode="lin" valueType="num" p14:bounceEnd="54000">
                                          <p:cBhvr additive="base">
                                            <p:cTn id="17" dur="2000" fill="hold"/>
                                            <p:tgtEl>
                                              <p:spTgt spid="28"/>
                                            </p:tgtEl>
                                            <p:attrNameLst>
                                              <p:attrName>ppt_x</p:attrName>
                                            </p:attrNameLst>
                                          </p:cBhvr>
                                          <p:tavLst>
                                            <p:tav tm="0">
                                              <p:val>
                                                <p:strVal val="1+#ppt_w/2"/>
                                              </p:val>
                                            </p:tav>
                                            <p:tav tm="100000">
                                              <p:val>
                                                <p:strVal val="#ppt_x"/>
                                              </p:val>
                                            </p:tav>
                                          </p:tavLst>
                                        </p:anim>
                                        <p:anim calcmode="lin" valueType="num" p14:bounceEnd="54000">
                                          <p:cBhvr additive="base">
                                            <p:cTn id="18" dur="20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7500"/>
                                </p:stCondLst>
                                <p:childTnLst>
                                  <p:par>
                                    <p:cTn id="20" presetID="2" presetClass="entr" presetSubtype="2" fill="hold" nodeType="afterEffect" p14:presetBounceEnd="54000">
                                      <p:stCondLst>
                                        <p:cond delay="1500"/>
                                      </p:stCondLst>
                                      <p:childTnLst>
                                        <p:set>
                                          <p:cBhvr>
                                            <p:cTn id="21" dur="1" fill="hold">
                                              <p:stCondLst>
                                                <p:cond delay="0"/>
                                              </p:stCondLst>
                                            </p:cTn>
                                            <p:tgtEl>
                                              <p:spTgt spid="37"/>
                                            </p:tgtEl>
                                            <p:attrNameLst>
                                              <p:attrName>style.visibility</p:attrName>
                                            </p:attrNameLst>
                                          </p:cBhvr>
                                          <p:to>
                                            <p:strVal val="visible"/>
                                          </p:to>
                                        </p:set>
                                        <p:anim calcmode="lin" valueType="num" p14:bounceEnd="54000">
                                          <p:cBhvr additive="base">
                                            <p:cTn id="22" dur="2000" fill="hold"/>
                                            <p:tgtEl>
                                              <p:spTgt spid="37"/>
                                            </p:tgtEl>
                                            <p:attrNameLst>
                                              <p:attrName>ppt_x</p:attrName>
                                            </p:attrNameLst>
                                          </p:cBhvr>
                                          <p:tavLst>
                                            <p:tav tm="0">
                                              <p:val>
                                                <p:strVal val="1+#ppt_w/2"/>
                                              </p:val>
                                            </p:tav>
                                            <p:tav tm="100000">
                                              <p:val>
                                                <p:strVal val="#ppt_x"/>
                                              </p:val>
                                            </p:tav>
                                          </p:tavLst>
                                        </p:anim>
                                        <p:anim calcmode="lin" valueType="num" p14:bounceEnd="54000">
                                          <p:cBhvr additive="base">
                                            <p:cTn id="23" dur="2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50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000" fill="hold"/>
                                            <p:tgtEl>
                                              <p:spTgt spid="19"/>
                                            </p:tgtEl>
                                            <p:attrNameLst>
                                              <p:attrName>ppt_x</p:attrName>
                                            </p:attrNameLst>
                                          </p:cBhvr>
                                          <p:tavLst>
                                            <p:tav tm="0">
                                              <p:val>
                                                <p:strVal val="1+#ppt_w/2"/>
                                              </p:val>
                                            </p:tav>
                                            <p:tav tm="100000">
                                              <p:val>
                                                <p:strVal val="#ppt_x"/>
                                              </p:val>
                                            </p:tav>
                                          </p:tavLst>
                                        </p:anim>
                                        <p:anim calcmode="lin" valueType="num">
                                          <p:cBhvr additive="base">
                                            <p:cTn id="13" dur="20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4500"/>
                                </p:stCondLst>
                                <p:childTnLst>
                                  <p:par>
                                    <p:cTn id="15" presetID="2" presetClass="entr" presetSubtype="2" fill="hold" nodeType="afterEffect">
                                      <p:stCondLst>
                                        <p:cond delay="10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2000" fill="hold"/>
                                            <p:tgtEl>
                                              <p:spTgt spid="28"/>
                                            </p:tgtEl>
                                            <p:attrNameLst>
                                              <p:attrName>ppt_x</p:attrName>
                                            </p:attrNameLst>
                                          </p:cBhvr>
                                          <p:tavLst>
                                            <p:tav tm="0">
                                              <p:val>
                                                <p:strVal val="1+#ppt_w/2"/>
                                              </p:val>
                                            </p:tav>
                                            <p:tav tm="100000">
                                              <p:val>
                                                <p:strVal val="#ppt_x"/>
                                              </p:val>
                                            </p:tav>
                                          </p:tavLst>
                                        </p:anim>
                                        <p:anim calcmode="lin" valueType="num">
                                          <p:cBhvr additive="base">
                                            <p:cTn id="18" dur="20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7500"/>
                                </p:stCondLst>
                                <p:childTnLst>
                                  <p:par>
                                    <p:cTn id="20" presetID="2" presetClass="entr" presetSubtype="2" fill="hold" nodeType="afterEffect">
                                      <p:stCondLst>
                                        <p:cond delay="150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2000" fill="hold"/>
                                            <p:tgtEl>
                                              <p:spTgt spid="37"/>
                                            </p:tgtEl>
                                            <p:attrNameLst>
                                              <p:attrName>ppt_x</p:attrName>
                                            </p:attrNameLst>
                                          </p:cBhvr>
                                          <p:tavLst>
                                            <p:tav tm="0">
                                              <p:val>
                                                <p:strVal val="1+#ppt_w/2"/>
                                              </p:val>
                                            </p:tav>
                                            <p:tav tm="100000">
                                              <p:val>
                                                <p:strVal val="#ppt_x"/>
                                              </p:val>
                                            </p:tav>
                                          </p:tavLst>
                                        </p:anim>
                                        <p:anim calcmode="lin" valueType="num">
                                          <p:cBhvr additive="base">
                                            <p:cTn id="23" dur="2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05754" y="883548"/>
            <a:ext cx="1934308"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মিলিয়ে নেই </a:t>
            </a:r>
            <a:endParaRPr lang="en-US" sz="2800" b="1" dirty="0">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69" t="5481" r="3269" b="2020"/>
          <a:stretch/>
        </p:blipFill>
        <p:spPr>
          <a:xfrm>
            <a:off x="492368" y="1406768"/>
            <a:ext cx="2602524" cy="3950677"/>
          </a:xfrm>
          <a:prstGeom prst="rect">
            <a:avLst/>
          </a:prstGeom>
        </p:spPr>
      </p:pic>
      <p:sp>
        <p:nvSpPr>
          <p:cNvPr id="5" name="TextBox 4"/>
          <p:cNvSpPr txBox="1"/>
          <p:nvPr/>
        </p:nvSpPr>
        <p:spPr>
          <a:xfrm>
            <a:off x="3493476" y="2565010"/>
            <a:ext cx="7537940" cy="1938992"/>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উত্তরঃ নার্সারি হলো এমন একটি স্থান যেখানে চারা স্থানান্তর ও রোপনের পূর্ব পর্যন্ত পরিচর্যা ও রক্ষণাবেক্ষণ করা হয়।</a:t>
            </a:r>
          </a:p>
          <a:p>
            <a:r>
              <a:rPr lang="bn-IN" sz="2400" b="1" dirty="0" smtClean="0">
                <a:latin typeface="Kalpurush" panose="02000600000000000000" pitchFamily="2" charset="0"/>
                <a:cs typeface="Kalpurush" panose="02000600000000000000" pitchFamily="2" charset="0"/>
              </a:rPr>
              <a:t>উত্তরঃ ১. নার্সারিতে কাজ করে অনেকে জীবিকা নির্বাহ করে।</a:t>
            </a:r>
          </a:p>
          <a:p>
            <a:r>
              <a:rPr lang="bn-IN" sz="2400" b="1" dirty="0" smtClean="0">
                <a:latin typeface="Kalpurush" panose="02000600000000000000" pitchFamily="2" charset="0"/>
                <a:cs typeface="Kalpurush" panose="02000600000000000000" pitchFamily="2" charset="0"/>
              </a:rPr>
              <a:t>উত্তরঃ ১. সময়মতো উন্নতমানের সুস্থসবল ও বড় চারা পাওয়া যায়। </a:t>
            </a:r>
          </a:p>
          <a:p>
            <a:r>
              <a:rPr lang="bn-IN" sz="2400" b="1" dirty="0" smtClean="0">
                <a:latin typeface="Kalpurush" panose="02000600000000000000" pitchFamily="2" charset="0"/>
                <a:cs typeface="Kalpurush" panose="02000600000000000000" pitchFamily="2" charset="0"/>
              </a:rPr>
              <a:t>উত্তরঃ মাধ্যম ভিত্তিক নার্সারি দুই ধরনের।    </a:t>
            </a:r>
            <a:endParaRPr lang="en-US" sz="24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422965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5">
                                            <p:txEl>
                                              <p:pRg st="0" end="0"/>
                                            </p:txEl>
                                          </p:spTgt>
                                        </p:tgtEl>
                                        <p:attrNameLst>
                                          <p:attrName>ppt_w</p:attrName>
                                        </p:attrNameLst>
                                      </p:cBhvr>
                                    </p:anim>
                                    <p:anim by="(#ppt_w*0.50)" calcmode="lin" valueType="num">
                                      <p:cBhvr>
                                        <p:cTn id="22" dur="500" decel="50000" autoRev="1" fill="hold">
                                          <p:stCondLst>
                                            <p:cond delay="0"/>
                                          </p:stCondLst>
                                        </p:cTn>
                                        <p:tgtEl>
                                          <p:spTgt spid="5">
                                            <p:txEl>
                                              <p:pRg st="0" end="0"/>
                                            </p:txEl>
                                          </p:spTgt>
                                        </p:tgtEl>
                                        <p:attrNameLst>
                                          <p:attrName>ppt_x</p:attrName>
                                        </p:attrNameLst>
                                      </p:cBhvr>
                                    </p:anim>
                                    <p:anim from="(-#ppt_h/2)" to="(#ppt_y)" calcmode="lin" valueType="num">
                                      <p:cBhvr>
                                        <p:cTn id="23" dur="1000" fill="hold">
                                          <p:stCondLst>
                                            <p:cond delay="0"/>
                                          </p:stCondLst>
                                        </p:cTn>
                                        <p:tgtEl>
                                          <p:spTgt spid="5">
                                            <p:txEl>
                                              <p:pRg st="0" end="0"/>
                                            </p:txEl>
                                          </p:spTgt>
                                        </p:tgtEl>
                                        <p:attrNameLst>
                                          <p:attrName>ppt_y</p:attrName>
                                        </p:attrNameLst>
                                      </p:cBhvr>
                                    </p:anim>
                                    <p:animRot by="21600000">
                                      <p:cBhvr>
                                        <p:cTn id="24" dur="1000" fill="hold">
                                          <p:stCondLst>
                                            <p:cond delay="0"/>
                                          </p:stCondLst>
                                        </p:cTn>
                                        <p:tgtEl>
                                          <p:spTgt spid="5">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
                                            <p:txEl>
                                              <p:pRg st="1" end="1"/>
                                            </p:txEl>
                                          </p:spTgt>
                                        </p:tgtEl>
                                        <p:attrNameLst>
                                          <p:attrName>style.visibility</p:attrName>
                                        </p:attrNameLst>
                                      </p:cBhvr>
                                      <p:to>
                                        <p:strVal val="visible"/>
                                      </p:to>
                                    </p:set>
                                    <p:anim by="(-#ppt_w*2)" calcmode="lin" valueType="num">
                                      <p:cBhvr rctx="PPT">
                                        <p:cTn id="29" dur="500" autoRev="1" fill="hold">
                                          <p:stCondLst>
                                            <p:cond delay="0"/>
                                          </p:stCondLst>
                                        </p:cTn>
                                        <p:tgtEl>
                                          <p:spTgt spid="5">
                                            <p:txEl>
                                              <p:pRg st="1" end="1"/>
                                            </p:txEl>
                                          </p:spTgt>
                                        </p:tgtEl>
                                        <p:attrNameLst>
                                          <p:attrName>ppt_w</p:attrName>
                                        </p:attrNameLst>
                                      </p:cBhvr>
                                    </p:anim>
                                    <p:anim by="(#ppt_w*0.50)" calcmode="lin" valueType="num">
                                      <p:cBhvr>
                                        <p:cTn id="30" dur="500" decel="50000" autoRev="1" fill="hold">
                                          <p:stCondLst>
                                            <p:cond delay="0"/>
                                          </p:stCondLst>
                                        </p:cTn>
                                        <p:tgtEl>
                                          <p:spTgt spid="5">
                                            <p:txEl>
                                              <p:pRg st="1" end="1"/>
                                            </p:txEl>
                                          </p:spTgt>
                                        </p:tgtEl>
                                        <p:attrNameLst>
                                          <p:attrName>ppt_x</p:attrName>
                                        </p:attrNameLst>
                                      </p:cBhvr>
                                    </p:anim>
                                    <p:anim from="(-#ppt_h/2)" to="(#ppt_y)" calcmode="lin" valueType="num">
                                      <p:cBhvr>
                                        <p:cTn id="31" dur="1000" fill="hold">
                                          <p:stCondLst>
                                            <p:cond delay="0"/>
                                          </p:stCondLst>
                                        </p:cTn>
                                        <p:tgtEl>
                                          <p:spTgt spid="5">
                                            <p:txEl>
                                              <p:pRg st="1" end="1"/>
                                            </p:txEl>
                                          </p:spTgt>
                                        </p:tgtEl>
                                        <p:attrNameLst>
                                          <p:attrName>ppt_y</p:attrName>
                                        </p:attrNameLst>
                                      </p:cBhvr>
                                    </p:anim>
                                    <p:animRot by="21600000">
                                      <p:cBhvr>
                                        <p:cTn id="32" dur="1000" fill="hold">
                                          <p:stCondLst>
                                            <p:cond delay="0"/>
                                          </p:stCondLst>
                                        </p:cTn>
                                        <p:tgtEl>
                                          <p:spTgt spid="5">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5">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5">
                                            <p:txEl>
                                              <p:pRg st="2" end="2"/>
                                            </p:txEl>
                                          </p:spTgt>
                                        </p:tgtEl>
                                        <p:attrNameLst>
                                          <p:attrName>ppt_w</p:attrName>
                                        </p:attrNameLst>
                                      </p:cBhvr>
                                    </p:anim>
                                    <p:anim by="(#ppt_w*0.50)" calcmode="lin" valueType="num">
                                      <p:cBhvr>
                                        <p:cTn id="38" dur="500" decel="50000" autoRev="1" fill="hold">
                                          <p:stCondLst>
                                            <p:cond delay="0"/>
                                          </p:stCondLst>
                                        </p:cTn>
                                        <p:tgtEl>
                                          <p:spTgt spid="5">
                                            <p:txEl>
                                              <p:pRg st="2" end="2"/>
                                            </p:txEl>
                                          </p:spTgt>
                                        </p:tgtEl>
                                        <p:attrNameLst>
                                          <p:attrName>ppt_x</p:attrName>
                                        </p:attrNameLst>
                                      </p:cBhvr>
                                    </p:anim>
                                    <p:anim from="(-#ppt_h/2)" to="(#ppt_y)" calcmode="lin" valueType="num">
                                      <p:cBhvr>
                                        <p:cTn id="39" dur="1000" fill="hold">
                                          <p:stCondLst>
                                            <p:cond delay="0"/>
                                          </p:stCondLst>
                                        </p:cTn>
                                        <p:tgtEl>
                                          <p:spTgt spid="5">
                                            <p:txEl>
                                              <p:pRg st="2" end="2"/>
                                            </p:txEl>
                                          </p:spTgt>
                                        </p:tgtEl>
                                        <p:attrNameLst>
                                          <p:attrName>ppt_y</p:attrName>
                                        </p:attrNameLst>
                                      </p:cBhvr>
                                    </p:anim>
                                    <p:animRot by="21600000">
                                      <p:cBhvr>
                                        <p:cTn id="40" dur="1000" fill="hold">
                                          <p:stCondLst>
                                            <p:cond delay="0"/>
                                          </p:stCondLst>
                                        </p:cTn>
                                        <p:tgtEl>
                                          <p:spTgt spid="5">
                                            <p:txEl>
                                              <p:pRg st="2" end="2"/>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5">
                                            <p:txEl>
                                              <p:pRg st="3" end="3"/>
                                            </p:txEl>
                                          </p:spTgt>
                                        </p:tgtEl>
                                        <p:attrNameLst>
                                          <p:attrName>style.visibility</p:attrName>
                                        </p:attrNameLst>
                                      </p:cBhvr>
                                      <p:to>
                                        <p:strVal val="visible"/>
                                      </p:to>
                                    </p:set>
                                    <p:anim by="(-#ppt_w*2)" calcmode="lin" valueType="num">
                                      <p:cBhvr rctx="PPT">
                                        <p:cTn id="45" dur="500" autoRev="1" fill="hold">
                                          <p:stCondLst>
                                            <p:cond delay="0"/>
                                          </p:stCondLst>
                                        </p:cTn>
                                        <p:tgtEl>
                                          <p:spTgt spid="5">
                                            <p:txEl>
                                              <p:pRg st="3" end="3"/>
                                            </p:txEl>
                                          </p:spTgt>
                                        </p:tgtEl>
                                        <p:attrNameLst>
                                          <p:attrName>ppt_w</p:attrName>
                                        </p:attrNameLst>
                                      </p:cBhvr>
                                    </p:anim>
                                    <p:anim by="(#ppt_w*0.50)" calcmode="lin" valueType="num">
                                      <p:cBhvr>
                                        <p:cTn id="46" dur="500" decel="50000" autoRev="1" fill="hold">
                                          <p:stCondLst>
                                            <p:cond delay="0"/>
                                          </p:stCondLst>
                                        </p:cTn>
                                        <p:tgtEl>
                                          <p:spTgt spid="5">
                                            <p:txEl>
                                              <p:pRg st="3" end="3"/>
                                            </p:txEl>
                                          </p:spTgt>
                                        </p:tgtEl>
                                        <p:attrNameLst>
                                          <p:attrName>ppt_x</p:attrName>
                                        </p:attrNameLst>
                                      </p:cBhvr>
                                    </p:anim>
                                    <p:anim from="(-#ppt_h/2)" to="(#ppt_y)" calcmode="lin" valueType="num">
                                      <p:cBhvr>
                                        <p:cTn id="47" dur="1000" fill="hold">
                                          <p:stCondLst>
                                            <p:cond delay="0"/>
                                          </p:stCondLst>
                                        </p:cTn>
                                        <p:tgtEl>
                                          <p:spTgt spid="5">
                                            <p:txEl>
                                              <p:pRg st="3" end="3"/>
                                            </p:txEl>
                                          </p:spTgt>
                                        </p:tgtEl>
                                        <p:attrNameLst>
                                          <p:attrName>ppt_y</p:attrName>
                                        </p:attrNameLst>
                                      </p:cBhvr>
                                    </p:anim>
                                    <p:animRot by="21600000">
                                      <p:cBhvr>
                                        <p:cTn id="48" dur="1000" fill="hold">
                                          <p:stCondLst>
                                            <p:cond delay="0"/>
                                          </p:stCondLst>
                                        </p:cTn>
                                        <p:tgtEl>
                                          <p:spTgt spid="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8246" y="246185"/>
            <a:ext cx="2625969" cy="6248400"/>
          </a:xfrm>
          <a:prstGeom prst="rect">
            <a:avLst/>
          </a:prstGeom>
          <a:gradFill flip="none" rotWithShape="1">
            <a:gsLst>
              <a:gs pos="13000">
                <a:srgbClr val="00FF99"/>
              </a:gs>
              <a:gs pos="53641">
                <a:srgbClr val="FFFF00"/>
              </a:gs>
              <a:gs pos="100000">
                <a:srgbClr val="FFFF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00952" y="246185"/>
            <a:ext cx="3270739" cy="1764323"/>
          </a:xfrm>
          <a:prstGeom prst="ellipse">
            <a:avLst/>
          </a:prstGeom>
          <a:gradFill>
            <a:gsLst>
              <a:gs pos="13000">
                <a:srgbClr val="00FF99"/>
              </a:gs>
              <a:gs pos="87000">
                <a:srgbClr val="FFFF00"/>
              </a:gs>
              <a:gs pos="100000">
                <a:srgbClr val="FFFF00"/>
              </a:gs>
            </a:gsLst>
            <a:path path="circle">
              <a:fillToRect l="100000" b="10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Kalpurush" panose="02000600000000000000" pitchFamily="2" charset="0"/>
                <a:cs typeface="Kalpurush" panose="02000600000000000000" pitchFamily="2" charset="0"/>
              </a:rPr>
              <a:t>বাড়ির কাজ </a:t>
            </a:r>
            <a:endParaRPr lang="en-US" sz="3200" b="1" dirty="0">
              <a:solidFill>
                <a:schemeClr val="tx1"/>
              </a:solidFill>
              <a:latin typeface="Kalpurush" panose="02000600000000000000" pitchFamily="2" charset="0"/>
              <a:cs typeface="Kalpurush" panose="020006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46" y="246185"/>
            <a:ext cx="2625969" cy="1600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52" y="2010508"/>
            <a:ext cx="2133602" cy="4284784"/>
          </a:xfrm>
          <a:prstGeom prst="rect">
            <a:avLst/>
          </a:prstGeom>
        </p:spPr>
      </p:pic>
      <p:sp>
        <p:nvSpPr>
          <p:cNvPr id="10" name="TextBox 9"/>
          <p:cNvSpPr txBox="1"/>
          <p:nvPr/>
        </p:nvSpPr>
        <p:spPr>
          <a:xfrm>
            <a:off x="3188677" y="4630615"/>
            <a:ext cx="8428892" cy="461665"/>
          </a:xfrm>
          <a:prstGeom prst="rect">
            <a:avLst/>
          </a:prstGeom>
          <a:noFill/>
        </p:spPr>
        <p:txBody>
          <a:bodyPr wrap="square" rtlCol="0">
            <a:spAutoFit/>
          </a:bodyPr>
          <a:lstStyle/>
          <a:p>
            <a:pPr marL="285750" indent="-285750">
              <a:buFont typeface="Wingdings" panose="05000000000000000000" pitchFamily="2" charset="2"/>
              <a:buChar char="q"/>
            </a:pPr>
            <a:r>
              <a:rPr lang="bn-IN" sz="2400" b="1" dirty="0" smtClean="0">
                <a:latin typeface="Kalpurush" panose="02000600000000000000" pitchFamily="2" charset="0"/>
                <a:cs typeface="Kalpurush" panose="02000600000000000000" pitchFamily="2" charset="0"/>
              </a:rPr>
              <a:t>পলিব্যাগ নার্সারির সুবিধাগুলি লিখে আনবে এবং শ্রেণীতে উপস্থাপন করবে। </a:t>
            </a:r>
            <a:endParaRPr lang="en-US" sz="2400" b="1" dirty="0">
              <a:latin typeface="Kalpurush" panose="02000600000000000000" pitchFamily="2" charset="0"/>
              <a:cs typeface="Kalpurush" panose="020006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169" y="2256693"/>
            <a:ext cx="3669323" cy="2186353"/>
          </a:xfrm>
          <a:prstGeom prst="rect">
            <a:avLst/>
          </a:prstGeom>
        </p:spPr>
      </p:pic>
    </p:spTree>
    <p:extLst>
      <p:ext uri="{BB962C8B-B14F-4D97-AF65-F5344CB8AC3E}">
        <p14:creationId xmlns:p14="http://schemas.microsoft.com/office/powerpoint/2010/main" val="23646922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80">
                                          <p:stCondLst>
                                            <p:cond delay="0"/>
                                          </p:stCondLst>
                                        </p:cTn>
                                        <p:tgtEl>
                                          <p:spTgt spid="7">
                                            <p:bg/>
                                          </p:spTgt>
                                        </p:tgtEl>
                                      </p:cBhvr>
                                    </p:animEffect>
                                    <p:anim calcmode="lin" valueType="num">
                                      <p:cBhvr>
                                        <p:cTn id="8" dur="1822"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bg/>
                                          </p:spTgt>
                                        </p:tgtEl>
                                      </p:cBhvr>
                                      <p:to x="100000" y="60000"/>
                                    </p:animScale>
                                    <p:animScale>
                                      <p:cBhvr>
                                        <p:cTn id="14" dur="166" decel="50000">
                                          <p:stCondLst>
                                            <p:cond delay="676"/>
                                          </p:stCondLst>
                                        </p:cTn>
                                        <p:tgtEl>
                                          <p:spTgt spid="7">
                                            <p:bg/>
                                          </p:spTgt>
                                        </p:tgtEl>
                                      </p:cBhvr>
                                      <p:to x="100000" y="100000"/>
                                    </p:animScale>
                                    <p:animScale>
                                      <p:cBhvr>
                                        <p:cTn id="15" dur="26">
                                          <p:stCondLst>
                                            <p:cond delay="1312"/>
                                          </p:stCondLst>
                                        </p:cTn>
                                        <p:tgtEl>
                                          <p:spTgt spid="7">
                                            <p:bg/>
                                          </p:spTgt>
                                        </p:tgtEl>
                                      </p:cBhvr>
                                      <p:to x="100000" y="80000"/>
                                    </p:animScale>
                                    <p:animScale>
                                      <p:cBhvr>
                                        <p:cTn id="16" dur="166" decel="50000">
                                          <p:stCondLst>
                                            <p:cond delay="1338"/>
                                          </p:stCondLst>
                                        </p:cTn>
                                        <p:tgtEl>
                                          <p:spTgt spid="7">
                                            <p:bg/>
                                          </p:spTgt>
                                        </p:tgtEl>
                                      </p:cBhvr>
                                      <p:to x="100000" y="100000"/>
                                    </p:animScale>
                                    <p:animScale>
                                      <p:cBhvr>
                                        <p:cTn id="17" dur="26">
                                          <p:stCondLst>
                                            <p:cond delay="1642"/>
                                          </p:stCondLst>
                                        </p:cTn>
                                        <p:tgtEl>
                                          <p:spTgt spid="7">
                                            <p:bg/>
                                          </p:spTgt>
                                        </p:tgtEl>
                                      </p:cBhvr>
                                      <p:to x="100000" y="90000"/>
                                    </p:animScale>
                                    <p:animScale>
                                      <p:cBhvr>
                                        <p:cTn id="18" dur="166" decel="50000">
                                          <p:stCondLst>
                                            <p:cond delay="1668"/>
                                          </p:stCondLst>
                                        </p:cTn>
                                        <p:tgtEl>
                                          <p:spTgt spid="7">
                                            <p:bg/>
                                          </p:spTgt>
                                        </p:tgtEl>
                                      </p:cBhvr>
                                      <p:to x="100000" y="100000"/>
                                    </p:animScale>
                                    <p:animScale>
                                      <p:cBhvr>
                                        <p:cTn id="19" dur="26">
                                          <p:stCondLst>
                                            <p:cond delay="1808"/>
                                          </p:stCondLst>
                                        </p:cTn>
                                        <p:tgtEl>
                                          <p:spTgt spid="7">
                                            <p:bg/>
                                          </p:spTgt>
                                        </p:tgtEl>
                                      </p:cBhvr>
                                      <p:to x="100000" y="95000"/>
                                    </p:animScale>
                                    <p:animScale>
                                      <p:cBhvr>
                                        <p:cTn id="20" dur="166" decel="50000">
                                          <p:stCondLst>
                                            <p:cond delay="1834"/>
                                          </p:stCondLst>
                                        </p:cTn>
                                        <p:tgtEl>
                                          <p:spTgt spid="7">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80">
                                          <p:stCondLst>
                                            <p:cond delay="0"/>
                                          </p:stCondLst>
                                        </p:cTn>
                                        <p:tgtEl>
                                          <p:spTgt spid="7">
                                            <p:txEl>
                                              <p:pRg st="0" end="0"/>
                                            </p:txEl>
                                          </p:spTgt>
                                        </p:tgtEl>
                                      </p:cBhvr>
                                    </p:animEffect>
                                    <p:anim calcmode="lin" valueType="num">
                                      <p:cBhvr>
                                        <p:cTn id="2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0" end="0"/>
                                            </p:txEl>
                                          </p:spTgt>
                                        </p:tgtEl>
                                      </p:cBhvr>
                                      <p:to x="100000" y="60000"/>
                                    </p:animScale>
                                    <p:animScale>
                                      <p:cBhvr>
                                        <p:cTn id="30" dur="166" decel="50000">
                                          <p:stCondLst>
                                            <p:cond delay="676"/>
                                          </p:stCondLst>
                                        </p:cTn>
                                        <p:tgtEl>
                                          <p:spTgt spid="7">
                                            <p:txEl>
                                              <p:pRg st="0" end="0"/>
                                            </p:txEl>
                                          </p:spTgt>
                                        </p:tgtEl>
                                      </p:cBhvr>
                                      <p:to x="100000" y="100000"/>
                                    </p:animScale>
                                    <p:animScale>
                                      <p:cBhvr>
                                        <p:cTn id="31" dur="26">
                                          <p:stCondLst>
                                            <p:cond delay="1312"/>
                                          </p:stCondLst>
                                        </p:cTn>
                                        <p:tgtEl>
                                          <p:spTgt spid="7">
                                            <p:txEl>
                                              <p:pRg st="0" end="0"/>
                                            </p:txEl>
                                          </p:spTgt>
                                        </p:tgtEl>
                                      </p:cBhvr>
                                      <p:to x="100000" y="80000"/>
                                    </p:animScale>
                                    <p:animScale>
                                      <p:cBhvr>
                                        <p:cTn id="32" dur="166" decel="50000">
                                          <p:stCondLst>
                                            <p:cond delay="1338"/>
                                          </p:stCondLst>
                                        </p:cTn>
                                        <p:tgtEl>
                                          <p:spTgt spid="7">
                                            <p:txEl>
                                              <p:pRg st="0" end="0"/>
                                            </p:txEl>
                                          </p:spTgt>
                                        </p:tgtEl>
                                      </p:cBhvr>
                                      <p:to x="100000" y="100000"/>
                                    </p:animScale>
                                    <p:animScale>
                                      <p:cBhvr>
                                        <p:cTn id="33" dur="26">
                                          <p:stCondLst>
                                            <p:cond delay="1642"/>
                                          </p:stCondLst>
                                        </p:cTn>
                                        <p:tgtEl>
                                          <p:spTgt spid="7">
                                            <p:txEl>
                                              <p:pRg st="0" end="0"/>
                                            </p:txEl>
                                          </p:spTgt>
                                        </p:tgtEl>
                                      </p:cBhvr>
                                      <p:to x="100000" y="90000"/>
                                    </p:animScale>
                                    <p:animScale>
                                      <p:cBhvr>
                                        <p:cTn id="34" dur="166" decel="50000">
                                          <p:stCondLst>
                                            <p:cond delay="1668"/>
                                          </p:stCondLst>
                                        </p:cTn>
                                        <p:tgtEl>
                                          <p:spTgt spid="7">
                                            <p:txEl>
                                              <p:pRg st="0" end="0"/>
                                            </p:txEl>
                                          </p:spTgt>
                                        </p:tgtEl>
                                      </p:cBhvr>
                                      <p:to x="100000" y="100000"/>
                                    </p:animScale>
                                    <p:animScale>
                                      <p:cBhvr>
                                        <p:cTn id="35" dur="26">
                                          <p:stCondLst>
                                            <p:cond delay="1808"/>
                                          </p:stCondLst>
                                        </p:cTn>
                                        <p:tgtEl>
                                          <p:spTgt spid="7">
                                            <p:txEl>
                                              <p:pRg st="0" end="0"/>
                                            </p:txEl>
                                          </p:spTgt>
                                        </p:tgtEl>
                                      </p:cBhvr>
                                      <p:to x="100000" y="95000"/>
                                    </p:animScale>
                                    <p:animScale>
                                      <p:cBhvr>
                                        <p:cTn id="36" dur="166" decel="50000">
                                          <p:stCondLst>
                                            <p:cond delay="1834"/>
                                          </p:stCondLst>
                                        </p:cTn>
                                        <p:tgtEl>
                                          <p:spTgt spid="7">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1+#ppt_w/2"/>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25106" y="317557"/>
            <a:ext cx="2684584" cy="537882"/>
          </a:xfrm>
          <a:prstGeom prst="rect">
            <a:avLst/>
          </a:prstGeom>
          <a:solidFill>
            <a:schemeClr val="bg1"/>
          </a:solidFill>
          <a:ln w="57150">
            <a:noFill/>
          </a:ln>
        </p:spPr>
        <p:txBody>
          <a:bodyPr wrap="square" rtlCol="0">
            <a:prstTxWarp prst="textPlain">
              <a:avLst/>
            </a:prstTxWarp>
            <a:spAutoFit/>
            <a:scene3d>
              <a:camera prst="obliqueTopLeft"/>
              <a:lightRig rig="harsh" dir="t"/>
            </a:scene3d>
            <a:sp3d extrusionH="57150" prstMaterial="matte">
              <a:bevelT w="63500" h="12700" prst="angle"/>
              <a:contourClr>
                <a:schemeClr val="bg1">
                  <a:lumMod val="65000"/>
                </a:schemeClr>
              </a:contourClr>
            </a:sp3d>
          </a:bodyPr>
          <a:lstStyle/>
          <a:p>
            <a:r>
              <a:rPr lang="bn-IN" sz="3200" b="1" dirty="0" smtClean="0">
                <a:ln/>
                <a:gradFill>
                  <a:gsLst>
                    <a:gs pos="21000">
                      <a:srgbClr val="FF0000">
                        <a:lumMod val="100000"/>
                      </a:srgbClr>
                    </a:gs>
                    <a:gs pos="49000">
                      <a:srgbClr val="00CC66"/>
                    </a:gs>
                    <a:gs pos="100000">
                      <a:srgbClr val="FF0000"/>
                    </a:gs>
                  </a:gsLst>
                  <a:path path="circle">
                    <a:fillToRect l="100000" b="100000"/>
                  </a:path>
                </a:gradFill>
                <a:latin typeface="Kalpurush" panose="02000600000000000000" pitchFamily="2" charset="0"/>
                <a:cs typeface="Kalpurush" panose="02000600000000000000" pitchFamily="2" charset="0"/>
              </a:rPr>
              <a:t>সবাইকে ধন্যবাদ </a:t>
            </a:r>
            <a:endParaRPr lang="en-US" sz="3200" b="1" dirty="0">
              <a:ln/>
              <a:gradFill>
                <a:gsLst>
                  <a:gs pos="21000">
                    <a:srgbClr val="FF0000">
                      <a:lumMod val="100000"/>
                    </a:srgbClr>
                  </a:gs>
                  <a:gs pos="49000">
                    <a:srgbClr val="00CC66"/>
                  </a:gs>
                  <a:gs pos="100000">
                    <a:srgbClr val="FF0000"/>
                  </a:gs>
                </a:gsLst>
                <a:path path="circle">
                  <a:fillToRect l="100000" b="100000"/>
                </a:path>
              </a:gradFill>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20249"/>
          <a:stretch/>
        </p:blipFill>
        <p:spPr>
          <a:xfrm>
            <a:off x="832338" y="1149551"/>
            <a:ext cx="10339754" cy="5203666"/>
          </a:xfrm>
          <a:prstGeom prst="rect">
            <a:avLst/>
          </a:prstGeom>
        </p:spPr>
      </p:pic>
    </p:spTree>
    <p:extLst>
      <p:ext uri="{BB962C8B-B14F-4D97-AF65-F5344CB8AC3E}">
        <p14:creationId xmlns:p14="http://schemas.microsoft.com/office/powerpoint/2010/main" val="13585996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3" name="Group 32"/>
          <p:cNvGrpSpPr/>
          <p:nvPr/>
        </p:nvGrpSpPr>
        <p:grpSpPr>
          <a:xfrm>
            <a:off x="1600609" y="1514290"/>
            <a:ext cx="8949764" cy="4218296"/>
            <a:chOff x="1600609" y="1514290"/>
            <a:chExt cx="8949764" cy="4218296"/>
          </a:xfrm>
        </p:grpSpPr>
        <p:sp>
          <p:nvSpPr>
            <p:cNvPr id="30" name="Rectangle 29"/>
            <p:cNvSpPr/>
            <p:nvPr/>
          </p:nvSpPr>
          <p:spPr>
            <a:xfrm>
              <a:off x="1600609" y="1514290"/>
              <a:ext cx="8949764" cy="42182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6" name="TextBox 5"/>
            <p:cNvSpPr txBox="1"/>
            <p:nvPr/>
          </p:nvSpPr>
          <p:spPr>
            <a:xfrm>
              <a:off x="1875692" y="3382107"/>
              <a:ext cx="3950678"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smtClean="0">
                  <a:ln/>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মোছাঃ নাজনীন খাতুন</a:t>
              </a:r>
              <a:endParaRPr lang="bn-IN" sz="2400" b="1" dirty="0" smtClean="0">
                <a:ln/>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a:p>
              <a:r>
                <a:rPr lang="bn-IN" sz="2400" b="1" dirty="0" smtClean="0">
                  <a:ln/>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সহকারী শিক্ষিকা ( কৃষি )</a:t>
              </a:r>
            </a:p>
            <a:p>
              <a:r>
                <a:rPr lang="bn-IN" sz="2400" b="1" dirty="0" smtClean="0">
                  <a:ln/>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মির্জাপুর দক্ষিণপাড়া দাখিল মাদ্রাসা</a:t>
              </a:r>
            </a:p>
            <a:p>
              <a:r>
                <a:rPr lang="bn-IN" sz="2400" b="1" dirty="0" smtClean="0">
                  <a:ln/>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মির্জাপুর, শেরপুর, বগুড়া</a:t>
              </a:r>
            </a:p>
            <a:p>
              <a:r>
                <a:rPr lang="bn-IN" sz="2400" b="1" dirty="0" smtClean="0">
                  <a:ln/>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মোবাঃ ০১৭৪০২৫৪২০২ </a:t>
              </a:r>
              <a:r>
                <a:rPr lang="en-US" sz="2400" b="1" dirty="0" smtClean="0">
                  <a:ln/>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 </a:t>
              </a:r>
              <a:endParaRPr lang="en-US" sz="2400" b="1" dirty="0">
                <a:ln/>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696307" y="1882062"/>
              <a:ext cx="1154723" cy="1385299"/>
            </a:xfrm>
            <a:prstGeom prst="ellipse">
              <a:avLst/>
            </a:prstGeom>
            <a:ln w="63500" cap="rnd">
              <a:solidFill>
                <a:schemeClr val="accent6"/>
              </a:solidFill>
            </a:ln>
            <a:effectLst>
              <a:glow rad="1397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p:cNvPicPr>
              <a:picLocks noChangeAspect="1"/>
            </p:cNvPicPr>
            <p:nvPr/>
          </p:nvPicPr>
          <p:blipFill rotWithShape="1">
            <a:blip r:embed="rId4">
              <a:extLst>
                <a:ext uri="{BEBA8EAE-BF5A-486C-A8C5-ECC9F3942E4B}">
                  <a14:imgProps xmlns:a14="http://schemas.microsoft.com/office/drawing/2010/main">
                    <a14:imgLayer r:embed="rId5">
                      <a14:imgEffect>
                        <a14:backgroundRemoval t="3304" b="83990" l="16300" r="38500"/>
                      </a14:imgEffect>
                    </a14:imgLayer>
                  </a14:imgProps>
                </a:ext>
                <a:ext uri="{28A0092B-C50C-407E-A947-70E740481C1C}">
                  <a14:useLocalDpi xmlns:a14="http://schemas.microsoft.com/office/drawing/2010/main" val="0"/>
                </a:ext>
              </a:extLst>
            </a:blip>
            <a:srcRect l="14215" t="3248" r="63185" b="15556"/>
            <a:stretch/>
          </p:blipFill>
          <p:spPr>
            <a:xfrm>
              <a:off x="5746320" y="1753844"/>
              <a:ext cx="895778" cy="3816817"/>
            </a:xfrm>
            <a:prstGeom prst="rect">
              <a:avLst/>
            </a:prstGeom>
          </p:spPr>
        </p:pic>
        <p:sp>
          <p:nvSpPr>
            <p:cNvPr id="13" name="TextBox 12"/>
            <p:cNvSpPr txBox="1"/>
            <p:nvPr/>
          </p:nvSpPr>
          <p:spPr>
            <a:xfrm>
              <a:off x="6865542" y="3623530"/>
              <a:ext cx="2820315" cy="1569660"/>
            </a:xfrm>
            <a:prstGeom prst="rect">
              <a:avLst/>
            </a:prstGeom>
            <a:noFill/>
          </p:spPr>
          <p:txBody>
            <a:bodyPr wrap="square" rtlCol="0">
              <a:spAutoFit/>
            </a:bodyPr>
            <a:lstStyle/>
            <a:p>
              <a:r>
                <a:rPr lang="en-US" sz="2400" b="1" dirty="0" smtClean="0">
                  <a:latin typeface="Kalpurush" panose="02000600000000000000" pitchFamily="2" charset="0"/>
                  <a:cs typeface="Kalpurush" panose="02000600000000000000" pitchFamily="2" charset="0"/>
                </a:rPr>
                <a:t>বিষয়ঃ কৃষি শিক্ষা</a:t>
              </a:r>
              <a:endParaRPr lang="bn-IN" sz="2400" b="1" dirty="0" smtClean="0">
                <a:latin typeface="Kalpurush" panose="02000600000000000000" pitchFamily="2" charset="0"/>
                <a:cs typeface="Kalpurush" panose="02000600000000000000" pitchFamily="2" charset="0"/>
              </a:endParaRPr>
            </a:p>
            <a:p>
              <a:r>
                <a:rPr lang="bn-IN" sz="2400" b="1" dirty="0" smtClean="0">
                  <a:latin typeface="Kalpurush" panose="02000600000000000000" pitchFamily="2" charset="0"/>
                  <a:cs typeface="Kalpurush" panose="02000600000000000000" pitchFamily="2" charset="0"/>
                </a:rPr>
                <a:t>শ্রেণীঃ দশম</a:t>
              </a:r>
            </a:p>
            <a:p>
              <a:r>
                <a:rPr lang="bn-IN" sz="2400" b="1" dirty="0" smtClean="0">
                  <a:latin typeface="Kalpurush" panose="02000600000000000000" pitchFamily="2" charset="0"/>
                  <a:cs typeface="Kalpurush" panose="02000600000000000000" pitchFamily="2" charset="0"/>
                </a:rPr>
                <a:t>অধ্যায়ঃ ৫</a:t>
              </a:r>
            </a:p>
            <a:p>
              <a:r>
                <a:rPr lang="bn-IN" sz="2400" b="1" dirty="0" smtClean="0">
                  <a:latin typeface="Kalpurush" panose="02000600000000000000" pitchFamily="2" charset="0"/>
                  <a:cs typeface="Kalpurush" panose="02000600000000000000" pitchFamily="2" charset="0"/>
                </a:rPr>
                <a:t>পাঠঃ ৩ ( বন নার্সারি )  </a:t>
              </a:r>
              <a:r>
                <a:rPr lang="en-US" sz="2400" b="1" dirty="0" smtClean="0">
                  <a:latin typeface="Kalpurush" panose="02000600000000000000" pitchFamily="2" charset="0"/>
                  <a:cs typeface="Kalpurush" panose="02000600000000000000" pitchFamily="2" charset="0"/>
                </a:rPr>
                <a:t> </a:t>
              </a:r>
              <a:endParaRPr lang="en-US" sz="2400" b="1" dirty="0">
                <a:latin typeface="Kalpurush" panose="02000600000000000000" pitchFamily="2" charset="0"/>
                <a:cs typeface="Kalpurush" panose="02000600000000000000" pitchFamily="2" charset="0"/>
              </a:endParaRPr>
            </a:p>
          </p:txBody>
        </p:sp>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l="3657" r="4335" b="2386"/>
            <a:stretch/>
          </p:blipFill>
          <p:spPr>
            <a:xfrm>
              <a:off x="7590814" y="1925961"/>
              <a:ext cx="1289538" cy="1489430"/>
            </a:xfrm>
            <a:prstGeom prst="rect">
              <a:avLst/>
            </a:prstGeom>
            <a:ln w="9525">
              <a:solidFill>
                <a:schemeClr val="bg1"/>
              </a:solidFill>
            </a:ln>
            <a:effectLst>
              <a:outerShdw blurRad="190500" algn="tl" rotWithShape="0">
                <a:srgbClr val="000000">
                  <a:alpha val="70000"/>
                </a:srgbClr>
              </a:outerShdw>
            </a:effectLst>
          </p:spPr>
        </p:pic>
      </p:grpSp>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84718" y="827721"/>
            <a:ext cx="10756265" cy="2237671"/>
            <a:chOff x="684718" y="827721"/>
            <a:chExt cx="10756265" cy="2237671"/>
          </a:xfrm>
        </p:grpSpPr>
        <p:grpSp>
          <p:nvGrpSpPr>
            <p:cNvPr id="17" name="Group 16"/>
            <p:cNvGrpSpPr/>
            <p:nvPr/>
          </p:nvGrpSpPr>
          <p:grpSpPr>
            <a:xfrm>
              <a:off x="684718" y="1312352"/>
              <a:ext cx="191965" cy="1727688"/>
              <a:chOff x="721444" y="1796562"/>
              <a:chExt cx="191965" cy="1727688"/>
            </a:xfrm>
          </p:grpSpPr>
          <p:cxnSp>
            <p:nvCxnSpPr>
              <p:cNvPr id="7" name="Straight Connector 6"/>
              <p:cNvCxnSpPr/>
              <p:nvPr/>
            </p:nvCxnSpPr>
            <p:spPr>
              <a:xfrm>
                <a:off x="830615" y="1796562"/>
                <a:ext cx="0" cy="160606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rapezoid 7"/>
              <p:cNvSpPr/>
              <p:nvPr/>
            </p:nvSpPr>
            <p:spPr>
              <a:xfrm>
                <a:off x="721444" y="3280997"/>
                <a:ext cx="191965" cy="243253"/>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1249018" y="1274693"/>
              <a:ext cx="191965" cy="1790699"/>
              <a:chOff x="11298490" y="1776046"/>
              <a:chExt cx="191965" cy="1790699"/>
            </a:xfrm>
          </p:grpSpPr>
          <p:cxnSp>
            <p:nvCxnSpPr>
              <p:cNvPr id="9" name="Straight Connector 8"/>
              <p:cNvCxnSpPr/>
              <p:nvPr/>
            </p:nvCxnSpPr>
            <p:spPr>
              <a:xfrm>
                <a:off x="11394473" y="1776046"/>
                <a:ext cx="0" cy="160606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rapezoid 9"/>
              <p:cNvSpPr/>
              <p:nvPr/>
            </p:nvSpPr>
            <p:spPr>
              <a:xfrm>
                <a:off x="11298490" y="3323492"/>
                <a:ext cx="191965" cy="243253"/>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803822" y="827721"/>
              <a:ext cx="10543337" cy="926123"/>
              <a:chOff x="830615" y="1348153"/>
              <a:chExt cx="10543337" cy="926123"/>
            </a:xfrm>
            <a:gradFill flip="none" rotWithShape="1">
              <a:gsLst>
                <a:gs pos="0">
                  <a:schemeClr val="tx1">
                    <a:lumMod val="65000"/>
                    <a:lumOff val="35000"/>
                  </a:schemeClr>
                </a:gs>
                <a:gs pos="57000">
                  <a:schemeClr val="bg1">
                    <a:lumMod val="95000"/>
                  </a:schemeClr>
                </a:gs>
                <a:gs pos="97000">
                  <a:schemeClr val="bg2">
                    <a:lumMod val="50000"/>
                  </a:schemeClr>
                </a:gs>
              </a:gsLst>
              <a:lin ang="16200000" scaled="1"/>
              <a:tileRect/>
            </a:gradFill>
          </p:grpSpPr>
          <p:sp>
            <p:nvSpPr>
              <p:cNvPr id="3" name="Rectangle 2"/>
              <p:cNvSpPr/>
              <p:nvPr/>
            </p:nvSpPr>
            <p:spPr>
              <a:xfrm>
                <a:off x="1619068" y="1348153"/>
                <a:ext cx="8974017" cy="926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30615" y="1348153"/>
                <a:ext cx="723066" cy="926123"/>
                <a:chOff x="830615" y="1348153"/>
                <a:chExt cx="723066" cy="926123"/>
              </a:xfrm>
              <a:grpFill/>
            </p:grpSpPr>
            <p:sp>
              <p:nvSpPr>
                <p:cNvPr id="4" name="Trapezoid 3"/>
                <p:cNvSpPr/>
                <p:nvPr/>
              </p:nvSpPr>
              <p:spPr>
                <a:xfrm rot="16200000">
                  <a:off x="916240" y="1636835"/>
                  <a:ext cx="926123" cy="34875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0615" y="1648558"/>
                  <a:ext cx="339972" cy="227134"/>
                </a:xfrm>
                <a:prstGeom prst="rect">
                  <a:avLst/>
                </a:prstGeom>
                <a:gradFill>
                  <a:gsLst>
                    <a:gs pos="0">
                      <a:schemeClr val="tx1">
                        <a:lumMod val="65000"/>
                        <a:lumOff val="35000"/>
                      </a:schemeClr>
                    </a:gs>
                    <a:gs pos="57000">
                      <a:schemeClr val="bg1">
                        <a:lumMod val="95000"/>
                      </a:schemeClr>
                    </a:gs>
                    <a:gs pos="97000">
                      <a:schemeClr val="bg2">
                        <a:lumMod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0646492" y="1348153"/>
                <a:ext cx="727460" cy="926123"/>
                <a:chOff x="10646492" y="1348153"/>
                <a:chExt cx="727460" cy="926123"/>
              </a:xfrm>
              <a:grpFill/>
            </p:grpSpPr>
            <p:sp>
              <p:nvSpPr>
                <p:cNvPr id="11" name="Trapezoid 10"/>
                <p:cNvSpPr/>
                <p:nvPr/>
              </p:nvSpPr>
              <p:spPr>
                <a:xfrm rot="5400000" flipH="1">
                  <a:off x="10357810" y="1636835"/>
                  <a:ext cx="926123" cy="34875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033980" y="1648558"/>
                  <a:ext cx="339972" cy="227134"/>
                </a:xfrm>
                <a:prstGeom prst="rect">
                  <a:avLst/>
                </a:prstGeom>
                <a:gradFill>
                  <a:gsLst>
                    <a:gs pos="0">
                      <a:schemeClr val="tx1">
                        <a:lumMod val="65000"/>
                        <a:lumOff val="35000"/>
                      </a:schemeClr>
                    </a:gs>
                    <a:gs pos="57000">
                      <a:schemeClr val="bg1">
                        <a:lumMod val="95000"/>
                      </a:schemeClr>
                    </a:gs>
                    <a:gs pos="97000">
                      <a:schemeClr val="bg2">
                        <a:lumMod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803822" y="5732586"/>
            <a:ext cx="10543337" cy="926123"/>
            <a:chOff x="830615" y="1348153"/>
            <a:chExt cx="10543337" cy="926123"/>
          </a:xfrm>
          <a:gradFill flip="none" rotWithShape="1">
            <a:gsLst>
              <a:gs pos="0">
                <a:schemeClr val="tx1">
                  <a:lumMod val="65000"/>
                  <a:lumOff val="35000"/>
                </a:schemeClr>
              </a:gs>
              <a:gs pos="57000">
                <a:schemeClr val="bg1">
                  <a:lumMod val="95000"/>
                </a:schemeClr>
              </a:gs>
              <a:gs pos="97000">
                <a:schemeClr val="bg2">
                  <a:lumMod val="50000"/>
                </a:schemeClr>
              </a:gs>
            </a:gsLst>
            <a:lin ang="16200000" scaled="1"/>
            <a:tileRect/>
          </a:gradFill>
        </p:grpSpPr>
        <p:sp>
          <p:nvSpPr>
            <p:cNvPr id="21" name="Rectangle 20"/>
            <p:cNvSpPr/>
            <p:nvPr/>
          </p:nvSpPr>
          <p:spPr>
            <a:xfrm>
              <a:off x="1619068" y="1348153"/>
              <a:ext cx="8974017" cy="926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30615" y="1348153"/>
              <a:ext cx="723066" cy="926123"/>
              <a:chOff x="830615" y="1348153"/>
              <a:chExt cx="723066" cy="926123"/>
            </a:xfrm>
            <a:grpFill/>
          </p:grpSpPr>
          <p:sp>
            <p:nvSpPr>
              <p:cNvPr id="26" name="Trapezoid 25"/>
              <p:cNvSpPr/>
              <p:nvPr/>
            </p:nvSpPr>
            <p:spPr>
              <a:xfrm rot="16200000">
                <a:off x="916240" y="1636835"/>
                <a:ext cx="926123" cy="34875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30615" y="1648558"/>
                <a:ext cx="339972" cy="227134"/>
              </a:xfrm>
              <a:prstGeom prst="rect">
                <a:avLst/>
              </a:prstGeom>
              <a:gradFill>
                <a:gsLst>
                  <a:gs pos="0">
                    <a:schemeClr val="tx1">
                      <a:lumMod val="65000"/>
                      <a:lumOff val="35000"/>
                    </a:schemeClr>
                  </a:gs>
                  <a:gs pos="57000">
                    <a:schemeClr val="bg1">
                      <a:lumMod val="95000"/>
                    </a:schemeClr>
                  </a:gs>
                  <a:gs pos="97000">
                    <a:schemeClr val="bg2">
                      <a:lumMod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0646492" y="1348153"/>
              <a:ext cx="727460" cy="926123"/>
              <a:chOff x="10646492" y="1348153"/>
              <a:chExt cx="727460" cy="926123"/>
            </a:xfrm>
            <a:grpFill/>
          </p:grpSpPr>
          <p:sp>
            <p:nvSpPr>
              <p:cNvPr id="24" name="Trapezoid 23"/>
              <p:cNvSpPr/>
              <p:nvPr/>
            </p:nvSpPr>
            <p:spPr>
              <a:xfrm rot="5400000" flipH="1">
                <a:off x="10357810" y="1636835"/>
                <a:ext cx="926123" cy="34875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033980" y="1648558"/>
                <a:ext cx="339972" cy="227134"/>
              </a:xfrm>
              <a:prstGeom prst="rect">
                <a:avLst/>
              </a:prstGeom>
              <a:gradFill>
                <a:gsLst>
                  <a:gs pos="0">
                    <a:schemeClr val="tx1">
                      <a:lumMod val="65000"/>
                      <a:lumOff val="35000"/>
                    </a:schemeClr>
                  </a:gs>
                  <a:gs pos="57000">
                    <a:schemeClr val="bg1">
                      <a:lumMod val="95000"/>
                    </a:schemeClr>
                  </a:gs>
                  <a:gs pos="97000">
                    <a:schemeClr val="bg2">
                      <a:lumMod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TextBox 30"/>
          <p:cNvSpPr txBox="1"/>
          <p:nvPr/>
        </p:nvSpPr>
        <p:spPr>
          <a:xfrm>
            <a:off x="4997370" y="224903"/>
            <a:ext cx="2180493" cy="461665"/>
          </a:xfrm>
          <a:prstGeom prst="rect">
            <a:avLst/>
          </a:prstGeom>
          <a:noFill/>
        </p:spPr>
        <p:txBody>
          <a:bodyPr wrap="square" rtlCol="0">
            <a:prstTxWarp prst="textCanDown">
              <a:avLst/>
            </a:prstTxWarp>
            <a:spAutoFit/>
          </a:bodyPr>
          <a:lstStyle/>
          <a:p>
            <a:r>
              <a:rPr lang="bn-IN" sz="2400" b="1" dirty="0" smtClean="0">
                <a:effectLst>
                  <a:glow rad="101600">
                    <a:schemeClr val="accent2">
                      <a:satMod val="175000"/>
                      <a:alpha val="40000"/>
                    </a:schemeClr>
                  </a:glow>
                </a:effectLst>
                <a:latin typeface="Kalpurush" panose="02000600000000000000" pitchFamily="2" charset="0"/>
                <a:cs typeface="Kalpurush" panose="02000600000000000000" pitchFamily="2" charset="0"/>
              </a:rPr>
              <a:t>পরিচিতি </a:t>
            </a:r>
            <a:endParaRPr lang="en-US" sz="2400" b="1" dirty="0">
              <a:effectLst>
                <a:glow rad="101600">
                  <a:schemeClr val="accent2">
                    <a:satMod val="175000"/>
                    <a:alpha val="40000"/>
                  </a:schemeClr>
                </a:glo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36495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150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par>
                                <p:cTn id="13" presetID="22" presetClass="entr" presetSubtype="1" fill="hold" nodeType="withEffect">
                                  <p:stCondLst>
                                    <p:cond delay="150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par>
                                <p:cTn id="16" presetID="22" presetClass="entr" presetSubtype="1" fill="hold" nodeType="withEffect">
                                  <p:stCondLst>
                                    <p:cond delay="150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51538" y="566337"/>
            <a:ext cx="2602523" cy="461665"/>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এসো কিছু ছবি দেখি </a:t>
            </a:r>
            <a:endParaRPr lang="en-US" sz="2400" b="1" dirty="0">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421682" y="1594339"/>
            <a:ext cx="4574564" cy="3341076"/>
          </a:xfrm>
          <a:prstGeom prst="rect">
            <a:avLst/>
          </a:prstGeom>
        </p:spPr>
      </p:pic>
      <p:sp>
        <p:nvSpPr>
          <p:cNvPr id="6" name="TextBox 5"/>
          <p:cNvSpPr txBox="1"/>
          <p:nvPr/>
        </p:nvSpPr>
        <p:spPr>
          <a:xfrm>
            <a:off x="6811107" y="566337"/>
            <a:ext cx="2602523" cy="461665"/>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ছবি দেখে কী বুঝলে ? </a:t>
            </a:r>
            <a:endParaRPr lang="en-US" sz="2400" b="1" dirty="0">
              <a:latin typeface="Kalpurush" panose="02000600000000000000" pitchFamily="2" charset="0"/>
              <a:cs typeface="Kalpurush" panose="02000600000000000000" pitchFamily="2" charset="0"/>
            </a:endParaRPr>
          </a:p>
        </p:txBody>
      </p:sp>
      <p:sp>
        <p:nvSpPr>
          <p:cNvPr id="7" name="TextBox 6"/>
          <p:cNvSpPr txBox="1"/>
          <p:nvPr/>
        </p:nvSpPr>
        <p:spPr>
          <a:xfrm>
            <a:off x="2907321" y="5223264"/>
            <a:ext cx="1524001" cy="523220"/>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 </a:t>
            </a:r>
            <a:r>
              <a:rPr lang="bn-IN" sz="2800" b="1" dirty="0" smtClean="0">
                <a:latin typeface="Kalpurush" panose="02000600000000000000" pitchFamily="2" charset="0"/>
                <a:cs typeface="Kalpurush" panose="02000600000000000000" pitchFamily="2" charset="0"/>
              </a:rPr>
              <a:t>নার্সারি </a:t>
            </a:r>
            <a:endParaRPr lang="en-US" sz="2800" b="1" dirty="0">
              <a:latin typeface="Kalpurush" panose="02000600000000000000" pitchFamily="2" charset="0"/>
              <a:cs typeface="Kalpurush" panose="02000600000000000000" pitchFamily="2" charset="0"/>
            </a:endParaRPr>
          </a:p>
        </p:txBody>
      </p:sp>
      <p:sp>
        <p:nvSpPr>
          <p:cNvPr id="8" name="TextBox 7"/>
          <p:cNvSpPr txBox="1"/>
          <p:nvPr/>
        </p:nvSpPr>
        <p:spPr>
          <a:xfrm>
            <a:off x="7115905" y="5223264"/>
            <a:ext cx="3149480" cy="523220"/>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খুব ভালো, তোমরা পেরেছ।  </a:t>
            </a:r>
            <a:r>
              <a:rPr lang="bn-IN" sz="2800" b="1" dirty="0" smtClean="0">
                <a:latin typeface="Kalpurush" panose="02000600000000000000" pitchFamily="2" charset="0"/>
                <a:cs typeface="Kalpurush" panose="02000600000000000000" pitchFamily="2" charset="0"/>
              </a:rPr>
              <a:t> </a:t>
            </a:r>
            <a:endParaRPr lang="en-US" sz="2800" b="1" dirty="0">
              <a:latin typeface="Kalpurush" panose="02000600000000000000" pitchFamily="2" charset="0"/>
              <a:cs typeface="Kalpurush" panose="02000600000000000000" pitchFamily="2"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066800" y="1594339"/>
            <a:ext cx="4681720" cy="3341076"/>
          </a:xfrm>
          <a:prstGeom prst="rect">
            <a:avLst/>
          </a:prstGeom>
        </p:spPr>
      </p:pic>
    </p:spTree>
    <p:extLst>
      <p:ext uri="{BB962C8B-B14F-4D97-AF65-F5344CB8AC3E}">
        <p14:creationId xmlns:p14="http://schemas.microsoft.com/office/powerpoint/2010/main" val="23662680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37183" y="320116"/>
            <a:ext cx="3305908" cy="954107"/>
          </a:xfrm>
          <a:prstGeom prst="rect">
            <a:avLst/>
          </a:prstGeom>
          <a:noFill/>
        </p:spPr>
        <p:txBody>
          <a:bodyPr wrap="square" rtlCol="0">
            <a:spAutoFit/>
          </a:bodyPr>
          <a:lstStyle/>
          <a:p>
            <a:r>
              <a:rPr lang="bn-IN" sz="2800" b="1" dirty="0" smtClean="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অধ্যায়ঃ ৫</a:t>
            </a:r>
          </a:p>
          <a:p>
            <a:r>
              <a:rPr lang="bn-IN" sz="2800" b="1" dirty="0" smtClean="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পাঠঃ ৩ ( বন নার্সারি ) </a:t>
            </a:r>
            <a:endParaRPr lang="en-US" sz="28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grpSp>
        <p:nvGrpSpPr>
          <p:cNvPr id="9" name="Group 8"/>
          <p:cNvGrpSpPr/>
          <p:nvPr/>
        </p:nvGrpSpPr>
        <p:grpSpPr>
          <a:xfrm>
            <a:off x="849921" y="1438344"/>
            <a:ext cx="10480431" cy="4657656"/>
            <a:chOff x="849921" y="1438344"/>
            <a:chExt cx="10480431" cy="4657656"/>
          </a:xfrm>
        </p:grpSpPr>
        <p:grpSp>
          <p:nvGrpSpPr>
            <p:cNvPr id="7" name="Group 6"/>
            <p:cNvGrpSpPr/>
            <p:nvPr/>
          </p:nvGrpSpPr>
          <p:grpSpPr>
            <a:xfrm>
              <a:off x="849921" y="1438344"/>
              <a:ext cx="10480431" cy="4657656"/>
              <a:chOff x="1008184" y="1274221"/>
              <a:chExt cx="10480431" cy="465765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248" b="4957"/>
              <a:stretch/>
            </p:blipFill>
            <p:spPr>
              <a:xfrm>
                <a:off x="1008184" y="1274221"/>
                <a:ext cx="4988901" cy="4657656"/>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997085" y="1274222"/>
                <a:ext cx="5491530" cy="465765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4999" y="1802775"/>
              <a:ext cx="3337415" cy="3928793"/>
            </a:xfrm>
            <a:prstGeom prst="ellipse">
              <a:avLst/>
            </a:prstGeom>
            <a:ln w="63500" cap="rnd">
              <a:solidFill>
                <a:srgbClr val="CC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132643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765495" y="2274632"/>
            <a:ext cx="7509803" cy="1223889"/>
            <a:chOff x="1155895" y="2982351"/>
            <a:chExt cx="7509803" cy="1223889"/>
          </a:xfrm>
        </p:grpSpPr>
        <p:sp>
          <p:nvSpPr>
            <p:cNvPr id="3" name="Rectangle 2"/>
            <p:cNvSpPr/>
            <p:nvPr/>
          </p:nvSpPr>
          <p:spPr>
            <a:xfrm>
              <a:off x="1155895" y="2982351"/>
              <a:ext cx="1305950" cy="1110761"/>
            </a:xfrm>
            <a:prstGeom prst="rect">
              <a:avLst/>
            </a:prstGeom>
            <a:solidFill>
              <a:srgbClr val="7030A0"/>
            </a:solidFill>
            <a:ln>
              <a:noFill/>
            </a:ln>
            <a:scene3d>
              <a:camera prst="isometricOffAxis1Top">
                <a:rot lat="17827249" lon="17266542" rev="4444445"/>
              </a:camera>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p:cNvSpPr/>
            <p:nvPr/>
          </p:nvSpPr>
          <p:spPr>
            <a:xfrm>
              <a:off x="2602522" y="3545058"/>
              <a:ext cx="6063176" cy="661182"/>
            </a:xfrm>
            <a:prstGeom prst="homePlat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7274" y="3583261"/>
              <a:ext cx="604910" cy="584775"/>
            </a:xfrm>
            <a:prstGeom prst="rect">
              <a:avLst/>
            </a:prstGeom>
            <a:noFill/>
          </p:spPr>
          <p:txBody>
            <a:bodyPr wrap="square" rtlCol="0">
              <a:spAutoFit/>
              <a:scene3d>
                <a:camera prst="perspectiveHeroicExtremeRightFacing">
                  <a:rot lat="487347" lon="19532356" rev="0"/>
                </a:camera>
                <a:lightRig rig="threePt" dir="t"/>
              </a:scene3d>
            </a:bodyPr>
            <a:lstStyle/>
            <a:p>
              <a:r>
                <a:rPr lang="en-US" sz="3200" b="1" dirty="0">
                  <a:solidFill>
                    <a:schemeClr val="bg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১</a:t>
              </a:r>
            </a:p>
          </p:txBody>
        </p:sp>
        <p:sp>
          <p:nvSpPr>
            <p:cNvPr id="7" name="TextBox 6"/>
            <p:cNvSpPr txBox="1"/>
            <p:nvPr/>
          </p:nvSpPr>
          <p:spPr>
            <a:xfrm>
              <a:off x="2757267" y="3644815"/>
              <a:ext cx="5472333" cy="461665"/>
            </a:xfrm>
            <a:prstGeom prst="rect">
              <a:avLst/>
            </a:prstGeom>
            <a:noFill/>
          </p:spPr>
          <p:txBody>
            <a:bodyPr wrap="square" rtlCol="0">
              <a:spAutoFit/>
            </a:bodyPr>
            <a:lstStyle/>
            <a:p>
              <a:r>
                <a:rPr lang="bn-IN" sz="2400" b="1" dirty="0" smtClean="0">
                  <a:solidFill>
                    <a:schemeClr val="bg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বন নার্সারির প্রয়োজনীয়তা ব্যাখ্যা করতে পারবে।  </a:t>
              </a:r>
              <a:endParaRPr lang="en-US" sz="2400" b="1" dirty="0">
                <a:solidFill>
                  <a:schemeClr val="bg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grpSp>
      <p:sp>
        <p:nvSpPr>
          <p:cNvPr id="4" name="TextBox 3"/>
          <p:cNvSpPr txBox="1"/>
          <p:nvPr/>
        </p:nvSpPr>
        <p:spPr>
          <a:xfrm>
            <a:off x="4794739" y="515816"/>
            <a:ext cx="2051538" cy="625788"/>
          </a:xfrm>
          <a:prstGeom prst="rect">
            <a:avLst/>
          </a:prstGeom>
          <a:noFill/>
        </p:spPr>
        <p:txBody>
          <a:bodyPr wrap="square" rtlCol="0">
            <a:prstTxWarp prst="textPlain">
              <a:avLst/>
            </a:prstTxWarp>
            <a:spAutoFit/>
          </a:bodyPr>
          <a:lstStyle/>
          <a:p>
            <a:r>
              <a:rPr lang="en-US" sz="2400" b="1" dirty="0" smtClean="0">
                <a:solidFill>
                  <a:srgbClr val="C00000"/>
                </a:solidFill>
                <a:latin typeface="Kalpurush" panose="02000600000000000000" pitchFamily="2" charset="0"/>
                <a:cs typeface="Kalpurush" panose="02000600000000000000" pitchFamily="2" charset="0"/>
              </a:rPr>
              <a:t>শি</a:t>
            </a:r>
            <a:r>
              <a:rPr lang="bn-IN" sz="2400" b="1" dirty="0" smtClean="0">
                <a:latin typeface="Kalpurush" panose="02000600000000000000" pitchFamily="2" charset="0"/>
                <a:cs typeface="Kalpurush" panose="02000600000000000000" pitchFamily="2" charset="0"/>
              </a:rPr>
              <a:t>খণফ</a:t>
            </a:r>
            <a:r>
              <a:rPr lang="bn-IN" sz="2400" b="1" dirty="0" smtClean="0">
                <a:solidFill>
                  <a:srgbClr val="FF0000"/>
                </a:solidFill>
                <a:latin typeface="Kalpurush" panose="02000600000000000000" pitchFamily="2" charset="0"/>
                <a:cs typeface="Kalpurush" panose="02000600000000000000" pitchFamily="2" charset="0"/>
              </a:rPr>
              <a:t>ল</a:t>
            </a:r>
            <a:r>
              <a:rPr lang="bn-IN" sz="2400" b="1" dirty="0" smtClean="0">
                <a:latin typeface="Kalpurush" panose="02000600000000000000" pitchFamily="2" charset="0"/>
                <a:cs typeface="Kalpurush" panose="02000600000000000000" pitchFamily="2" charset="0"/>
              </a:rPr>
              <a:t> </a:t>
            </a:r>
            <a:endParaRPr lang="en-US" sz="2400" b="1" dirty="0">
              <a:latin typeface="Kalpurush" panose="02000600000000000000" pitchFamily="2" charset="0"/>
              <a:cs typeface="Kalpurush" panose="02000600000000000000" pitchFamily="2" charset="0"/>
            </a:endParaRPr>
          </a:p>
        </p:txBody>
      </p:sp>
      <p:sp>
        <p:nvSpPr>
          <p:cNvPr id="8" name="TextBox 7"/>
          <p:cNvSpPr txBox="1"/>
          <p:nvPr/>
        </p:nvSpPr>
        <p:spPr>
          <a:xfrm>
            <a:off x="597875" y="1897066"/>
            <a:ext cx="3727939"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2800" b="1" dirty="0" smtClean="0">
                <a:ln/>
                <a:solidFill>
                  <a:srgbClr val="002060"/>
                </a:solidFill>
                <a:latin typeface="Kalpurush" panose="02000600000000000000" pitchFamily="2" charset="0"/>
                <a:cs typeface="Kalpurush" panose="02000600000000000000" pitchFamily="2" charset="0"/>
              </a:rPr>
              <a:t>এই পাঠ </a:t>
            </a:r>
            <a:r>
              <a:rPr lang="bn-IN" sz="2800" b="1" dirty="0" smtClean="0">
                <a:ln/>
                <a:solidFill>
                  <a:srgbClr val="C00000"/>
                </a:solidFill>
                <a:latin typeface="Kalpurush" panose="02000600000000000000" pitchFamily="2" charset="0"/>
                <a:cs typeface="Kalpurush" panose="02000600000000000000" pitchFamily="2" charset="0"/>
              </a:rPr>
              <a:t>শেষে</a:t>
            </a:r>
            <a:r>
              <a:rPr lang="bn-IN" sz="2800" b="1" dirty="0" smtClean="0">
                <a:ln/>
                <a:solidFill>
                  <a:srgbClr val="002060"/>
                </a:solidFill>
                <a:latin typeface="Kalpurush" panose="02000600000000000000" pitchFamily="2" charset="0"/>
                <a:cs typeface="Kalpurush" panose="02000600000000000000" pitchFamily="2" charset="0"/>
              </a:rPr>
              <a:t> শিক্ষার্থীরা... </a:t>
            </a:r>
            <a:endParaRPr lang="en-US" sz="2800" b="1" dirty="0">
              <a:ln/>
              <a:solidFill>
                <a:srgbClr val="002060"/>
              </a:solidFill>
              <a:latin typeface="Kalpurush" panose="02000600000000000000" pitchFamily="2" charset="0"/>
              <a:cs typeface="Kalpurush" panose="02000600000000000000" pitchFamily="2" charset="0"/>
            </a:endParaRPr>
          </a:p>
        </p:txBody>
      </p:sp>
      <p:grpSp>
        <p:nvGrpSpPr>
          <p:cNvPr id="10" name="Group 9"/>
          <p:cNvGrpSpPr/>
          <p:nvPr/>
        </p:nvGrpSpPr>
        <p:grpSpPr>
          <a:xfrm>
            <a:off x="1765495" y="3038670"/>
            <a:ext cx="7509803" cy="1223889"/>
            <a:chOff x="1155895" y="2982351"/>
            <a:chExt cx="7509803" cy="1223889"/>
          </a:xfrm>
        </p:grpSpPr>
        <p:sp>
          <p:nvSpPr>
            <p:cNvPr id="11" name="Rectangle 10"/>
            <p:cNvSpPr/>
            <p:nvPr/>
          </p:nvSpPr>
          <p:spPr>
            <a:xfrm>
              <a:off x="1155895" y="2982351"/>
              <a:ext cx="1305950" cy="1110761"/>
            </a:xfrm>
            <a:prstGeom prst="rect">
              <a:avLst/>
            </a:prstGeom>
            <a:solidFill>
              <a:schemeClr val="accent6">
                <a:lumMod val="75000"/>
              </a:schemeClr>
            </a:solidFill>
            <a:ln>
              <a:noFill/>
            </a:ln>
            <a:scene3d>
              <a:camera prst="isometricOffAxis1Top">
                <a:rot lat="17827249" lon="17266542" rev="4444445"/>
              </a:camera>
              <a:lightRig rig="threePt" dir="t"/>
            </a:scene3d>
            <a:sp3d extrusionH="63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2602522" y="3545058"/>
              <a:ext cx="6063176" cy="661182"/>
            </a:xfrm>
            <a:prstGeom prst="homePlat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27274" y="3583261"/>
              <a:ext cx="604910" cy="584775"/>
            </a:xfrm>
            <a:prstGeom prst="rect">
              <a:avLst/>
            </a:prstGeom>
            <a:noFill/>
          </p:spPr>
          <p:txBody>
            <a:bodyPr wrap="square" rtlCol="0">
              <a:spAutoFit/>
              <a:scene3d>
                <a:camera prst="perspectiveHeroicExtremeRightFacing">
                  <a:rot lat="487347" lon="19532356" rev="0"/>
                </a:camera>
                <a:lightRig rig="threePt" dir="t"/>
              </a:scene3d>
            </a:bodyPr>
            <a:lstStyle/>
            <a:p>
              <a:r>
                <a:rPr lang="bn-IN" sz="3200" b="1" dirty="0">
                  <a:solidFill>
                    <a:schemeClr val="bg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২</a:t>
              </a:r>
              <a:endParaRPr lang="en-US" sz="3200" b="1" dirty="0">
                <a:solidFill>
                  <a:schemeClr val="bg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14" name="TextBox 13"/>
            <p:cNvSpPr txBox="1"/>
            <p:nvPr/>
          </p:nvSpPr>
          <p:spPr>
            <a:xfrm>
              <a:off x="2757267" y="3644815"/>
              <a:ext cx="4663441" cy="461665"/>
            </a:xfrm>
            <a:prstGeom prst="rect">
              <a:avLst/>
            </a:prstGeom>
            <a:noFill/>
          </p:spPr>
          <p:txBody>
            <a:bodyPr wrap="square" rtlCol="0">
              <a:spAutoFit/>
            </a:bodyPr>
            <a:lstStyle/>
            <a:p>
              <a:r>
                <a:rPr lang="bn-IN" sz="2400" b="1" dirty="0" smtClean="0">
                  <a:solidFill>
                    <a:schemeClr val="bg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বন নার্সারির ধরণ বর্ণনা করতে পারবে।  </a:t>
              </a:r>
              <a:endParaRPr lang="en-US" sz="2400" b="1" dirty="0">
                <a:solidFill>
                  <a:schemeClr val="bg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2698687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372708" y="410308"/>
            <a:ext cx="3036276" cy="523220"/>
          </a:xfrm>
          <a:prstGeom prst="rect">
            <a:avLst/>
          </a:prstGeom>
          <a:noFill/>
        </p:spPr>
        <p:txBody>
          <a:bodyPr wrap="square" rtlCol="0">
            <a:spAutoFit/>
          </a:bodyPr>
          <a:lstStyle/>
          <a:p>
            <a:r>
              <a:rPr lang="en-US" sz="2800" b="1" dirty="0" smtClean="0">
                <a:latin typeface="Kalpurush" panose="02000600000000000000" pitchFamily="2" charset="0"/>
                <a:cs typeface="Kalpurush" panose="02000600000000000000" pitchFamily="2" charset="0"/>
              </a:rPr>
              <a:t>এসো কিছু ছবি দেখি </a:t>
            </a:r>
            <a:endParaRPr lang="en-US" sz="2800" b="1" dirty="0">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13604" y="1219973"/>
            <a:ext cx="2693011" cy="230761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30897"/>
          <a:stretch/>
        </p:blipFill>
        <p:spPr>
          <a:xfrm>
            <a:off x="3294506" y="1230638"/>
            <a:ext cx="2693743" cy="22969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140" y="1258172"/>
            <a:ext cx="2655649" cy="22969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9680" y="1258172"/>
            <a:ext cx="2550997" cy="22969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604" y="3824698"/>
            <a:ext cx="2693011" cy="2283025"/>
          </a:xfrm>
          <a:prstGeom prst="rect">
            <a:avLst/>
          </a:prstGeom>
        </p:spPr>
      </p:pic>
      <p:sp>
        <p:nvSpPr>
          <p:cNvPr id="9" name="TextBox 8"/>
          <p:cNvSpPr txBox="1"/>
          <p:nvPr/>
        </p:nvSpPr>
        <p:spPr>
          <a:xfrm>
            <a:off x="3389616" y="4190172"/>
            <a:ext cx="8413873" cy="1938992"/>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বনজ নার্সারি হলো চারা গাছের আলয় বা চারালয়। নার্সারি হলো এমন একটি স্থান যেখানে চারা স্থানান্তর ও রোপনের পূর্ব পর্যন্ত পরিচর্যা ও রক্ষণাবেক্ষণ করা হয়। আধুনিক পদ্ধতি অনুসরণ করে একটি আদর্শ নার্সারি থেকে সুস্থসবল ও সুন্দর চারা পাওয়া সম্ভব। নার্সারিতে বীজ থেকে ও আধুনিক পদ্ধতিতে কলম থেকেও উন্নতমানের চারা উৎপাদন করা যায়।  </a:t>
            </a:r>
            <a:r>
              <a:rPr lang="en-US" sz="2400" b="1" dirty="0" smtClean="0">
                <a:latin typeface="Kalpurush" panose="02000600000000000000" pitchFamily="2" charset="0"/>
                <a:cs typeface="Kalpurush" panose="02000600000000000000" pitchFamily="2" charset="0"/>
              </a:rPr>
              <a:t> </a:t>
            </a:r>
            <a:endParaRPr lang="en-US" sz="24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2110500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ppt_x</p:attrName>
                                        </p:attrNameLst>
                                      </p:cBhvr>
                                      <p:tavLst>
                                        <p:tav tm="0">
                                          <p:val>
                                            <p:fltVal val="0.5"/>
                                          </p:val>
                                        </p:tav>
                                        <p:tav tm="100000">
                                          <p:val>
                                            <p:strVal val="#ppt_x"/>
                                          </p:val>
                                        </p:tav>
                                      </p:tavLst>
                                    </p:anim>
                                    <p:anim calcmode="lin" valueType="num">
                                      <p:cBhvr>
                                        <p:cTn id="34"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26522" y="349147"/>
            <a:ext cx="3048001"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আরো কিছু ছবি দেখি </a:t>
            </a:r>
            <a:endParaRPr lang="en-US" sz="2800" b="1" dirty="0">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486" b="23274"/>
          <a:stretch/>
        </p:blipFill>
        <p:spPr>
          <a:xfrm>
            <a:off x="637440" y="1088396"/>
            <a:ext cx="2645022" cy="20222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49" y="1167526"/>
            <a:ext cx="2359272" cy="1943100"/>
          </a:xfrm>
          <a:prstGeom prst="rect">
            <a:avLst/>
          </a:prstGeom>
        </p:spPr>
      </p:pic>
      <p:sp>
        <p:nvSpPr>
          <p:cNvPr id="6" name="TextBox 5"/>
          <p:cNvSpPr txBox="1"/>
          <p:nvPr/>
        </p:nvSpPr>
        <p:spPr>
          <a:xfrm>
            <a:off x="9503751" y="3138468"/>
            <a:ext cx="1242647" cy="461665"/>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শাল বীজ  </a:t>
            </a:r>
            <a:endParaRPr lang="en-US" sz="2400" b="1" dirty="0">
              <a:latin typeface="Kalpurush" panose="02000600000000000000" pitchFamily="2" charset="0"/>
              <a:cs typeface="Kalpurush" panose="02000600000000000000" pitchFamily="2" charset="0"/>
            </a:endParaRPr>
          </a:p>
        </p:txBody>
      </p:sp>
      <p:sp>
        <p:nvSpPr>
          <p:cNvPr id="7" name="TextBox 6"/>
          <p:cNvSpPr txBox="1"/>
          <p:nvPr/>
        </p:nvSpPr>
        <p:spPr>
          <a:xfrm>
            <a:off x="6090137" y="4006844"/>
            <a:ext cx="5632938" cy="1938992"/>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অনেক বীজ রয়েছে যে গুলো গাছ থেকে ঝড়ে পড়ার ২৪ ঘন্টার মধ্যে রোপণ করতে হয়। নইলে অঙ্কুরোদ্গম কমতে থাকে। গর্জন, শাল, রাবার, তেলসূর প্রভৃতি উদ্ভিদের বীজ। ভালোমানের বাগান করতে সুস্থ, সবল চারা প্রয়োজন।     </a:t>
            </a:r>
            <a:endParaRPr lang="en-US" sz="2400" b="1" dirty="0">
              <a:latin typeface="Kalpurush" panose="02000600000000000000" pitchFamily="2" charset="0"/>
              <a:cs typeface="Kalpurush" panose="020006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945" y="1145236"/>
            <a:ext cx="2499947" cy="1965390"/>
          </a:xfrm>
          <a:prstGeom prst="rect">
            <a:avLst/>
          </a:prstGeom>
        </p:spPr>
      </p:pic>
      <p:sp>
        <p:nvSpPr>
          <p:cNvPr id="9" name="TextBox 8"/>
          <p:cNvSpPr txBox="1"/>
          <p:nvPr/>
        </p:nvSpPr>
        <p:spPr>
          <a:xfrm>
            <a:off x="4300902" y="3202636"/>
            <a:ext cx="1349621" cy="461665"/>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গর্জুন বীজ  </a:t>
            </a:r>
            <a:endParaRPr lang="en-US" sz="2400" b="1" dirty="0">
              <a:latin typeface="Kalpurush" panose="02000600000000000000" pitchFamily="2" charset="0"/>
              <a:cs typeface="Kalpurush" panose="02000600000000000000" pitchFamily="2" charset="0"/>
            </a:endParaRP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5513" t="15808" b="18133"/>
          <a:stretch/>
        </p:blipFill>
        <p:spPr>
          <a:xfrm>
            <a:off x="8979878" y="1189506"/>
            <a:ext cx="2290395" cy="1899139"/>
          </a:xfrm>
          <a:prstGeom prst="rect">
            <a:avLst/>
          </a:prstGeom>
        </p:spPr>
      </p:pic>
      <p:sp>
        <p:nvSpPr>
          <p:cNvPr id="11" name="TextBox 10"/>
          <p:cNvSpPr txBox="1"/>
          <p:nvPr/>
        </p:nvSpPr>
        <p:spPr>
          <a:xfrm>
            <a:off x="6858000" y="3190382"/>
            <a:ext cx="1406769" cy="461665"/>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রাবার বীজ  </a:t>
            </a:r>
            <a:endParaRPr lang="en-US" sz="2400" b="1" dirty="0">
              <a:latin typeface="Kalpurush" panose="02000600000000000000" pitchFamily="2" charset="0"/>
              <a:cs typeface="Kalpurush" panose="02000600000000000000" pitchFamily="2" charset="0"/>
            </a:endParaRPr>
          </a:p>
        </p:txBody>
      </p:sp>
      <p:sp>
        <p:nvSpPr>
          <p:cNvPr id="12" name="TextBox 11"/>
          <p:cNvSpPr txBox="1"/>
          <p:nvPr/>
        </p:nvSpPr>
        <p:spPr>
          <a:xfrm>
            <a:off x="997558" y="3190382"/>
            <a:ext cx="1924785" cy="461665"/>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অঙ্কুরোদগম কম    </a:t>
            </a:r>
            <a:endParaRPr lang="en-US" sz="2400" b="1" dirty="0">
              <a:latin typeface="Kalpurush" panose="02000600000000000000" pitchFamily="2" charset="0"/>
              <a:cs typeface="Kalpurush" panose="02000600000000000000" pitchFamily="2" charset="0"/>
            </a:endParaRP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9615" t="10597" r="29359" b="26838"/>
          <a:stretch/>
        </p:blipFill>
        <p:spPr>
          <a:xfrm>
            <a:off x="613993" y="3846978"/>
            <a:ext cx="2639524" cy="2012292"/>
          </a:xfrm>
          <a:prstGeom prst="rect">
            <a:avLst/>
          </a:prstGeom>
        </p:spPr>
      </p:pic>
      <p:sp>
        <p:nvSpPr>
          <p:cNvPr id="14" name="TextBox 13"/>
          <p:cNvSpPr txBox="1"/>
          <p:nvPr/>
        </p:nvSpPr>
        <p:spPr>
          <a:xfrm>
            <a:off x="1085843" y="5945836"/>
            <a:ext cx="1807004" cy="461665"/>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তেলসূর বীজ  </a:t>
            </a:r>
            <a:endParaRPr lang="en-US" sz="2400" b="1" dirty="0">
              <a:latin typeface="Kalpurush" panose="02000600000000000000" pitchFamily="2" charset="0"/>
              <a:cs typeface="Kalpurush" panose="02000600000000000000" pitchFamily="2" charset="0"/>
            </a:endParaRPr>
          </a:p>
        </p:txBody>
      </p:sp>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26026" r="21904"/>
          <a:stretch/>
        </p:blipFill>
        <p:spPr>
          <a:xfrm>
            <a:off x="3476254" y="3846978"/>
            <a:ext cx="2432541" cy="2012292"/>
          </a:xfrm>
          <a:prstGeom prst="rect">
            <a:avLst/>
          </a:prstGeom>
        </p:spPr>
      </p:pic>
      <p:sp>
        <p:nvSpPr>
          <p:cNvPr id="17" name="TextBox 16"/>
          <p:cNvSpPr txBox="1"/>
          <p:nvPr/>
        </p:nvSpPr>
        <p:spPr>
          <a:xfrm>
            <a:off x="3672340" y="5945836"/>
            <a:ext cx="1807004" cy="461665"/>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সুস্থ, সবল চারা  </a:t>
            </a:r>
            <a:endParaRPr lang="en-US" sz="24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121808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par>
                                <p:cTn id="39" presetID="6" presetClass="entr" presetSubtype="16"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2000"/>
                                        <p:tgtEl>
                                          <p:spTgt spid="16"/>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7"/>
                                        </p:tgtEl>
                                        <p:attrNameLst>
                                          <p:attrName>style.visibility</p:attrName>
                                        </p:attrNameLst>
                                      </p:cBhvr>
                                      <p:to>
                                        <p:strVal val="visible"/>
                                      </p:to>
                                    </p:set>
                                    <p:anim by="(-#ppt_w*2)" calcmode="lin" valueType="num">
                                      <p:cBhvr rctx="PPT">
                                        <p:cTn id="52" dur="500" autoRev="1" fill="hold">
                                          <p:stCondLst>
                                            <p:cond delay="0"/>
                                          </p:stCondLst>
                                        </p:cTn>
                                        <p:tgtEl>
                                          <p:spTgt spid="7"/>
                                        </p:tgtEl>
                                        <p:attrNameLst>
                                          <p:attrName>ppt_w</p:attrName>
                                        </p:attrNameLst>
                                      </p:cBhvr>
                                    </p:anim>
                                    <p:anim by="(#ppt_w*0.50)" calcmode="lin" valueType="num">
                                      <p:cBhvr>
                                        <p:cTn id="53" dur="500" decel="50000" autoRev="1" fill="hold">
                                          <p:stCondLst>
                                            <p:cond delay="0"/>
                                          </p:stCondLst>
                                        </p:cTn>
                                        <p:tgtEl>
                                          <p:spTgt spid="7"/>
                                        </p:tgtEl>
                                        <p:attrNameLst>
                                          <p:attrName>ppt_x</p:attrName>
                                        </p:attrNameLst>
                                      </p:cBhvr>
                                    </p:anim>
                                    <p:anim from="(-#ppt_h/2)" to="(#ppt_y)" calcmode="lin" valueType="num">
                                      <p:cBhvr>
                                        <p:cTn id="54" dur="1000" fill="hold">
                                          <p:stCondLst>
                                            <p:cond delay="0"/>
                                          </p:stCondLst>
                                        </p:cTn>
                                        <p:tgtEl>
                                          <p:spTgt spid="7"/>
                                        </p:tgtEl>
                                        <p:attrNameLst>
                                          <p:attrName>ppt_y</p:attrName>
                                        </p:attrNameLst>
                                      </p:cBhvr>
                                    </p:anim>
                                    <p:animRot by="21600000">
                                      <p:cBhvr>
                                        <p:cTn id="5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1" grpId="0"/>
      <p:bldP spid="12"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93784" y="0"/>
            <a:ext cx="11992707" cy="6764215"/>
          </a:xfrm>
          <a:prstGeom prst="rect">
            <a:avLst/>
          </a:prstGeom>
          <a:noFill/>
          <a:ln w="196850">
            <a:gradFill flip="none" rotWithShape="1">
              <a:gsLst>
                <a:gs pos="0">
                  <a:srgbClr val="FF0000"/>
                </a:gs>
                <a:gs pos="22000">
                  <a:srgbClr val="0070C0"/>
                </a:gs>
                <a:gs pos="63000">
                  <a:srgbClr val="FF0000"/>
                </a:gs>
                <a:gs pos="49000">
                  <a:srgbClr val="FFFF00"/>
                </a:gs>
                <a:gs pos="96364">
                  <a:srgbClr val="FF0000"/>
                </a:gs>
                <a:gs pos="77000">
                  <a:srgbClr val="00B0F0"/>
                </a:gs>
              </a:gsLst>
              <a:lin ang="18900000" scaled="1"/>
              <a:tileRect/>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85140" y="339970"/>
            <a:ext cx="3048000" cy="523220"/>
          </a:xfrm>
          <a:prstGeom prst="rect">
            <a:avLst/>
          </a:prstGeom>
          <a:noFill/>
        </p:spPr>
        <p:txBody>
          <a:bodyPr wrap="square" rtlCol="0">
            <a:spAutoFit/>
          </a:bodyPr>
          <a:lstStyle/>
          <a:p>
            <a:r>
              <a:rPr lang="bn-IN" sz="2800" b="1" dirty="0" smtClean="0">
                <a:latin typeface="Kalpurush" panose="02000600000000000000" pitchFamily="2" charset="0"/>
                <a:cs typeface="Kalpurush" panose="02000600000000000000" pitchFamily="2" charset="0"/>
              </a:rPr>
              <a:t>আরো কিছু ছবি দেখি </a:t>
            </a:r>
            <a:endParaRPr lang="en-US" sz="2800" b="1" dirty="0">
              <a:latin typeface="Kalpurush" panose="02000600000000000000" pitchFamily="2" charset="0"/>
              <a:cs typeface="Kalpurush" panose="02000600000000000000" pitchFamily="2" charset="0"/>
            </a:endParaRPr>
          </a:p>
        </p:txBody>
      </p:sp>
      <p:sp>
        <p:nvSpPr>
          <p:cNvPr id="16" name="TextBox 15"/>
          <p:cNvSpPr txBox="1"/>
          <p:nvPr/>
        </p:nvSpPr>
        <p:spPr>
          <a:xfrm>
            <a:off x="597878" y="3218349"/>
            <a:ext cx="3587262" cy="830997"/>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সময়মতো উন্নতমানের  সুস্থ, সবল ও বড় চারা পাওয়া যায়। </a:t>
            </a:r>
            <a:endParaRPr lang="en-US" sz="2400" b="1" dirty="0">
              <a:latin typeface="Kalpurush" panose="02000600000000000000" pitchFamily="2" charset="0"/>
              <a:cs typeface="Kalpurush" panose="02000600000000000000"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78" y="992144"/>
            <a:ext cx="3352800" cy="2226206"/>
          </a:xfrm>
          <a:prstGeom prst="rect">
            <a:avLst/>
          </a:prstGeom>
        </p:spPr>
      </p:pic>
      <p:grpSp>
        <p:nvGrpSpPr>
          <p:cNvPr id="22" name="Group 21"/>
          <p:cNvGrpSpPr/>
          <p:nvPr/>
        </p:nvGrpSpPr>
        <p:grpSpPr>
          <a:xfrm>
            <a:off x="4050323" y="1014391"/>
            <a:ext cx="3598984" cy="2203958"/>
            <a:chOff x="4841631" y="1014392"/>
            <a:chExt cx="3598984" cy="2203958"/>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30547" r="20821"/>
            <a:stretch/>
          </p:blipFill>
          <p:spPr>
            <a:xfrm>
              <a:off x="6752492" y="1014392"/>
              <a:ext cx="1688123" cy="2203957"/>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27252"/>
            <a:stretch/>
          </p:blipFill>
          <p:spPr>
            <a:xfrm>
              <a:off x="4841631" y="1014393"/>
              <a:ext cx="1910861" cy="2203957"/>
            </a:xfrm>
            <a:prstGeom prst="rect">
              <a:avLst/>
            </a:prstGeom>
          </p:spPr>
        </p:pic>
      </p:grpSp>
      <p:sp>
        <p:nvSpPr>
          <p:cNvPr id="23" name="TextBox 22"/>
          <p:cNvSpPr txBox="1"/>
          <p:nvPr/>
        </p:nvSpPr>
        <p:spPr>
          <a:xfrm>
            <a:off x="4050323" y="3250542"/>
            <a:ext cx="3434861" cy="830997"/>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বিভিন্ন বয়সের চারা বিপণন ও বিতরণে সুবিধা হয়।  </a:t>
            </a:r>
            <a:endParaRPr lang="en-US" sz="2400" b="1" dirty="0">
              <a:latin typeface="Kalpurush" panose="02000600000000000000" pitchFamily="2" charset="0"/>
              <a:cs typeface="Kalpurush" panose="02000600000000000000" pitchFamily="2" charset="0"/>
            </a:endParaRPr>
          </a:p>
        </p:txBody>
      </p:sp>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t="6659"/>
          <a:stretch/>
        </p:blipFill>
        <p:spPr>
          <a:xfrm>
            <a:off x="485228" y="4116774"/>
            <a:ext cx="3044427" cy="2136529"/>
          </a:xfrm>
          <a:prstGeom prst="rect">
            <a:avLst/>
          </a:prstGeom>
        </p:spPr>
      </p:pic>
      <p:sp>
        <p:nvSpPr>
          <p:cNvPr id="30" name="TextBox 29"/>
          <p:cNvSpPr txBox="1"/>
          <p:nvPr/>
        </p:nvSpPr>
        <p:spPr>
          <a:xfrm>
            <a:off x="7956394" y="3250542"/>
            <a:ext cx="3048000" cy="830997"/>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অনেক চারা একসাথে পরিচর্যা করতে সুবিধ হয়।  </a:t>
            </a:r>
            <a:endParaRPr lang="en-US" sz="2400" b="1" dirty="0">
              <a:latin typeface="Kalpurush" panose="02000600000000000000" pitchFamily="2" charset="0"/>
              <a:cs typeface="Kalpurush" panose="02000600000000000000" pitchFamily="2" charset="0"/>
            </a:endParaRPr>
          </a:p>
        </p:txBody>
      </p:sp>
      <p:pic>
        <p:nvPicPr>
          <p:cNvPr id="31" name="Picture 30"/>
          <p:cNvPicPr>
            <a:picLocks noChangeAspect="1"/>
          </p:cNvPicPr>
          <p:nvPr/>
        </p:nvPicPr>
        <p:blipFill rotWithShape="1">
          <a:blip r:embed="rId6">
            <a:extLst>
              <a:ext uri="{28A0092B-C50C-407E-A947-70E740481C1C}">
                <a14:useLocalDpi xmlns:a14="http://schemas.microsoft.com/office/drawing/2010/main" val="0"/>
              </a:ext>
            </a:extLst>
          </a:blip>
          <a:srcRect t="41668"/>
          <a:stretch/>
        </p:blipFill>
        <p:spPr>
          <a:xfrm>
            <a:off x="7789193" y="992144"/>
            <a:ext cx="3215201" cy="2185615"/>
          </a:xfrm>
          <a:prstGeom prst="rect">
            <a:avLst/>
          </a:prstGeom>
        </p:spPr>
      </p:pic>
      <p:sp>
        <p:nvSpPr>
          <p:cNvPr id="32" name="TextBox 31"/>
          <p:cNvSpPr txBox="1"/>
          <p:nvPr/>
        </p:nvSpPr>
        <p:spPr>
          <a:xfrm>
            <a:off x="3564180" y="4769539"/>
            <a:ext cx="2942128" cy="830997"/>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কম পরিশ্রম ও কম খরচে চারা উৎপাদন করা যায়।  </a:t>
            </a:r>
            <a:endParaRPr lang="en-US" sz="2400" b="1" dirty="0">
              <a:latin typeface="Kalpurush" panose="02000600000000000000" pitchFamily="2" charset="0"/>
              <a:cs typeface="Kalpurush" panose="02000600000000000000" pitchFamily="2" charset="0"/>
            </a:endParaRPr>
          </a:p>
        </p:txBody>
      </p:sp>
      <p:pic>
        <p:nvPicPr>
          <p:cNvPr id="33" name="Picture 32"/>
          <p:cNvPicPr>
            <a:picLocks noChangeAspect="1"/>
          </p:cNvPicPr>
          <p:nvPr/>
        </p:nvPicPr>
        <p:blipFill rotWithShape="1">
          <a:blip r:embed="rId7">
            <a:extLst>
              <a:ext uri="{28A0092B-C50C-407E-A947-70E740481C1C}">
                <a14:useLocalDpi xmlns:a14="http://schemas.microsoft.com/office/drawing/2010/main" val="0"/>
              </a:ext>
            </a:extLst>
          </a:blip>
          <a:srcRect t="23785"/>
          <a:stretch/>
        </p:blipFill>
        <p:spPr>
          <a:xfrm>
            <a:off x="6479505" y="4131146"/>
            <a:ext cx="2619375" cy="2107781"/>
          </a:xfrm>
          <a:prstGeom prst="rect">
            <a:avLst/>
          </a:prstGeom>
        </p:spPr>
      </p:pic>
      <p:sp>
        <p:nvSpPr>
          <p:cNvPr id="34" name="TextBox 33"/>
          <p:cNvSpPr txBox="1"/>
          <p:nvPr/>
        </p:nvSpPr>
        <p:spPr>
          <a:xfrm>
            <a:off x="9165128" y="4903140"/>
            <a:ext cx="2811766" cy="830997"/>
          </a:xfrm>
          <a:prstGeom prst="rect">
            <a:avLst/>
          </a:prstGeom>
          <a:noFill/>
        </p:spPr>
        <p:txBody>
          <a:bodyPr wrap="square" rtlCol="0">
            <a:spAutoFit/>
          </a:bodyPr>
          <a:lstStyle/>
          <a:p>
            <a:r>
              <a:rPr lang="bn-IN" sz="2400" b="1" dirty="0" smtClean="0">
                <a:latin typeface="Kalpurush" panose="02000600000000000000" pitchFamily="2" charset="0"/>
                <a:cs typeface="Kalpurush" panose="02000600000000000000" pitchFamily="2" charset="0"/>
              </a:rPr>
              <a:t>স্বল্প ব্যয়ে ও স্বল্প খরচে অনেক চারা পাওয়া যায়।  </a:t>
            </a:r>
            <a:endParaRPr lang="en-US" sz="24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498338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circle(in)">
                                      <p:cBhvr>
                                        <p:cTn id="26" dur="2000"/>
                                        <p:tgtEl>
                                          <p:spTgt spid="3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ircle(in)">
                                      <p:cBhvr>
                                        <p:cTn id="29" dur="2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6"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1+#ppt_w/2"/>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1+#ppt_w/2"/>
                                          </p:val>
                                        </p:tav>
                                        <p:tav tm="100000">
                                          <p:val>
                                            <p:strVal val="#ppt_x"/>
                                          </p:val>
                                        </p:tav>
                                      </p:tavLst>
                                    </p:anim>
                                    <p:anim calcmode="lin" valueType="num">
                                      <p:cBhvr additive="base">
                                        <p:cTn id="5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3" grpId="0"/>
      <p:bldP spid="30" grpId="0"/>
      <p:bldP spid="32"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709</Words>
  <Application>Microsoft Office PowerPoint</Application>
  <PresentationFormat>Widescreen</PresentationFormat>
  <Paragraphs>89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Kalpurush</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 simple</dc:creator>
  <cp:lastModifiedBy>it's simple</cp:lastModifiedBy>
  <cp:revision>397</cp:revision>
  <dcterms:created xsi:type="dcterms:W3CDTF">2022-12-09T15:41:58Z</dcterms:created>
  <dcterms:modified xsi:type="dcterms:W3CDTF">2022-12-15T15:32:31Z</dcterms:modified>
</cp:coreProperties>
</file>