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76" r:id="rId2"/>
    <p:sldId id="275" r:id="rId3"/>
    <p:sldId id="271" r:id="rId4"/>
    <p:sldId id="313" r:id="rId5"/>
    <p:sldId id="259" r:id="rId6"/>
    <p:sldId id="319" r:id="rId7"/>
    <p:sldId id="321" r:id="rId8"/>
    <p:sldId id="324" r:id="rId9"/>
    <p:sldId id="328" r:id="rId10"/>
    <p:sldId id="327" r:id="rId11"/>
    <p:sldId id="326" r:id="rId12"/>
    <p:sldId id="329" r:id="rId13"/>
    <p:sldId id="31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44" autoAdjust="0"/>
    <p:restoredTop sz="94660"/>
  </p:normalViewPr>
  <p:slideViewPr>
    <p:cSldViewPr>
      <p:cViewPr>
        <p:scale>
          <a:sx n="70" d="100"/>
          <a:sy n="70" d="100"/>
        </p:scale>
        <p:origin x="-1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AF33C-95F9-4F84-B297-40672DF4ABE9}" type="datetimeFigureOut">
              <a:rPr lang="en-US" smtClean="0"/>
              <a:pPr/>
              <a:t>15-Dec-22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D495D-FD40-489C-A47F-C9B5021D85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08D495D-FD40-489C-A47F-C9B5021D852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8D495D-FD40-489C-A47F-C9B5021D852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8D495D-FD40-489C-A47F-C9B5021D852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1E69BD9-EB60-4CEA-9A7F-4BA4CE64D46C}" type="datetimeFigureOut">
              <a:rPr lang="en-US" smtClean="0"/>
              <a:pPr/>
              <a:t>15-Dec-22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1E69BD9-EB60-4CEA-9A7F-4BA4CE64D46C}" type="datetimeFigureOut">
              <a:rPr lang="en-US" smtClean="0"/>
              <a:pPr/>
              <a:t>15-Dec-22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C37DCE-9200-4065-AEA4-CA9F9EC1E99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3276600"/>
          </a:xfrm>
        </p:spPr>
        <p:txBody>
          <a:bodyPr>
            <a:normAutofit/>
          </a:bodyPr>
          <a:lstStyle/>
          <a:p>
            <a:pPr algn="ctr"/>
            <a:r>
              <a:rPr lang="en-US" sz="4800" b="1" dirty="0" err="1" smtClean="0">
                <a:solidFill>
                  <a:srgbClr val="003300"/>
                </a:solidFill>
                <a:latin typeface="SolaimanLipi" pitchFamily="66" charset="0"/>
                <a:cs typeface="SolaimanLipi" pitchFamily="66" charset="0"/>
              </a:rPr>
              <a:t>আমার</a:t>
            </a:r>
            <a:r>
              <a:rPr lang="en-US" sz="4800" b="1" dirty="0" smtClean="0">
                <a:solidFill>
                  <a:srgbClr val="003300"/>
                </a:solidFill>
                <a:latin typeface="SolaimanLipi" pitchFamily="66" charset="0"/>
                <a:cs typeface="SolaimanLipi" pitchFamily="66" charset="0"/>
              </a:rPr>
              <a:t> </a:t>
            </a:r>
            <a:r>
              <a:rPr lang="en-US" sz="4800" b="1" dirty="0" err="1" smtClean="0">
                <a:solidFill>
                  <a:srgbClr val="003300"/>
                </a:solidFill>
                <a:latin typeface="SolaimanLipi" pitchFamily="66" charset="0"/>
                <a:cs typeface="SolaimanLipi" pitchFamily="66" charset="0"/>
              </a:rPr>
              <a:t>প্রেজেন্টেশনে</a:t>
            </a:r>
            <a:r>
              <a:rPr lang="en-US" sz="4800" b="1" dirty="0" smtClean="0">
                <a:solidFill>
                  <a:srgbClr val="003300"/>
                </a:solidFill>
                <a:latin typeface="SolaimanLipi" pitchFamily="66" charset="0"/>
                <a:cs typeface="SolaimanLipi" pitchFamily="66" charset="0"/>
              </a:rPr>
              <a:t> </a:t>
            </a:r>
            <a:r>
              <a:rPr lang="en-US" sz="4800" b="1" dirty="0" err="1" smtClean="0">
                <a:solidFill>
                  <a:srgbClr val="003300"/>
                </a:solidFill>
                <a:latin typeface="SolaimanLipi" pitchFamily="66" charset="0"/>
                <a:cs typeface="SolaimanLipi" pitchFamily="66" charset="0"/>
              </a:rPr>
              <a:t>সবাইকে</a:t>
            </a:r>
            <a:r>
              <a:rPr lang="en-US" sz="4800" b="1" dirty="0" smtClean="0">
                <a:solidFill>
                  <a:srgbClr val="003300"/>
                </a:solidFill>
                <a:latin typeface="SolaimanLipi" pitchFamily="66" charset="0"/>
                <a:cs typeface="SolaimanLipi" pitchFamily="66" charset="0"/>
              </a:rPr>
              <a:t> </a:t>
            </a:r>
            <a:r>
              <a:rPr lang="en-US" sz="8000" b="1" dirty="0" err="1" smtClean="0">
                <a:solidFill>
                  <a:srgbClr val="FF0000"/>
                </a:solidFill>
                <a:latin typeface="SolaimanLipi" pitchFamily="66" charset="0"/>
                <a:cs typeface="SolaimanLipi" pitchFamily="66" charset="0"/>
              </a:rPr>
              <a:t>স্বাগতম</a:t>
            </a:r>
            <a:endParaRPr lang="en-US" sz="4800" b="1" dirty="0">
              <a:solidFill>
                <a:srgbClr val="FF0000"/>
              </a:solidFill>
              <a:latin typeface="SolaimanLipi" pitchFamily="66" charset="0"/>
              <a:cs typeface="SolaimanLipi" pitchFamily="66" charset="0"/>
            </a:endParaRPr>
          </a:p>
        </p:txBody>
      </p:sp>
      <p:pic>
        <p:nvPicPr>
          <p:cNvPr id="2050" name="Picture 2" descr="C:\Users\USER\Desktop\000_best-vitamin-c-packets-05c3bb-1.jpg"/>
          <p:cNvPicPr>
            <a:picLocks noChangeAspect="1" noChangeArrowheads="1"/>
          </p:cNvPicPr>
          <p:nvPr/>
        </p:nvPicPr>
        <p:blipFill>
          <a:blip r:embed="rId3"/>
          <a:srcRect l="7777" t="6000" r="12222" b="6000"/>
          <a:stretch>
            <a:fillRect/>
          </a:stretch>
        </p:blipFill>
        <p:spPr bwMode="auto">
          <a:xfrm>
            <a:off x="1981200" y="2971799"/>
            <a:ext cx="5943600" cy="344593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467600" cy="762000"/>
          </a:xfrm>
        </p:spPr>
        <p:txBody>
          <a:bodyPr>
            <a:normAutofit/>
          </a:bodyPr>
          <a:lstStyle/>
          <a:p>
            <a:pPr algn="ctr"/>
            <a:r>
              <a:rPr lang="as-IN" sz="3600" b="1" dirty="0" smtClean="0">
                <a:solidFill>
                  <a:srgbClr val="FF0000"/>
                </a:solidFill>
                <a:effectLst/>
                <a:latin typeface="SolaimanLipi" pitchFamily="66" charset="0"/>
                <a:cs typeface="SolaimanLipi" pitchFamily="66" charset="0"/>
              </a:rPr>
              <a:t>ভিটামিন </a:t>
            </a:r>
            <a:r>
              <a:rPr lang="en-US" sz="3600" b="1" dirty="0" err="1" smtClean="0">
                <a:solidFill>
                  <a:srgbClr val="FF0000"/>
                </a:solidFill>
                <a:effectLst/>
                <a:latin typeface="SolaimanLipi" pitchFamily="66" charset="0"/>
                <a:cs typeface="SolaimanLipi" pitchFamily="66" charset="0"/>
              </a:rPr>
              <a:t>সি</a:t>
            </a:r>
            <a:r>
              <a:rPr lang="as-IN" sz="3600" b="1" dirty="0" smtClean="0">
                <a:solidFill>
                  <a:srgbClr val="FF0000"/>
                </a:solidFill>
                <a:effectLst/>
                <a:latin typeface="SolaimanLipi" pitchFamily="66" charset="0"/>
                <a:cs typeface="SolaimanLipi" pitchFamily="66" charset="0"/>
              </a:rPr>
              <a:t> এর অভাবজনিত রোগ</a:t>
            </a:r>
            <a:endParaRPr lang="en-US" sz="3600" b="1" dirty="0">
              <a:effectLst/>
            </a:endParaRPr>
          </a:p>
        </p:txBody>
      </p:sp>
      <p:sp>
        <p:nvSpPr>
          <p:cNvPr id="3" name="Subtitle 2"/>
          <p:cNvSpPr>
            <a:spLocks noGrp="1"/>
          </p:cNvSpPr>
          <p:nvPr>
            <p:ph type="subTitle" idx="1"/>
          </p:nvPr>
        </p:nvSpPr>
        <p:spPr>
          <a:xfrm>
            <a:off x="1447800" y="1295400"/>
            <a:ext cx="6629400" cy="4648200"/>
          </a:xfrm>
        </p:spPr>
        <p:txBody>
          <a:bodyPr>
            <a:noAutofit/>
          </a:bodyPr>
          <a:lstStyle/>
          <a:p>
            <a:pPr algn="just" fontAlgn="base"/>
            <a:r>
              <a:rPr lang="as-IN" sz="2000" dirty="0" smtClean="0">
                <a:solidFill>
                  <a:schemeClr val="tx1"/>
                </a:solidFill>
                <a:latin typeface="SolaimanLipi" pitchFamily="66" charset="0"/>
                <a:cs typeface="SolaimanLipi" pitchFamily="66" charset="0"/>
              </a:rPr>
              <a:t>১। ভিটামিন সি এর দীর্ঘদিনের অভাবে স্কার্ভি রোগ হয়। স্বার্ভি রোগে দাঁতের মাড়ি ফুলে স্পঞ্জের মতো হয়ে যায়,</a:t>
            </a:r>
          </a:p>
          <a:p>
            <a:pPr algn="just" fontAlgn="base"/>
            <a:r>
              <a:rPr lang="as-IN" sz="2000" dirty="0" smtClean="0">
                <a:solidFill>
                  <a:schemeClr val="tx1"/>
                </a:solidFill>
                <a:latin typeface="SolaimanLipi" pitchFamily="66" charset="0"/>
                <a:cs typeface="SolaimanLipi" pitchFamily="66" charset="0"/>
              </a:rPr>
              <a:t>রক্তক্ষরণ হয়, গোড়া আলগা ও নরম হয়ে যায়, অনেক সময় দাঁত পড়ে যায়।</a:t>
            </a:r>
          </a:p>
          <a:p>
            <a:pPr algn="just" fontAlgn="base"/>
            <a:r>
              <a:rPr lang="as-IN" sz="2000" dirty="0" smtClean="0">
                <a:solidFill>
                  <a:schemeClr val="tx1"/>
                </a:solidFill>
                <a:latin typeface="SolaimanLipi" pitchFamily="66" charset="0"/>
                <a:cs typeface="SolaimanLipi" pitchFamily="66" charset="0"/>
              </a:rPr>
              <a:t>২। ত্বক খসখসে হয়, ফুসকুড়ি ওঠে এবং ত্বক চুলকায়।</a:t>
            </a:r>
          </a:p>
          <a:p>
            <a:pPr algn="just" fontAlgn="base"/>
            <a:r>
              <a:rPr lang="as-IN" sz="2000" dirty="0" smtClean="0">
                <a:solidFill>
                  <a:schemeClr val="tx1"/>
                </a:solidFill>
                <a:latin typeface="SolaimanLipi" pitchFamily="66" charset="0"/>
                <a:cs typeface="SolaimanLipi" pitchFamily="66" charset="0"/>
              </a:rPr>
              <a:t>৩। অস্থি দুর্বল হয় ও অস্থি সন্ধিতে বা গাঁটে ব্যথা হয়, অস্থি দুর্বল ও ভঙ্গুর হয়।</a:t>
            </a:r>
          </a:p>
          <a:p>
            <a:pPr algn="just" fontAlgn="base"/>
            <a:r>
              <a:rPr lang="as-IN" sz="2000" dirty="0" smtClean="0">
                <a:solidFill>
                  <a:schemeClr val="tx1"/>
                </a:solidFill>
                <a:latin typeface="SolaimanLipi" pitchFamily="66" charset="0"/>
                <a:cs typeface="SolaimanLipi" pitchFamily="66" charset="0"/>
              </a:rPr>
              <a:t>৪। লৌহের পরিশোষণ ব্যাহত হয় ও রক্তস্বল্পতা দেখা দেয়।</a:t>
            </a:r>
          </a:p>
          <a:p>
            <a:pPr algn="just" fontAlgn="base"/>
            <a:r>
              <a:rPr lang="as-IN" sz="2000" dirty="0" smtClean="0">
                <a:solidFill>
                  <a:schemeClr val="tx1"/>
                </a:solidFill>
                <a:latin typeface="SolaimanLipi" pitchFamily="66" charset="0"/>
                <a:cs typeface="SolaimanLipi" pitchFamily="66" charset="0"/>
              </a:rPr>
              <a:t>৫। রোগ প্রতিরোধ ক্ষমতা কমে যায় এবং সহজেই </a:t>
            </a:r>
            <a:r>
              <a:rPr lang="en-US" sz="2000" dirty="0" err="1" smtClean="0">
                <a:solidFill>
                  <a:schemeClr val="tx1"/>
                </a:solidFill>
                <a:latin typeface="SolaimanLipi" pitchFamily="66" charset="0"/>
                <a:cs typeface="SolaimanLipi" pitchFamily="66" charset="0"/>
              </a:rPr>
              <a:t>সংক্রামক</a:t>
            </a:r>
            <a:r>
              <a:rPr lang="as-IN" sz="2000" dirty="0" smtClean="0">
                <a:solidFill>
                  <a:schemeClr val="tx1"/>
                </a:solidFill>
                <a:latin typeface="SolaimanLipi" pitchFamily="66" charset="0"/>
                <a:cs typeface="SolaimanLipi" pitchFamily="66" charset="0"/>
              </a:rPr>
              <a:t> রোগে </a:t>
            </a:r>
            <a:r>
              <a:rPr lang="en-US" sz="2000" dirty="0" err="1" smtClean="0">
                <a:solidFill>
                  <a:schemeClr val="tx1"/>
                </a:solidFill>
                <a:latin typeface="SolaimanLipi" pitchFamily="66" charset="0"/>
                <a:cs typeface="SolaimanLipi" pitchFamily="66" charset="0"/>
              </a:rPr>
              <a:t>আক্রান্ত</a:t>
            </a:r>
            <a:r>
              <a:rPr lang="as-IN" sz="2000" dirty="0" smtClean="0">
                <a:solidFill>
                  <a:schemeClr val="tx1"/>
                </a:solidFill>
                <a:latin typeface="SolaimanLipi" pitchFamily="66" charset="0"/>
                <a:cs typeface="SolaimanLipi" pitchFamily="66" charset="0"/>
              </a:rPr>
              <a:t> হয়।</a:t>
            </a:r>
          </a:p>
          <a:p>
            <a:pPr algn="just" fontAlgn="base"/>
            <a:r>
              <a:rPr lang="as-IN" sz="2000" dirty="0" smtClean="0">
                <a:solidFill>
                  <a:schemeClr val="tx1"/>
                </a:solidFill>
                <a:latin typeface="SolaimanLipi" pitchFamily="66" charset="0"/>
                <a:cs typeface="SolaimanLipi" pitchFamily="66" charset="0"/>
              </a:rPr>
              <a:t>৬। রক্তবাহী নালী ক্ষতিগ্রস্থ হয়ে ত্বকের ভিতরে ও বাইরে রক্তক্ষরণ হতে পারে।</a:t>
            </a:r>
          </a:p>
          <a:p>
            <a:pPr algn="just" fontAlgn="base"/>
            <a:r>
              <a:rPr lang="as-IN" sz="2000" dirty="0" smtClean="0">
                <a:solidFill>
                  <a:schemeClr val="tx1"/>
                </a:solidFill>
                <a:latin typeface="SolaimanLipi" pitchFamily="66" charset="0"/>
                <a:cs typeface="SolaimanLipi" pitchFamily="66" charset="0"/>
              </a:rPr>
              <a:t>৭। ক্ষুধামন্দা, অলসতা, খিটখিটে মেজাজ পরিলক্ষিত হয়।</a:t>
            </a:r>
            <a:endParaRPr lang="en-US" sz="2000" dirty="0" smtClean="0">
              <a:solidFill>
                <a:schemeClr val="tx1"/>
              </a:solidFill>
              <a:latin typeface="SolaimanLipi" pitchFamily="66" charset="0"/>
              <a:cs typeface="SolaimanLipi"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image-asset.png"/>
          <p:cNvPicPr>
            <a:picLocks noChangeAspect="1" noChangeArrowheads="1"/>
          </p:cNvPicPr>
          <p:nvPr/>
        </p:nvPicPr>
        <p:blipFill>
          <a:blip r:embed="rId2"/>
          <a:srcRect/>
          <a:stretch>
            <a:fillRect/>
          </a:stretch>
        </p:blipFill>
        <p:spPr bwMode="auto">
          <a:xfrm>
            <a:off x="4495800" y="1752601"/>
            <a:ext cx="4321310" cy="4284996"/>
          </a:xfrm>
          <a:prstGeom prst="rect">
            <a:avLst/>
          </a:prstGeom>
          <a:noFill/>
        </p:spPr>
      </p:pic>
      <p:sp>
        <p:nvSpPr>
          <p:cNvPr id="2" name="Title 1"/>
          <p:cNvSpPr>
            <a:spLocks noGrp="1"/>
          </p:cNvSpPr>
          <p:nvPr>
            <p:ph type="ctrTitle"/>
          </p:nvPr>
        </p:nvSpPr>
        <p:spPr>
          <a:xfrm>
            <a:off x="1219200" y="381000"/>
            <a:ext cx="7467600" cy="762000"/>
          </a:xfrm>
        </p:spPr>
        <p:txBody>
          <a:bodyPr>
            <a:normAutofit/>
          </a:bodyPr>
          <a:lstStyle/>
          <a:p>
            <a:pPr algn="ctr"/>
            <a:r>
              <a:rPr lang="as-IN" sz="3200" b="1" dirty="0" smtClean="0">
                <a:solidFill>
                  <a:srgbClr val="FF0000"/>
                </a:solidFill>
                <a:effectLst/>
                <a:latin typeface="SolaimanLipi" pitchFamily="66" charset="0"/>
                <a:cs typeface="SolaimanLipi" pitchFamily="66" charset="0"/>
              </a:rPr>
              <a:t>স্কার্ভি রোগ</a:t>
            </a:r>
            <a:endParaRPr lang="en-US" sz="3200" b="1" dirty="0">
              <a:effectLst/>
            </a:endParaRPr>
          </a:p>
        </p:txBody>
      </p:sp>
      <p:sp>
        <p:nvSpPr>
          <p:cNvPr id="3" name="Subtitle 2"/>
          <p:cNvSpPr>
            <a:spLocks noGrp="1"/>
          </p:cNvSpPr>
          <p:nvPr>
            <p:ph type="subTitle" idx="1"/>
          </p:nvPr>
        </p:nvSpPr>
        <p:spPr>
          <a:xfrm>
            <a:off x="1143000" y="1371600"/>
            <a:ext cx="4038600" cy="4648200"/>
          </a:xfrm>
        </p:spPr>
        <p:txBody>
          <a:bodyPr>
            <a:noAutofit/>
          </a:bodyPr>
          <a:lstStyle/>
          <a:p>
            <a:pPr algn="just" fontAlgn="base"/>
            <a:r>
              <a:rPr lang="as-IN" sz="1800" dirty="0" smtClean="0">
                <a:solidFill>
                  <a:schemeClr val="tx1"/>
                </a:solidFill>
                <a:latin typeface="SolaimanLipi" pitchFamily="66" charset="0"/>
                <a:cs typeface="SolaimanLipi" pitchFamily="66" charset="0"/>
              </a:rPr>
              <a:t>ভিটামিন সি'র অভাবে স্কার্ভি রোগ হয়, যার লক্ষণ এবং উপসর্গগুলি এই প্রকার:</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বৈশিষ্ট্য মূলক চামচ আকৃতির নখ</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শুকনো, ক্ষতিগ্রস্ত ত্বক</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ক্ষত নিরাময় হতে দেরি</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হাড় বা জয়েন্টগুলোতে ব্যথা</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শিশুদের মধ্যে হাড়ের বিকৃতি </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রক্তাল্পতা</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দেহের দুর্বল প্রতিরক্ষা ব্যবস্থা, যার প্রমাণ হল সহজেই সংক্রমণের শিকার হওয়া</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জয়েন্টগুলোতে প্রদাহ (ফুলে যাওয়া) এবং সাধারণ ক্রনিক (দীর্ঘ সময়ের জন্য উপস্থিত) প্রদাহ</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অবসাদ</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ওজন বৃদ্ধি</a:t>
            </a:r>
            <a:endParaRPr lang="en-US" sz="1800" dirty="0" smtClean="0">
              <a:solidFill>
                <a:schemeClr val="tx1"/>
              </a:solidFill>
              <a:latin typeface="SolaimanLipi" pitchFamily="66" charset="0"/>
              <a:cs typeface="SolaimanLipi"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467600" cy="762000"/>
          </a:xfrm>
        </p:spPr>
        <p:txBody>
          <a:bodyPr>
            <a:normAutofit/>
          </a:bodyPr>
          <a:lstStyle/>
          <a:p>
            <a:pPr algn="ctr"/>
            <a:r>
              <a:rPr lang="as-IN" sz="3200" b="1" dirty="0" smtClean="0">
                <a:solidFill>
                  <a:srgbClr val="FF0000"/>
                </a:solidFill>
                <a:effectLst/>
                <a:latin typeface="SolaimanLipi" pitchFamily="66" charset="0"/>
                <a:cs typeface="SolaimanLipi" pitchFamily="66" charset="0"/>
              </a:rPr>
              <a:t>ভিটামিন সি'র দৈনিক </a:t>
            </a:r>
            <a:r>
              <a:rPr lang="en-US" sz="3200" b="1" dirty="0" err="1" smtClean="0">
                <a:solidFill>
                  <a:srgbClr val="FF0000"/>
                </a:solidFill>
                <a:effectLst/>
                <a:latin typeface="SolaimanLipi" pitchFamily="66" charset="0"/>
                <a:cs typeface="SolaimanLipi" pitchFamily="66" charset="0"/>
              </a:rPr>
              <a:t>চাহিদা</a:t>
            </a:r>
            <a:endParaRPr lang="en-US" sz="3200" b="1" dirty="0">
              <a:effectLst/>
            </a:endParaRPr>
          </a:p>
        </p:txBody>
      </p:sp>
      <p:sp>
        <p:nvSpPr>
          <p:cNvPr id="3" name="Subtitle 2"/>
          <p:cNvSpPr>
            <a:spLocks noGrp="1"/>
          </p:cNvSpPr>
          <p:nvPr>
            <p:ph type="subTitle" idx="1"/>
          </p:nvPr>
        </p:nvSpPr>
        <p:spPr>
          <a:xfrm>
            <a:off x="1447800" y="1219200"/>
            <a:ext cx="7086600" cy="4648200"/>
          </a:xfrm>
        </p:spPr>
        <p:txBody>
          <a:bodyPr>
            <a:noAutofit/>
          </a:bodyPr>
          <a:lstStyle/>
          <a:p>
            <a:pPr algn="just" fontAlgn="base"/>
            <a:r>
              <a:rPr lang="en-US" sz="1800" dirty="0" err="1" smtClean="0">
                <a:solidFill>
                  <a:schemeClr val="tx1"/>
                </a:solidFill>
                <a:latin typeface="SolaimanLipi" pitchFamily="66" charset="0"/>
                <a:cs typeface="SolaimanLipi" pitchFamily="66" charset="0"/>
              </a:rPr>
              <a:t>বিভিন্ন</a:t>
            </a:r>
            <a:r>
              <a:rPr lang="en-US" sz="1800" dirty="0" smtClean="0">
                <a:solidFill>
                  <a:schemeClr val="tx1"/>
                </a:solidFill>
                <a:latin typeface="SolaimanLipi" pitchFamily="66" charset="0"/>
                <a:cs typeface="SolaimanLipi" pitchFamily="66" charset="0"/>
              </a:rPr>
              <a:t> </a:t>
            </a:r>
            <a:r>
              <a:rPr lang="as-IN" sz="1800" dirty="0" smtClean="0">
                <a:solidFill>
                  <a:schemeClr val="tx1"/>
                </a:solidFill>
                <a:latin typeface="SolaimanLipi" pitchFamily="66" charset="0"/>
                <a:cs typeface="SolaimanLipi" pitchFamily="66" charset="0"/>
              </a:rPr>
              <a:t>বয়েসের মানুষদের জন্য ভিটামিন সি'র সুপারিশ করা দৈনিক পরিমাণ (আরডিএ) নিচে দেওয়া হল। তবে ব্যক্তিগত উচ্চতা, ওজন এবং অন্যান্য বিষয়ের উপরে নির্ভর করে পরিমাণ পরিবর্তিত হতে পারে।</a:t>
            </a:r>
            <a:endParaRPr lang="en-US" sz="1800" dirty="0" smtClean="0">
              <a:solidFill>
                <a:schemeClr val="tx1"/>
              </a:solidFill>
              <a:latin typeface="SolaimanLipi" pitchFamily="66" charset="0"/>
              <a:cs typeface="SolaimanLipi" pitchFamily="66" charset="0"/>
            </a:endParaRPr>
          </a:p>
          <a:p>
            <a:pPr algn="just" fontAlgn="base"/>
            <a:endParaRPr lang="en-US" sz="1800" dirty="0" smtClean="0">
              <a:solidFill>
                <a:schemeClr val="tx1"/>
              </a:solidFill>
              <a:latin typeface="SolaimanLipi" pitchFamily="66" charset="0"/>
              <a:cs typeface="SolaimanLipi" pitchFamily="66" charset="0"/>
            </a:endParaRPr>
          </a:p>
          <a:p>
            <a:pPr algn="just" fontAlgn="base"/>
            <a:endParaRPr lang="en-US" sz="1800" dirty="0" smtClean="0">
              <a:solidFill>
                <a:schemeClr val="tx1"/>
              </a:solidFill>
              <a:latin typeface="SolaimanLipi" pitchFamily="66" charset="0"/>
              <a:cs typeface="SolaimanLipi" pitchFamily="66" charset="0"/>
            </a:endParaRPr>
          </a:p>
        </p:txBody>
      </p:sp>
      <p:graphicFrame>
        <p:nvGraphicFramePr>
          <p:cNvPr id="4" name="Table 3"/>
          <p:cNvGraphicFramePr>
            <a:graphicFrameLocks noGrp="1"/>
          </p:cNvGraphicFramePr>
          <p:nvPr/>
        </p:nvGraphicFramePr>
        <p:xfrm>
          <a:off x="1981200" y="2209800"/>
          <a:ext cx="6172200" cy="3657600"/>
        </p:xfrm>
        <a:graphic>
          <a:graphicData uri="http://schemas.openxmlformats.org/drawingml/2006/table">
            <a:tbl>
              <a:tblPr firstRow="1" bandRow="1">
                <a:tableStyleId>{7DF18680-E054-41AD-8BC1-D1AEF772440D}</a:tableStyleId>
              </a:tblPr>
              <a:tblGrid>
                <a:gridCol w="2057400"/>
                <a:gridCol w="2057400"/>
                <a:gridCol w="2057400"/>
              </a:tblGrid>
              <a:tr h="324745">
                <a:tc>
                  <a:txBody>
                    <a:bodyPr/>
                    <a:lstStyle/>
                    <a:p>
                      <a:pPr marL="0" marR="0" algn="ctr">
                        <a:lnSpc>
                          <a:spcPct val="115000"/>
                        </a:lnSpc>
                        <a:spcBef>
                          <a:spcPts val="0"/>
                        </a:spcBef>
                        <a:spcAft>
                          <a:spcPts val="0"/>
                        </a:spcAft>
                      </a:pPr>
                      <a:r>
                        <a:rPr lang="en-US" sz="1800" dirty="0" err="1">
                          <a:latin typeface="SolaimanLipi" pitchFamily="66" charset="0"/>
                          <a:cs typeface="SolaimanLipi" pitchFamily="66" charset="0"/>
                        </a:rPr>
                        <a:t>বয়স</a:t>
                      </a:r>
                      <a:endParaRPr lang="en-US" sz="1800" dirty="0">
                        <a:latin typeface="SolaimanLipi" pitchFamily="66" charset="0"/>
                        <a:ea typeface="Calibri"/>
                        <a:cs typeface="SolaimanLipi" pitchFamily="66" charset="0"/>
                      </a:endParaRPr>
                    </a:p>
                  </a:txBody>
                  <a:tcPr marL="68580" marR="68580" marT="0" marB="0"/>
                </a:tc>
                <a:tc>
                  <a:txBody>
                    <a:bodyPr/>
                    <a:lstStyle/>
                    <a:p>
                      <a:pPr marL="0" marR="0" algn="ctr">
                        <a:lnSpc>
                          <a:spcPct val="115000"/>
                        </a:lnSpc>
                        <a:spcBef>
                          <a:spcPts val="0"/>
                        </a:spcBef>
                        <a:spcAft>
                          <a:spcPts val="0"/>
                        </a:spcAft>
                      </a:pPr>
                      <a:r>
                        <a:rPr lang="en-US" sz="1800">
                          <a:latin typeface="SolaimanLipi" pitchFamily="66" charset="0"/>
                          <a:cs typeface="SolaimanLipi" pitchFamily="66" charset="0"/>
                        </a:rPr>
                        <a:t>পুরুষ</a:t>
                      </a:r>
                      <a:endParaRPr lang="en-US" sz="1800">
                        <a:latin typeface="SolaimanLipi" pitchFamily="66" charset="0"/>
                        <a:ea typeface="Calibri"/>
                        <a:cs typeface="SolaimanLipi" pitchFamily="66" charset="0"/>
                      </a:endParaRPr>
                    </a:p>
                  </a:txBody>
                  <a:tcPr marL="68580" marR="68580" marT="0" marB="0"/>
                </a:tc>
                <a:tc>
                  <a:txBody>
                    <a:bodyPr/>
                    <a:lstStyle/>
                    <a:p>
                      <a:pPr marL="0" marR="0" algn="ctr">
                        <a:lnSpc>
                          <a:spcPct val="115000"/>
                        </a:lnSpc>
                        <a:spcBef>
                          <a:spcPts val="0"/>
                        </a:spcBef>
                        <a:spcAft>
                          <a:spcPts val="0"/>
                        </a:spcAft>
                      </a:pPr>
                      <a:r>
                        <a:rPr lang="en-US" sz="1800" dirty="0" err="1">
                          <a:latin typeface="SolaimanLipi" pitchFamily="66" charset="0"/>
                          <a:cs typeface="SolaimanLipi" pitchFamily="66" charset="0"/>
                        </a:rPr>
                        <a:t>মহিলা</a:t>
                      </a:r>
                      <a:endParaRPr lang="en-US" sz="1800" dirty="0">
                        <a:latin typeface="SolaimanLipi" pitchFamily="66" charset="0"/>
                        <a:ea typeface="Calibri"/>
                        <a:cs typeface="SolaimanLipi" pitchFamily="66" charset="0"/>
                      </a:endParaRPr>
                    </a:p>
                  </a:txBody>
                  <a:tcPr marL="68580" marR="68580" marT="0" marB="0"/>
                </a:tc>
              </a:tr>
              <a:tr h="324745">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6 </a:t>
                      </a:r>
                      <a:r>
                        <a:rPr lang="en-US" sz="1800" dirty="0" err="1">
                          <a:latin typeface="SolaimanLipi" pitchFamily="66" charset="0"/>
                          <a:cs typeface="SolaimanLipi" pitchFamily="66" charset="0"/>
                        </a:rPr>
                        <a:t>মাস</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পর্যন্ত</a:t>
                      </a:r>
                      <a:endParaRPr lang="en-US" sz="1800" dirty="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40 মিলিগ্রাম</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40 মিলিগ্রাম</a:t>
                      </a:r>
                      <a:endParaRPr lang="en-US" sz="1800">
                        <a:latin typeface="SolaimanLipi" pitchFamily="66" charset="0"/>
                        <a:ea typeface="Calibri"/>
                        <a:cs typeface="SolaimanLipi" pitchFamily="66" charset="0"/>
                      </a:endParaRPr>
                    </a:p>
                  </a:txBody>
                  <a:tcPr marL="68580" marR="68580" marT="0" marB="0"/>
                </a:tc>
              </a:tr>
              <a:tr h="429730">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7 </a:t>
                      </a:r>
                      <a:r>
                        <a:rPr lang="en-US" sz="1800" dirty="0" err="1">
                          <a:latin typeface="SolaimanLipi" pitchFamily="66" charset="0"/>
                          <a:cs typeface="SolaimanLipi" pitchFamily="66" charset="0"/>
                        </a:rPr>
                        <a:t>মাস</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থেকে</a:t>
                      </a:r>
                      <a:r>
                        <a:rPr lang="en-US" sz="1800" dirty="0">
                          <a:latin typeface="SolaimanLipi" pitchFamily="66" charset="0"/>
                          <a:cs typeface="SolaimanLipi" pitchFamily="66" charset="0"/>
                        </a:rPr>
                        <a:t> 1 </a:t>
                      </a:r>
                      <a:r>
                        <a:rPr lang="en-US" sz="1800" dirty="0" err="1">
                          <a:latin typeface="SolaimanLipi" pitchFamily="66" charset="0"/>
                          <a:cs typeface="SolaimanLipi" pitchFamily="66" charset="0"/>
                        </a:rPr>
                        <a:t>বছর</a:t>
                      </a:r>
                      <a:endParaRPr lang="en-US" sz="1800" dirty="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50 </a:t>
                      </a:r>
                      <a:r>
                        <a:rPr lang="en-US" sz="1800" dirty="0" err="1">
                          <a:latin typeface="SolaimanLipi" pitchFamily="66" charset="0"/>
                          <a:cs typeface="SolaimanLipi" pitchFamily="66" charset="0"/>
                        </a:rPr>
                        <a:t>মিলিগ্রাম</a:t>
                      </a:r>
                      <a:endParaRPr lang="en-US" sz="1800" dirty="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50 মিলিগ্রাম</a:t>
                      </a:r>
                      <a:endParaRPr lang="en-US" sz="1800">
                        <a:latin typeface="SolaimanLipi" pitchFamily="66" charset="0"/>
                        <a:ea typeface="Calibri"/>
                        <a:cs typeface="SolaimanLipi" pitchFamily="66" charset="0"/>
                      </a:endParaRPr>
                    </a:p>
                  </a:txBody>
                  <a:tcPr marL="68580" marR="68580" marT="0" marB="0"/>
                </a:tc>
              </a:tr>
              <a:tr h="429730">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1 </a:t>
                      </a:r>
                      <a:r>
                        <a:rPr lang="en-US" sz="1800" dirty="0" err="1">
                          <a:latin typeface="SolaimanLipi" pitchFamily="66" charset="0"/>
                          <a:cs typeface="SolaimanLipi" pitchFamily="66" charset="0"/>
                        </a:rPr>
                        <a:t>বছর</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থেকে</a:t>
                      </a:r>
                      <a:r>
                        <a:rPr lang="en-US" sz="1800" dirty="0">
                          <a:latin typeface="SolaimanLipi" pitchFamily="66" charset="0"/>
                          <a:cs typeface="SolaimanLipi" pitchFamily="66" charset="0"/>
                        </a:rPr>
                        <a:t> 3 </a:t>
                      </a:r>
                      <a:r>
                        <a:rPr lang="en-US" sz="1800" dirty="0" err="1">
                          <a:latin typeface="SolaimanLipi" pitchFamily="66" charset="0"/>
                          <a:cs typeface="SolaimanLipi" pitchFamily="66" charset="0"/>
                        </a:rPr>
                        <a:t>বছর</a:t>
                      </a:r>
                      <a:endParaRPr lang="en-US" sz="1800" dirty="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15 মিলিগ্রাম</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15 মিলিগ্রাম</a:t>
                      </a:r>
                      <a:endParaRPr lang="en-US" sz="1800">
                        <a:latin typeface="SolaimanLipi" pitchFamily="66" charset="0"/>
                        <a:ea typeface="Calibri"/>
                        <a:cs typeface="SolaimanLipi" pitchFamily="66" charset="0"/>
                      </a:endParaRPr>
                    </a:p>
                  </a:txBody>
                  <a:tcPr marL="68580" marR="68580" marT="0" marB="0"/>
                </a:tc>
              </a:tr>
              <a:tr h="429730">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4 বছর থেকে 8 বছর</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25 মিলিগ্রাম</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25 </a:t>
                      </a:r>
                      <a:r>
                        <a:rPr lang="en-US" sz="1800" dirty="0" err="1">
                          <a:latin typeface="SolaimanLipi" pitchFamily="66" charset="0"/>
                          <a:cs typeface="SolaimanLipi" pitchFamily="66" charset="0"/>
                        </a:rPr>
                        <a:t>মিলিগ্রাম</a:t>
                      </a:r>
                      <a:endParaRPr lang="en-US" sz="1800" dirty="0">
                        <a:latin typeface="SolaimanLipi" pitchFamily="66" charset="0"/>
                        <a:ea typeface="Calibri"/>
                        <a:cs typeface="SolaimanLipi" pitchFamily="66" charset="0"/>
                      </a:endParaRPr>
                    </a:p>
                  </a:txBody>
                  <a:tcPr marL="68580" marR="68580" marT="0" marB="0"/>
                </a:tc>
              </a:tr>
              <a:tr h="429730">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9 বছর থেকে 13 বছর</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45 মিলিগ্রাম</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45 মিলিগ্রাম</a:t>
                      </a:r>
                      <a:endParaRPr lang="en-US" sz="1800">
                        <a:latin typeface="SolaimanLipi" pitchFamily="66" charset="0"/>
                        <a:ea typeface="Calibri"/>
                        <a:cs typeface="SolaimanLipi" pitchFamily="66" charset="0"/>
                      </a:endParaRPr>
                    </a:p>
                  </a:txBody>
                  <a:tcPr marL="68580" marR="68580" marT="0" marB="0"/>
                </a:tc>
              </a:tr>
              <a:tr h="429730">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14 বছর থেকে 18 বছর</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75 মিলিগ্রাম</a:t>
                      </a:r>
                      <a:endParaRPr lang="en-US" sz="180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a:latin typeface="SolaimanLipi" pitchFamily="66" charset="0"/>
                          <a:cs typeface="SolaimanLipi" pitchFamily="66" charset="0"/>
                        </a:rPr>
                        <a:t>65 মিলিগ্রাম</a:t>
                      </a:r>
                      <a:endParaRPr lang="en-US" sz="1800">
                        <a:latin typeface="SolaimanLipi" pitchFamily="66" charset="0"/>
                        <a:ea typeface="Calibri"/>
                        <a:cs typeface="SolaimanLipi" pitchFamily="66" charset="0"/>
                      </a:endParaRPr>
                    </a:p>
                  </a:txBody>
                  <a:tcPr marL="68580" marR="68580" marT="0" marB="0"/>
                </a:tc>
              </a:tr>
              <a:tr h="859460">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19 </a:t>
                      </a:r>
                      <a:r>
                        <a:rPr lang="en-US" sz="1800" dirty="0" err="1">
                          <a:latin typeface="SolaimanLipi" pitchFamily="66" charset="0"/>
                          <a:cs typeface="SolaimanLipi" pitchFamily="66" charset="0"/>
                        </a:rPr>
                        <a:t>বছর</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থেকে</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তার</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উপরে</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বয়ষ্কদের</a:t>
                      </a:r>
                      <a:r>
                        <a:rPr lang="en-US" sz="1800" dirty="0">
                          <a:latin typeface="SolaimanLipi" pitchFamily="66" charset="0"/>
                          <a:cs typeface="SolaimanLipi" pitchFamily="66" charset="0"/>
                        </a:rPr>
                        <a:t> </a:t>
                      </a:r>
                      <a:r>
                        <a:rPr lang="en-US" sz="1800" dirty="0" err="1">
                          <a:latin typeface="SolaimanLipi" pitchFamily="66" charset="0"/>
                          <a:cs typeface="SolaimanLipi" pitchFamily="66" charset="0"/>
                        </a:rPr>
                        <a:t>মাত্রা</a:t>
                      </a:r>
                      <a:r>
                        <a:rPr lang="en-US" sz="1800" dirty="0">
                          <a:latin typeface="SolaimanLipi" pitchFamily="66" charset="0"/>
                          <a:cs typeface="SolaimanLipi" pitchFamily="66" charset="0"/>
                        </a:rPr>
                        <a:t>)</a:t>
                      </a:r>
                      <a:endParaRPr lang="en-US" sz="1800" dirty="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90 </a:t>
                      </a:r>
                      <a:r>
                        <a:rPr lang="en-US" sz="1800" dirty="0" err="1">
                          <a:latin typeface="SolaimanLipi" pitchFamily="66" charset="0"/>
                          <a:cs typeface="SolaimanLipi" pitchFamily="66" charset="0"/>
                        </a:rPr>
                        <a:t>মিলিগ্রাম</a:t>
                      </a:r>
                      <a:endParaRPr lang="en-US" sz="1800" dirty="0">
                        <a:latin typeface="SolaimanLipi" pitchFamily="66" charset="0"/>
                        <a:ea typeface="Calibri"/>
                        <a:cs typeface="SolaimanLipi" pitchFamily="66" charset="0"/>
                      </a:endParaRPr>
                    </a:p>
                  </a:txBody>
                  <a:tcPr marL="68580" marR="68580" marT="0" marB="0"/>
                </a:tc>
                <a:tc>
                  <a:txBody>
                    <a:bodyPr/>
                    <a:lstStyle/>
                    <a:p>
                      <a:pPr marL="0" marR="0" algn="l">
                        <a:lnSpc>
                          <a:spcPct val="115000"/>
                        </a:lnSpc>
                        <a:spcBef>
                          <a:spcPts val="0"/>
                        </a:spcBef>
                        <a:spcAft>
                          <a:spcPts val="0"/>
                        </a:spcAft>
                      </a:pPr>
                      <a:r>
                        <a:rPr lang="en-US" sz="1800" dirty="0">
                          <a:latin typeface="SolaimanLipi" pitchFamily="66" charset="0"/>
                          <a:cs typeface="SolaimanLipi" pitchFamily="66" charset="0"/>
                        </a:rPr>
                        <a:t>75 </a:t>
                      </a:r>
                      <a:r>
                        <a:rPr lang="en-US" sz="1800" dirty="0" err="1">
                          <a:latin typeface="SolaimanLipi" pitchFamily="66" charset="0"/>
                          <a:cs typeface="SolaimanLipi" pitchFamily="66" charset="0"/>
                        </a:rPr>
                        <a:t>মিলিগ্রাম</a:t>
                      </a:r>
                      <a:endParaRPr lang="en-US" sz="1800" dirty="0">
                        <a:latin typeface="SolaimanLipi" pitchFamily="66" charset="0"/>
                        <a:ea typeface="Calibri"/>
                        <a:cs typeface="SolaimanLipi" pitchFamily="66" charset="0"/>
                      </a:endParaRPr>
                    </a:p>
                  </a:txBody>
                  <a:tcPr marL="68580" marR="68580" marT="0" marB="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295400"/>
            <a:ext cx="7239000" cy="1600200"/>
          </a:xfrm>
        </p:spPr>
        <p:txBody>
          <a:bodyPr>
            <a:normAutofit/>
          </a:bodyPr>
          <a:lstStyle/>
          <a:p>
            <a:pPr>
              <a:buNone/>
            </a:pPr>
            <a:r>
              <a:rPr lang="en-US" sz="3600" b="1" dirty="0" err="1" smtClean="0">
                <a:solidFill>
                  <a:srgbClr val="00B0F0"/>
                </a:solidFill>
                <a:latin typeface="SolaimanLipi" pitchFamily="66" charset="0"/>
                <a:cs typeface="SolaimanLipi" pitchFamily="66" charset="0"/>
              </a:rPr>
              <a:t>আজকে</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এই</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পর্যন্তই</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সবাই</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ভালো</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থেকো</a:t>
            </a:r>
            <a:r>
              <a:rPr lang="en-US" sz="3600" b="1" dirty="0" smtClean="0">
                <a:solidFill>
                  <a:srgbClr val="00B0F0"/>
                </a:solidFill>
                <a:latin typeface="SolaimanLipi" pitchFamily="66" charset="0"/>
                <a:cs typeface="SolaimanLipi" pitchFamily="66" charset="0"/>
              </a:rPr>
              <a:t>…</a:t>
            </a:r>
          </a:p>
          <a:p>
            <a:pPr>
              <a:buNone/>
            </a:pPr>
            <a:r>
              <a:rPr lang="en-US" sz="3600" b="1" dirty="0" smtClean="0">
                <a:solidFill>
                  <a:srgbClr val="FF0000"/>
                </a:solidFill>
                <a:latin typeface="SolaimanLipi" pitchFamily="66" charset="0"/>
                <a:cs typeface="SolaimanLipi" pitchFamily="66" charset="0"/>
              </a:rPr>
              <a:t>                                   </a:t>
            </a:r>
            <a:r>
              <a:rPr lang="en-US" sz="4000" b="1" dirty="0" err="1" smtClean="0">
                <a:solidFill>
                  <a:srgbClr val="FF0000"/>
                </a:solidFill>
                <a:latin typeface="SolaimanLipi" pitchFamily="66" charset="0"/>
                <a:cs typeface="SolaimanLipi" pitchFamily="66" charset="0"/>
              </a:rPr>
              <a:t>ধন্যবাদ</a:t>
            </a:r>
            <a:r>
              <a:rPr lang="en-US" sz="4000" b="1" dirty="0" smtClean="0">
                <a:solidFill>
                  <a:srgbClr val="FF0000"/>
                </a:solidFill>
                <a:latin typeface="SolaimanLipi" pitchFamily="66" charset="0"/>
                <a:cs typeface="SolaimanLipi" pitchFamily="66" charset="0"/>
              </a:rPr>
              <a:t>।</a:t>
            </a:r>
            <a:endParaRPr lang="en-US" sz="4000" b="1" dirty="0">
              <a:solidFill>
                <a:srgbClr val="FF0000"/>
              </a:solidFill>
              <a:latin typeface="SolaimanLipi" pitchFamily="66" charset="0"/>
              <a:cs typeface="SolaimanLipi" pitchFamily="66" charset="0"/>
            </a:endParaRPr>
          </a:p>
        </p:txBody>
      </p:sp>
      <p:pic>
        <p:nvPicPr>
          <p:cNvPr id="1027" name="Picture 3" descr="C:\Users\USER\Desktop\AdobeStock_335457584.jpeg"/>
          <p:cNvPicPr>
            <a:picLocks noChangeAspect="1" noChangeArrowheads="1"/>
          </p:cNvPicPr>
          <p:nvPr/>
        </p:nvPicPr>
        <p:blipFill>
          <a:blip r:embed="rId2"/>
          <a:srcRect l="8743" r="8197" b="50820"/>
          <a:stretch>
            <a:fillRect/>
          </a:stretch>
        </p:blipFill>
        <p:spPr bwMode="auto">
          <a:xfrm>
            <a:off x="1234439" y="2895601"/>
            <a:ext cx="7528561" cy="297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295400"/>
            <a:ext cx="7315200" cy="4191000"/>
          </a:xfrm>
        </p:spPr>
        <p:txBody>
          <a:bodyPr>
            <a:normAutofit/>
          </a:bodyPr>
          <a:lstStyle/>
          <a:p>
            <a:pPr algn="ctr">
              <a:buNone/>
            </a:pPr>
            <a:r>
              <a:rPr lang="en-US" sz="2400" b="1" dirty="0" err="1" smtClean="0">
                <a:solidFill>
                  <a:srgbClr val="FF0000"/>
                </a:solidFill>
                <a:latin typeface="SolaimanLipi" pitchFamily="66" charset="0"/>
                <a:cs typeface="SolaimanLipi" pitchFamily="66" charset="0"/>
              </a:rPr>
              <a:t>প্রস্তুতকারক</a:t>
            </a:r>
            <a:endParaRPr lang="en-US" sz="2400" b="1" dirty="0" smtClean="0">
              <a:solidFill>
                <a:srgbClr val="FF0000"/>
              </a:solidFill>
              <a:latin typeface="SolaimanLipi" pitchFamily="66" charset="0"/>
              <a:cs typeface="SolaimanLipi" pitchFamily="66" charset="0"/>
            </a:endParaRPr>
          </a:p>
          <a:p>
            <a:pPr algn="ctr">
              <a:buNone/>
            </a:pPr>
            <a:r>
              <a:rPr lang="en-US" sz="3600" b="1" dirty="0" err="1" smtClean="0">
                <a:solidFill>
                  <a:srgbClr val="003300"/>
                </a:solidFill>
                <a:latin typeface="SolaimanLipi" pitchFamily="66" charset="0"/>
                <a:cs typeface="SolaimanLipi" pitchFamily="66" charset="0"/>
              </a:rPr>
              <a:t>মোঃ</a:t>
            </a:r>
            <a:r>
              <a:rPr lang="en-US" sz="3600" b="1" dirty="0" smtClean="0">
                <a:solidFill>
                  <a:srgbClr val="003300"/>
                </a:solidFill>
                <a:latin typeface="SolaimanLipi" pitchFamily="66" charset="0"/>
                <a:cs typeface="SolaimanLipi" pitchFamily="66" charset="0"/>
              </a:rPr>
              <a:t> </a:t>
            </a:r>
            <a:r>
              <a:rPr lang="en-US" sz="3600" b="1" dirty="0" err="1" smtClean="0">
                <a:solidFill>
                  <a:srgbClr val="003300"/>
                </a:solidFill>
                <a:latin typeface="SolaimanLipi" pitchFamily="66" charset="0"/>
                <a:cs typeface="SolaimanLipi" pitchFamily="66" charset="0"/>
              </a:rPr>
              <a:t>উজ্জল</a:t>
            </a:r>
            <a:r>
              <a:rPr lang="en-US" sz="3600" b="1" dirty="0" smtClean="0">
                <a:solidFill>
                  <a:srgbClr val="003300"/>
                </a:solidFill>
                <a:latin typeface="SolaimanLipi" pitchFamily="66" charset="0"/>
                <a:cs typeface="SolaimanLipi" pitchFamily="66" charset="0"/>
              </a:rPr>
              <a:t> </a:t>
            </a:r>
            <a:r>
              <a:rPr lang="en-US" sz="3600" b="1" dirty="0" err="1" smtClean="0">
                <a:solidFill>
                  <a:srgbClr val="003300"/>
                </a:solidFill>
                <a:latin typeface="SolaimanLipi" pitchFamily="66" charset="0"/>
                <a:cs typeface="SolaimanLipi" pitchFamily="66" charset="0"/>
              </a:rPr>
              <a:t>হোসেন</a:t>
            </a:r>
            <a:endParaRPr lang="en-US" sz="3600" b="1" dirty="0" smtClean="0">
              <a:solidFill>
                <a:srgbClr val="003300"/>
              </a:solidFill>
              <a:latin typeface="SolaimanLipi" pitchFamily="66" charset="0"/>
              <a:cs typeface="SolaimanLipi" pitchFamily="66" charset="0"/>
            </a:endParaRPr>
          </a:p>
          <a:p>
            <a:pPr algn="ctr">
              <a:buNone/>
            </a:pPr>
            <a:r>
              <a:rPr lang="en-US" sz="2400" b="1" dirty="0" err="1" smtClean="0">
                <a:latin typeface="SolaimanLipi" pitchFamily="66" charset="0"/>
                <a:cs typeface="SolaimanLipi" pitchFamily="66" charset="0"/>
              </a:rPr>
              <a:t>ট্রেড</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ইন্সট্রাক্টর</a:t>
            </a:r>
            <a:endParaRPr lang="en-US" sz="2400" b="1" dirty="0" smtClean="0">
              <a:latin typeface="SolaimanLipi" pitchFamily="66" charset="0"/>
              <a:cs typeface="SolaimanLipi" pitchFamily="66" charset="0"/>
            </a:endParaRPr>
          </a:p>
          <a:p>
            <a:pPr algn="ctr">
              <a:buNone/>
            </a:pPr>
            <a:r>
              <a:rPr lang="en-US" sz="2400" dirty="0" err="1" smtClean="0">
                <a:latin typeface="SolaimanLipi" pitchFamily="66" charset="0"/>
                <a:cs typeface="SolaimanLipi" pitchFamily="66" charset="0"/>
              </a:rPr>
              <a:t>ফুড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প্রসেসিং</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এন্ড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প্রিজারভেশন</a:t>
            </a:r>
            <a:endParaRPr lang="en-US" sz="2400" dirty="0" smtClean="0">
              <a:latin typeface="SolaimanLipi" pitchFamily="66" charset="0"/>
              <a:cs typeface="SolaimanLipi" pitchFamily="66" charset="0"/>
            </a:endParaRPr>
          </a:p>
          <a:p>
            <a:pPr algn="ctr">
              <a:buNone/>
            </a:pPr>
            <a:r>
              <a:rPr lang="en-US" sz="2400" dirty="0" err="1" smtClean="0">
                <a:latin typeface="SolaimanLipi" pitchFamily="66" charset="0"/>
                <a:cs typeface="SolaimanLipi" pitchFamily="66" charset="0"/>
              </a:rPr>
              <a:t>ব্যারিস্টার</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আব্দুস</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সালাম</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তালুকদার</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উচ্চ</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বিদ্যালয়</a:t>
            </a:r>
            <a:r>
              <a:rPr lang="en-US" sz="2400" dirty="0" smtClean="0">
                <a:latin typeface="SolaimanLipi" pitchFamily="66" charset="0"/>
                <a:cs typeface="SolaimanLipi" pitchFamily="66" charset="0"/>
              </a:rPr>
              <a:t>।</a:t>
            </a:r>
          </a:p>
          <a:p>
            <a:pPr algn="ctr">
              <a:buNone/>
            </a:pPr>
            <a:endParaRPr lang="en-US" sz="1100" dirty="0" smtClean="0">
              <a:latin typeface="SolaimanLipi" pitchFamily="66" charset="0"/>
              <a:cs typeface="SolaimanLipi" pitchFamily="66" charset="0"/>
            </a:endParaRPr>
          </a:p>
          <a:p>
            <a:pPr algn="ctr">
              <a:buNone/>
            </a:pPr>
            <a:r>
              <a:rPr lang="en-US" sz="2400" b="1" dirty="0" err="1" smtClean="0">
                <a:latin typeface="SolaimanLipi" pitchFamily="66" charset="0"/>
                <a:cs typeface="SolaimanLipi" pitchFamily="66" charset="0"/>
              </a:rPr>
              <a:t>বি.এস.সি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অনার্স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এম.এস.সি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থিসিস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সহ</a:t>
            </a:r>
            <a:r>
              <a:rPr lang="en-US" sz="2400" b="1" dirty="0" smtClean="0">
                <a:latin typeface="SolaimanLipi" pitchFamily="66" charset="0"/>
                <a:cs typeface="SolaimanLipi" pitchFamily="66" charset="0"/>
              </a:rPr>
              <a:t>)</a:t>
            </a:r>
          </a:p>
          <a:p>
            <a:pPr algn="ctr">
              <a:buNone/>
            </a:pPr>
            <a:r>
              <a:rPr lang="en-US" sz="2400" dirty="0" err="1" smtClean="0">
                <a:latin typeface="SolaimanLipi" pitchFamily="66" charset="0"/>
                <a:cs typeface="SolaimanLipi" pitchFamily="66" charset="0"/>
              </a:rPr>
              <a:t>ফুড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টেকনোলজি</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এন্ড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নিউট্রিশনাল</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সায়েন্স</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বিভাগ</a:t>
            </a:r>
            <a:endParaRPr lang="en-US" sz="2400" dirty="0" smtClean="0">
              <a:latin typeface="SolaimanLipi" pitchFamily="66" charset="0"/>
              <a:cs typeface="SolaimanLipi" pitchFamily="66" charset="0"/>
            </a:endParaRPr>
          </a:p>
          <a:p>
            <a:pPr algn="ctr">
              <a:buNone/>
            </a:pPr>
            <a:r>
              <a:rPr lang="en-US" sz="2400" dirty="0" err="1" smtClean="0">
                <a:latin typeface="SolaimanLipi" pitchFamily="66" charset="0"/>
                <a:cs typeface="SolaimanLipi" pitchFamily="66" charset="0"/>
              </a:rPr>
              <a:t>মাওলানা</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ভাসানী</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বিজ্ঞান</a:t>
            </a:r>
            <a:r>
              <a:rPr lang="en-US" sz="2400" dirty="0" smtClean="0">
                <a:latin typeface="SolaimanLipi" pitchFamily="66" charset="0"/>
                <a:cs typeface="SolaimanLipi" pitchFamily="66" charset="0"/>
              </a:rPr>
              <a:t> ও </a:t>
            </a:r>
            <a:r>
              <a:rPr lang="en-US" sz="2400" dirty="0" err="1" smtClean="0">
                <a:latin typeface="SolaimanLipi" pitchFamily="66" charset="0"/>
                <a:cs typeface="SolaimanLipi" pitchFamily="66" charset="0"/>
              </a:rPr>
              <a:t>প্রযুক্তি</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বিশ্ববিদ্যালয়</a:t>
            </a:r>
            <a:r>
              <a:rPr lang="en-US" sz="2400" dirty="0" smtClean="0">
                <a:latin typeface="SolaimanLipi" pitchFamily="66" charset="0"/>
                <a:cs typeface="SolaimanLipi" pitchFamily="66" charset="0"/>
              </a:rPr>
              <a:t>। </a:t>
            </a:r>
          </a:p>
          <a:p>
            <a:pPr algn="ctr">
              <a:buNone/>
            </a:pPr>
            <a:endParaRPr lang="en-US" sz="1800" b="1" dirty="0" smtClean="0">
              <a:solidFill>
                <a:schemeClr val="bg1"/>
              </a:solidFill>
              <a:latin typeface="SolaimanLipi" pitchFamily="66" charset="0"/>
              <a:cs typeface="SolaimanLipi" pitchFamily="66" charset="0"/>
            </a:endParaRPr>
          </a:p>
          <a:p>
            <a:pPr>
              <a:buNone/>
            </a:pPr>
            <a:endParaRPr lang="en-US" dirty="0">
              <a:solidFill>
                <a:schemeClr val="bg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3048000"/>
          </a:xfrm>
        </p:spPr>
        <p:txBody>
          <a:bodyPr>
            <a:noAutofit/>
          </a:bodyPr>
          <a:lstStyle/>
          <a:p>
            <a:pPr algn="ctr">
              <a:lnSpc>
                <a:spcPct val="150000"/>
              </a:lnSpc>
            </a:pPr>
            <a:r>
              <a:rPr lang="en-US" sz="3200" b="1" dirty="0" err="1" smtClean="0">
                <a:solidFill>
                  <a:srgbClr val="003300"/>
                </a:solidFill>
                <a:effectLst/>
                <a:latin typeface="SolaimanLipi" pitchFamily="66" charset="0"/>
                <a:ea typeface="SimSun" pitchFamily="2" charset="-122"/>
                <a:cs typeface="SolaimanLipi" pitchFamily="66" charset="0"/>
              </a:rPr>
              <a:t>এসএসসি</a:t>
            </a:r>
            <a:r>
              <a:rPr lang="en-US" sz="3200" b="1" dirty="0" smtClean="0">
                <a:solidFill>
                  <a:srgbClr val="003300"/>
                </a:solidFill>
                <a:effectLst/>
                <a:latin typeface="SolaimanLipi" pitchFamily="66" charset="0"/>
                <a:ea typeface="SimSun" pitchFamily="2" charset="-122"/>
                <a:cs typeface="SolaimanLipi" pitchFamily="66" charset="0"/>
              </a:rPr>
              <a:t> </a:t>
            </a:r>
            <a:r>
              <a:rPr lang="en-US" sz="3200" b="1" dirty="0" err="1" smtClean="0">
                <a:solidFill>
                  <a:srgbClr val="003300"/>
                </a:solidFill>
                <a:effectLst/>
                <a:latin typeface="SolaimanLipi" pitchFamily="66" charset="0"/>
                <a:ea typeface="SimSun" pitchFamily="2" charset="-122"/>
                <a:cs typeface="SolaimanLipi" pitchFamily="66" charset="0"/>
              </a:rPr>
              <a:t>ভোকেশনাল</a:t>
            </a:r>
            <a:r>
              <a:rPr lang="en-US" sz="3200" b="1" dirty="0" smtClean="0">
                <a:solidFill>
                  <a:srgbClr val="00B050"/>
                </a:solidFill>
                <a:effectLst/>
                <a:latin typeface="SolaimanLipi" pitchFamily="66" charset="0"/>
                <a:ea typeface="SimSun" pitchFamily="2" charset="-122"/>
                <a:cs typeface="SolaimanLipi" pitchFamily="66" charset="0"/>
              </a:rPr>
              <a:t/>
            </a:r>
            <a:br>
              <a:rPr lang="en-US" sz="3200" b="1" dirty="0" smtClean="0">
                <a:solidFill>
                  <a:srgbClr val="00B050"/>
                </a:solidFill>
                <a:effectLst/>
                <a:latin typeface="SolaimanLipi" pitchFamily="66" charset="0"/>
                <a:ea typeface="SimSun" pitchFamily="2" charset="-122"/>
                <a:cs typeface="SolaimanLipi" pitchFamily="66" charset="0"/>
              </a:rPr>
            </a:br>
            <a:r>
              <a:rPr lang="en-US" sz="3200" b="1" dirty="0" err="1" smtClean="0">
                <a:solidFill>
                  <a:srgbClr val="FF0000"/>
                </a:solidFill>
                <a:effectLst/>
                <a:latin typeface="SolaimanLipi" pitchFamily="66" charset="0"/>
                <a:ea typeface="SimSun" pitchFamily="2" charset="-122"/>
                <a:cs typeface="SolaimanLipi" pitchFamily="66" charset="0"/>
              </a:rPr>
              <a:t>বিষয়ঃ</a:t>
            </a:r>
            <a:r>
              <a:rPr lang="en-US" sz="3200" b="1" dirty="0" smtClean="0">
                <a:solidFill>
                  <a:srgbClr val="FF0000"/>
                </a:solidFill>
                <a:effectLst/>
                <a:latin typeface="SolaimanLipi" pitchFamily="66" charset="0"/>
                <a:ea typeface="SimSun" pitchFamily="2" charset="-122"/>
                <a:cs typeface="SolaimanLipi" pitchFamily="66" charset="0"/>
              </a:rPr>
              <a:t> </a:t>
            </a:r>
            <a:r>
              <a:rPr lang="en-US" sz="3200" b="1" dirty="0" err="1" smtClean="0">
                <a:solidFill>
                  <a:srgbClr val="FF0000"/>
                </a:solidFill>
                <a:effectLst/>
                <a:latin typeface="SolaimanLipi" pitchFamily="66" charset="0"/>
                <a:cs typeface="SolaimanLipi" pitchFamily="66" charset="0"/>
              </a:rPr>
              <a:t>ফুড</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প্রসেসিং</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এন্ড</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প্রিজারভেশন</a:t>
            </a:r>
            <a:r>
              <a:rPr lang="en-US" sz="3200" b="1" dirty="0" smtClean="0">
                <a:solidFill>
                  <a:srgbClr val="FF0000"/>
                </a:solidFill>
                <a:effectLst/>
                <a:latin typeface="SolaimanLipi" pitchFamily="66" charset="0"/>
                <a:cs typeface="SolaimanLipi" pitchFamily="66" charset="0"/>
              </a:rPr>
              <a:t/>
            </a:r>
            <a:br>
              <a:rPr lang="en-US" sz="3200" b="1" dirty="0" smtClean="0">
                <a:solidFill>
                  <a:srgbClr val="FF0000"/>
                </a:solidFill>
                <a:effectLst/>
                <a:latin typeface="SolaimanLipi" pitchFamily="66" charset="0"/>
                <a:cs typeface="SolaimanLipi" pitchFamily="66" charset="0"/>
              </a:rPr>
            </a:br>
            <a:r>
              <a:rPr lang="en-US" sz="3200" b="1" dirty="0" smtClean="0">
                <a:solidFill>
                  <a:srgbClr val="FF0000"/>
                </a:solidFill>
                <a:effectLst/>
                <a:latin typeface="SolaimanLipi" pitchFamily="66" charset="0"/>
                <a:cs typeface="SolaimanLipi" pitchFamily="66" charset="0"/>
              </a:rPr>
              <a:t>ট্রেড-১ (১ম </a:t>
            </a:r>
            <a:r>
              <a:rPr lang="en-US" sz="3200" b="1" dirty="0" err="1" smtClean="0">
                <a:solidFill>
                  <a:srgbClr val="FF0000"/>
                </a:solidFill>
                <a:effectLst/>
                <a:latin typeface="SolaimanLipi" pitchFamily="66" charset="0"/>
                <a:cs typeface="SolaimanLipi" pitchFamily="66" charset="0"/>
              </a:rPr>
              <a:t>পত্র</a:t>
            </a:r>
            <a:r>
              <a:rPr lang="en-US" sz="3200" b="1" dirty="0" smtClean="0">
                <a:solidFill>
                  <a:srgbClr val="FF0000"/>
                </a:solidFill>
                <a:effectLst/>
                <a:latin typeface="SolaimanLipi" pitchFamily="66" charset="0"/>
                <a:cs typeface="SolaimanLipi" pitchFamily="66" charset="0"/>
              </a:rPr>
              <a:t>)</a:t>
            </a:r>
            <a:r>
              <a:rPr lang="en-US" sz="3200" b="1" dirty="0" smtClean="0">
                <a:solidFill>
                  <a:schemeClr val="bg1"/>
                </a:solidFill>
                <a:effectLst/>
                <a:latin typeface="SolaimanLipi" pitchFamily="66" charset="0"/>
                <a:cs typeface="SolaimanLipi" pitchFamily="66" charset="0"/>
              </a:rPr>
              <a:t/>
            </a:r>
            <a:br>
              <a:rPr lang="en-US" sz="3200" b="1" dirty="0" smtClean="0">
                <a:solidFill>
                  <a:schemeClr val="bg1"/>
                </a:solidFill>
                <a:effectLst/>
                <a:latin typeface="SolaimanLipi" pitchFamily="66" charset="0"/>
                <a:cs typeface="SolaimanLipi" pitchFamily="66" charset="0"/>
              </a:rPr>
            </a:br>
            <a:r>
              <a:rPr lang="en-US" sz="3200" b="1" dirty="0" err="1" smtClean="0">
                <a:solidFill>
                  <a:schemeClr val="tx1"/>
                </a:solidFill>
                <a:effectLst/>
                <a:latin typeface="SolaimanLipi" pitchFamily="66" charset="0"/>
                <a:cs typeface="SolaimanLipi" pitchFamily="66" charset="0"/>
              </a:rPr>
              <a:t>শ্রেণীঃ</a:t>
            </a:r>
            <a:r>
              <a:rPr lang="en-US" sz="3200" b="1" dirty="0" smtClean="0">
                <a:solidFill>
                  <a:schemeClr val="tx1"/>
                </a:solidFill>
                <a:effectLst/>
                <a:latin typeface="SolaimanLipi" pitchFamily="66" charset="0"/>
                <a:cs typeface="SolaimanLipi" pitchFamily="66" charset="0"/>
              </a:rPr>
              <a:t> </a:t>
            </a:r>
            <a:r>
              <a:rPr lang="en-US" sz="3200" b="1" dirty="0" err="1" smtClean="0">
                <a:solidFill>
                  <a:schemeClr val="tx1"/>
                </a:solidFill>
                <a:effectLst/>
                <a:latin typeface="SolaimanLipi" pitchFamily="66" charset="0"/>
                <a:cs typeface="SolaimanLipi" pitchFamily="66" charset="0"/>
              </a:rPr>
              <a:t>নবম</a:t>
            </a:r>
            <a:r>
              <a:rPr lang="en-US" sz="3200" b="1" dirty="0" smtClean="0">
                <a:solidFill>
                  <a:schemeClr val="tx1"/>
                </a:solidFill>
                <a:effectLst/>
                <a:latin typeface="SolaimanLipi" pitchFamily="66" charset="0"/>
                <a:cs typeface="SolaimanLipi" pitchFamily="66" charset="0"/>
              </a:rPr>
              <a:t>,  </a:t>
            </a:r>
            <a:r>
              <a:rPr lang="en-US" sz="3200" b="1" dirty="0" err="1" smtClean="0">
                <a:solidFill>
                  <a:schemeClr val="tx1"/>
                </a:solidFill>
                <a:effectLst/>
                <a:latin typeface="SolaimanLipi" pitchFamily="66" charset="0"/>
                <a:cs typeface="SolaimanLipi" pitchFamily="66" charset="0"/>
              </a:rPr>
              <a:t>অধ্যায়ঃ</a:t>
            </a:r>
            <a:r>
              <a:rPr lang="en-US" sz="3200" b="1" dirty="0" smtClean="0">
                <a:solidFill>
                  <a:schemeClr val="tx1"/>
                </a:solidFill>
                <a:effectLst/>
                <a:latin typeface="SolaimanLipi" pitchFamily="66" charset="0"/>
                <a:cs typeface="SolaimanLipi" pitchFamily="66" charset="0"/>
              </a:rPr>
              <a:t> ২য় (লেকচার-৯)</a:t>
            </a:r>
            <a:endParaRPr lang="en-US" sz="3200" b="1" dirty="0">
              <a:solidFill>
                <a:schemeClr val="tx1"/>
              </a:solidFill>
              <a:effectLst/>
              <a:latin typeface="SolaimanLipi" pitchFamily="66" charset="0"/>
              <a:ea typeface="SimSun" pitchFamily="2" charset="-122"/>
              <a:cs typeface="SolaimanLipi"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7239000" cy="685799"/>
          </a:xfrm>
        </p:spPr>
        <p:txBody>
          <a:bodyPr>
            <a:normAutofit/>
          </a:bodyPr>
          <a:lstStyle/>
          <a:p>
            <a:pPr algn="l"/>
            <a:r>
              <a:rPr lang="en-US" sz="3200" b="1" dirty="0" err="1" smtClean="0">
                <a:solidFill>
                  <a:srgbClr val="003300"/>
                </a:solidFill>
                <a:latin typeface="SolaimanLipi" pitchFamily="66" charset="0"/>
                <a:cs typeface="SolaimanLipi" pitchFamily="66" charset="0"/>
              </a:rPr>
              <a:t>এই</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লেকচার</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থেকে</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শিক্ষার্থীরা</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যা</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যা</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শিখবে</a:t>
            </a:r>
            <a:r>
              <a:rPr lang="en-US" sz="3200" b="1" dirty="0" smtClean="0">
                <a:solidFill>
                  <a:srgbClr val="003300"/>
                </a:solidFill>
                <a:latin typeface="SolaimanLipi" pitchFamily="66" charset="0"/>
                <a:cs typeface="SolaimanLipi" pitchFamily="66" charset="0"/>
              </a:rPr>
              <a:t>…</a:t>
            </a:r>
            <a:endParaRPr lang="en-US" sz="3200" b="1" dirty="0">
              <a:solidFill>
                <a:srgbClr val="003300"/>
              </a:solidFill>
              <a:latin typeface="SolaimanLipi" pitchFamily="66" charset="0"/>
              <a:cs typeface="SolaimanLipi" pitchFamily="66" charset="0"/>
            </a:endParaRPr>
          </a:p>
        </p:txBody>
      </p:sp>
      <p:sp>
        <p:nvSpPr>
          <p:cNvPr id="3" name="Subtitle 2"/>
          <p:cNvSpPr>
            <a:spLocks noGrp="1"/>
          </p:cNvSpPr>
          <p:nvPr>
            <p:ph type="subTitle" idx="1"/>
          </p:nvPr>
        </p:nvSpPr>
        <p:spPr>
          <a:xfrm>
            <a:off x="1371600" y="1219200"/>
            <a:ext cx="5562600" cy="2667000"/>
          </a:xfrm>
        </p:spPr>
        <p:txBody>
          <a:bodyPr>
            <a:noAutofit/>
          </a:bodyPr>
          <a:lstStyle/>
          <a:p>
            <a:pPr algn="just">
              <a:buFont typeface="Wingdings" pitchFamily="2" charset="2"/>
              <a:buChar char="v"/>
            </a:pPr>
            <a:r>
              <a:rPr lang="as-IN" sz="2000" dirty="0" smtClean="0">
                <a:solidFill>
                  <a:schemeClr val="tx1"/>
                </a:solidFill>
                <a:latin typeface="SolaimanLipi" pitchFamily="66" charset="0"/>
                <a:cs typeface="SolaimanLipi" pitchFamily="66" charset="0"/>
              </a:rPr>
              <a:t>ভিটামিন</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সি</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কী</a:t>
            </a:r>
            <a:r>
              <a:rPr lang="as-IN" sz="2000" dirty="0" smtClean="0">
                <a:solidFill>
                  <a:schemeClr val="tx1"/>
                </a:solidFill>
                <a:latin typeface="SolaimanLipi" pitchFamily="66" charset="0"/>
                <a:cs typeface="SolaimanLipi" pitchFamily="66" charset="0"/>
              </a:rPr>
              <a:t>?</a:t>
            </a:r>
          </a:p>
          <a:p>
            <a:pPr algn="just">
              <a:buFont typeface="Wingdings" pitchFamily="2" charset="2"/>
              <a:buChar char="v"/>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সি</a:t>
            </a:r>
            <a:r>
              <a:rPr lang="en-US" sz="2000" dirty="0" smtClean="0">
                <a:solidFill>
                  <a:schemeClr val="tx1"/>
                </a:solidFill>
                <a:latin typeface="SolaimanLipi" pitchFamily="66" charset="0"/>
                <a:cs typeface="SolaimanLipi" pitchFamily="66" charset="0"/>
              </a:rPr>
              <a:t> </a:t>
            </a:r>
            <a:r>
              <a:rPr lang="as-IN" sz="2000" dirty="0" smtClean="0">
                <a:solidFill>
                  <a:schemeClr val="tx1"/>
                </a:solidFill>
                <a:latin typeface="SolaimanLipi" pitchFamily="66" charset="0"/>
                <a:cs typeface="SolaimanLipi" pitchFamily="66" charset="0"/>
              </a:rPr>
              <a:t>এর উৎস।</a:t>
            </a:r>
            <a:endParaRPr lang="en-US" sz="2000" dirty="0" smtClean="0">
              <a:solidFill>
                <a:schemeClr val="tx1"/>
              </a:solidFill>
              <a:latin typeface="SolaimanLipi" pitchFamily="66" charset="0"/>
              <a:cs typeface="SolaimanLipi" pitchFamily="66" charset="0"/>
            </a:endParaRPr>
          </a:p>
          <a:p>
            <a:pPr algn="just">
              <a:buFont typeface="Wingdings" pitchFamily="2" charset="2"/>
              <a:buChar char="v"/>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সি</a:t>
            </a:r>
            <a:r>
              <a:rPr lang="as-IN" sz="2000" dirty="0" smtClean="0">
                <a:solidFill>
                  <a:schemeClr val="tx1"/>
                </a:solidFill>
                <a:latin typeface="SolaimanLipi" pitchFamily="66" charset="0"/>
                <a:cs typeface="SolaimanLipi" pitchFamily="66" charset="0"/>
              </a:rPr>
              <a:t> এর কাজ কী?</a:t>
            </a:r>
          </a:p>
          <a:p>
            <a:pPr algn="just">
              <a:buFont typeface="Wingdings" pitchFamily="2" charset="2"/>
              <a:buChar char="v"/>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সি</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এর</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প্রয়োজনীয়তা</a:t>
            </a:r>
            <a:r>
              <a:rPr lang="as-IN" sz="2000" dirty="0" smtClean="0">
                <a:solidFill>
                  <a:schemeClr val="tx1"/>
                </a:solidFill>
                <a:latin typeface="SolaimanLipi" pitchFamily="66" charset="0"/>
                <a:cs typeface="SolaimanLipi" pitchFamily="66" charset="0"/>
              </a:rPr>
              <a:t>।</a:t>
            </a:r>
          </a:p>
          <a:p>
            <a:pPr algn="just">
              <a:buFont typeface="Wingdings" pitchFamily="2" charset="2"/>
              <a:buChar char="v"/>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সি</a:t>
            </a:r>
            <a:r>
              <a:rPr lang="as-IN" sz="2000" dirty="0" smtClean="0">
                <a:solidFill>
                  <a:schemeClr val="tx1"/>
                </a:solidFill>
                <a:latin typeface="SolaimanLipi" pitchFamily="66" charset="0"/>
                <a:cs typeface="SolaimanLipi" pitchFamily="66" charset="0"/>
              </a:rPr>
              <a:t> এর অভাবজনিত রোগ।</a:t>
            </a:r>
            <a:endParaRPr lang="en-US" sz="2000" dirty="0" smtClean="0">
              <a:solidFill>
                <a:schemeClr val="tx1"/>
              </a:solidFill>
              <a:latin typeface="SolaimanLipi" pitchFamily="66" charset="0"/>
              <a:cs typeface="SolaimanLipi" pitchFamily="66" charset="0"/>
            </a:endParaRPr>
          </a:p>
          <a:p>
            <a:pPr algn="just">
              <a:buFont typeface="Wingdings" pitchFamily="2" charset="2"/>
              <a:buChar char="v"/>
            </a:pPr>
            <a:r>
              <a:rPr lang="en-US" sz="2000" dirty="0" err="1" smtClean="0">
                <a:solidFill>
                  <a:schemeClr val="tx1"/>
                </a:solidFill>
                <a:latin typeface="SolaimanLipi" pitchFamily="66" charset="0"/>
                <a:cs typeface="SolaimanLipi" pitchFamily="66" charset="0"/>
              </a:rPr>
              <a:t>স্কার্ভি</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রোগের</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লক্ষণ</a:t>
            </a:r>
            <a:r>
              <a:rPr lang="en-US" sz="2000" dirty="0" smtClean="0">
                <a:solidFill>
                  <a:schemeClr val="tx1"/>
                </a:solidFill>
                <a:latin typeface="SolaimanLipi" pitchFamily="66" charset="0"/>
                <a:cs typeface="SolaimanLipi" pitchFamily="66" charset="0"/>
              </a:rPr>
              <a:t>।</a:t>
            </a:r>
          </a:p>
          <a:p>
            <a:pPr algn="just">
              <a:buFont typeface="Wingdings" pitchFamily="2" charset="2"/>
              <a:buChar char="v"/>
            </a:pPr>
            <a:r>
              <a:rPr lang="as-IN" sz="2000" dirty="0" smtClean="0">
                <a:solidFill>
                  <a:schemeClr val="tx1"/>
                </a:solidFill>
                <a:latin typeface="SolaimanLipi" pitchFamily="66" charset="0"/>
                <a:cs typeface="SolaimanLipi" pitchFamily="66" charset="0"/>
              </a:rPr>
              <a:t> ভিটামিন সি'র দৈনিক </a:t>
            </a:r>
            <a:r>
              <a:rPr lang="en-US" sz="2000" dirty="0" err="1" smtClean="0">
                <a:solidFill>
                  <a:schemeClr val="tx1"/>
                </a:solidFill>
                <a:latin typeface="SolaimanLipi" pitchFamily="66" charset="0"/>
                <a:cs typeface="SolaimanLipi" pitchFamily="66" charset="0"/>
              </a:rPr>
              <a:t>চাহিদা</a:t>
            </a:r>
            <a:r>
              <a:rPr lang="en-US" sz="2000" dirty="0" smtClean="0">
                <a:solidFill>
                  <a:schemeClr val="tx1"/>
                </a:solidFill>
                <a:latin typeface="SolaimanLipi" pitchFamily="66" charset="0"/>
                <a:cs typeface="SolaimanLipi" pitchFamily="66" charset="0"/>
              </a:rPr>
              <a:t>। </a:t>
            </a:r>
            <a:endParaRPr lang="en-US" sz="2000" dirty="0">
              <a:solidFill>
                <a:schemeClr val="tx1"/>
              </a:solidFill>
              <a:latin typeface="SolaimanLipi" pitchFamily="66" charset="0"/>
              <a:cs typeface="SolaimanLipi" pitchFamily="66" charset="0"/>
            </a:endParaRPr>
          </a:p>
        </p:txBody>
      </p:sp>
      <p:pic>
        <p:nvPicPr>
          <p:cNvPr id="3074" name="Picture 2" descr="C:\Users\USER\Desktop\TopVitaminCFoodsFB.jpg"/>
          <p:cNvPicPr>
            <a:picLocks noChangeAspect="1" noChangeArrowheads="1"/>
          </p:cNvPicPr>
          <p:nvPr/>
        </p:nvPicPr>
        <p:blipFill>
          <a:blip r:embed="rId2"/>
          <a:srcRect t="17632" b="10296"/>
          <a:stretch>
            <a:fillRect/>
          </a:stretch>
        </p:blipFill>
        <p:spPr bwMode="auto">
          <a:xfrm>
            <a:off x="1600200" y="3987115"/>
            <a:ext cx="6781800" cy="25660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3400"/>
            <a:ext cx="7162800" cy="762000"/>
          </a:xfrm>
        </p:spPr>
        <p:txBody>
          <a:bodyPr>
            <a:noAutofit/>
          </a:bodyPr>
          <a:lstStyle/>
          <a:p>
            <a:pPr marL="514350" indent="-514350" algn="ctr"/>
            <a:r>
              <a:rPr lang="as-IN" sz="4400" b="1" dirty="0" smtClean="0">
                <a:solidFill>
                  <a:srgbClr val="FF0000"/>
                </a:solidFill>
                <a:effectLst/>
                <a:latin typeface="SolaimanLipi" pitchFamily="66" charset="0"/>
                <a:cs typeface="SolaimanLipi" pitchFamily="66" charset="0"/>
              </a:rPr>
              <a:t>ভিটামিন </a:t>
            </a:r>
            <a:r>
              <a:rPr lang="en-US" sz="4400" b="1" dirty="0" err="1" smtClean="0">
                <a:solidFill>
                  <a:srgbClr val="FF0000"/>
                </a:solidFill>
                <a:effectLst/>
                <a:latin typeface="SolaimanLipi" pitchFamily="66" charset="0"/>
                <a:cs typeface="SolaimanLipi" pitchFamily="66" charset="0"/>
              </a:rPr>
              <a:t>সি</a:t>
            </a:r>
            <a:endParaRPr lang="en-US" sz="4400" b="1" dirty="0" smtClean="0">
              <a:solidFill>
                <a:srgbClr val="FF0000"/>
              </a:solidFill>
              <a:effectLst/>
              <a:latin typeface="SolaimanLipi" pitchFamily="66" charset="0"/>
              <a:cs typeface="SolaimanLipi" pitchFamily="66" charset="0"/>
            </a:endParaRPr>
          </a:p>
        </p:txBody>
      </p:sp>
      <p:sp>
        <p:nvSpPr>
          <p:cNvPr id="6" name="Subtitle 5"/>
          <p:cNvSpPr>
            <a:spLocks noGrp="1"/>
          </p:cNvSpPr>
          <p:nvPr>
            <p:ph type="subTitle" idx="1"/>
          </p:nvPr>
        </p:nvSpPr>
        <p:spPr>
          <a:xfrm>
            <a:off x="1371600" y="1524000"/>
            <a:ext cx="7086600" cy="4267200"/>
          </a:xfrm>
        </p:spPr>
        <p:txBody>
          <a:bodyPr>
            <a:noAutofit/>
          </a:bodyPr>
          <a:lstStyle/>
          <a:p>
            <a:pPr algn="just"/>
            <a:r>
              <a:rPr lang="as-IN" sz="2000" dirty="0" smtClean="0">
                <a:solidFill>
                  <a:schemeClr val="tx1"/>
                </a:solidFill>
                <a:latin typeface="SolaimanLipi" pitchFamily="66" charset="0"/>
                <a:cs typeface="SolaimanLipi" pitchFamily="66" charset="0"/>
              </a:rPr>
              <a:t>ভিটামিন সি একটি জলে-দ্রবণীয় ভিটামিন যা, প্রাকৃতিক ভাবেই কিছু খাদ্যদ্রব্যের মধ্যে উপস্থিত থাকে, যেমন কমলালেবু এবং লেবু। এর অপর নাম এল-এসকরবিক অ্যাসিড; প্রাকৃতিক ভাবে আমাদের শরীরে তৈরি হয় না। কাজেই খাদ্যের সাথে একে অন্তর্ভুক্ত করে নেওয়া আবশ্যক। এই ভিটামিনের প্রচুর উপকারিতা রয়েছে এবং আমাদের দেহের স্বাভাবিক কাজ-কর্ম চলার জন্য এর সহায়তা প্রয়োজন। এর অন্যতম কাজটি হল আমাদের দেহের জন্য প্রয়োজনীয় কোলাজেন তন্তুর জৈব সংশ্লেষণ (বায়োসিন্থেসিস)।</a:t>
            </a:r>
            <a:endParaRPr lang="en-US" sz="2000" dirty="0" smtClean="0">
              <a:solidFill>
                <a:schemeClr val="tx1"/>
              </a:solidFill>
              <a:latin typeface="SolaimanLipi" pitchFamily="66" charset="0"/>
              <a:cs typeface="SolaimanLipi" pitchFamily="66" charset="0"/>
            </a:endParaRPr>
          </a:p>
          <a:p>
            <a:pPr algn="just"/>
            <a:endParaRPr lang="en-US" sz="2000" dirty="0" smtClean="0">
              <a:solidFill>
                <a:schemeClr val="tx1"/>
              </a:solidFill>
              <a:latin typeface="SolaimanLipi" pitchFamily="66" charset="0"/>
              <a:cs typeface="SolaimanLipi" pitchFamily="66" charset="0"/>
            </a:endParaRPr>
          </a:p>
          <a:p>
            <a:pPr algn="just"/>
            <a:r>
              <a:rPr lang="as-IN" sz="2000" b="1" dirty="0" smtClean="0">
                <a:solidFill>
                  <a:srgbClr val="FF0000"/>
                </a:solidFill>
                <a:latin typeface="SolaimanLipi" pitchFamily="66" charset="0"/>
                <a:cs typeface="SolaimanLipi" pitchFamily="66" charset="0"/>
              </a:rPr>
              <a:t>উৎস: </a:t>
            </a:r>
            <a:r>
              <a:rPr lang="as-IN" sz="2000" dirty="0" smtClean="0">
                <a:solidFill>
                  <a:schemeClr val="tx1"/>
                </a:solidFill>
                <a:latin typeface="SolaimanLipi" pitchFamily="66" charset="0"/>
                <a:cs typeface="SolaimanLipi" pitchFamily="66" charset="0"/>
              </a:rPr>
              <a:t>টাটকা শাক-সবজি ও ফল-মূল ভিটামিন সি এর উত্তম উৎস। টক জাতীয় ফল যেমন- কমলা,</a:t>
            </a:r>
            <a:r>
              <a:rPr lang="en-US" sz="2000" dirty="0" smtClean="0">
                <a:solidFill>
                  <a:schemeClr val="tx1"/>
                </a:solidFill>
                <a:latin typeface="SolaimanLipi" pitchFamily="66" charset="0"/>
                <a:cs typeface="SolaimanLipi" pitchFamily="66" charset="0"/>
              </a:rPr>
              <a:t> </a:t>
            </a:r>
            <a:r>
              <a:rPr lang="as-IN" sz="2000" dirty="0" smtClean="0">
                <a:solidFill>
                  <a:schemeClr val="tx1"/>
                </a:solidFill>
                <a:latin typeface="SolaimanLipi" pitchFamily="66" charset="0"/>
                <a:cs typeface="SolaimanLipi" pitchFamily="66" charset="0"/>
              </a:rPr>
              <a:t>লেবু, পেয়ারা, আমলকী, বাতাবি লেবু, আমড়া, কামরাঙা, আঙুর, আনারস ইত্যাদিতে প্রচুর পরিমাণে ভিটামিন সি পাওয়া</a:t>
            </a:r>
          </a:p>
          <a:p>
            <a:pPr algn="just"/>
            <a:r>
              <a:rPr lang="as-IN" sz="2000" dirty="0" smtClean="0">
                <a:solidFill>
                  <a:schemeClr val="tx1"/>
                </a:solidFill>
                <a:latin typeface="SolaimanLipi" pitchFamily="66" charset="0"/>
                <a:cs typeface="SolaimanLipi" pitchFamily="66" charset="0"/>
              </a:rPr>
              <a:t>যায়। এছাড়া, লেটুস পাতা, কাঁচা মরিচও এর ভালো উৎস।</a:t>
            </a:r>
            <a:endParaRPr lang="en-US" sz="2000" dirty="0" smtClean="0">
              <a:solidFill>
                <a:schemeClr val="tx1"/>
              </a:solidFill>
              <a:latin typeface="SolaimanLipi" pitchFamily="66" charset="0"/>
              <a:cs typeface="SolaimanLipi" pitchFamily="66" charset="0"/>
            </a:endParaRPr>
          </a:p>
          <a:p>
            <a:pPr algn="just"/>
            <a:endParaRPr lang="en-US" sz="2000" dirty="0" smtClean="0">
              <a:solidFill>
                <a:schemeClr val="tx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684caf150d41a3d385c00cdc59d598e.jpg"/>
          <p:cNvPicPr>
            <a:picLocks noChangeAspect="1" noChangeArrowheads="1"/>
          </p:cNvPicPr>
          <p:nvPr/>
        </p:nvPicPr>
        <p:blipFill>
          <a:blip r:embed="rId2"/>
          <a:srcRect/>
          <a:stretch>
            <a:fillRect/>
          </a:stretch>
        </p:blipFill>
        <p:spPr bwMode="auto">
          <a:xfrm>
            <a:off x="5867400" y="1219200"/>
            <a:ext cx="2651203" cy="5334000"/>
          </a:xfrm>
          <a:prstGeom prst="rect">
            <a:avLst/>
          </a:prstGeom>
          <a:noFill/>
        </p:spPr>
      </p:pic>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a:t>
            </a:r>
            <a:r>
              <a:rPr lang="en-US" sz="3200" b="1" dirty="0" err="1" smtClean="0">
                <a:solidFill>
                  <a:srgbClr val="FF0000"/>
                </a:solidFill>
                <a:effectLst/>
                <a:latin typeface="SolaimanLipi" pitchFamily="66" charset="0"/>
                <a:cs typeface="SolaimanLipi" pitchFamily="66" charset="0"/>
              </a:rPr>
              <a:t>সি</a:t>
            </a:r>
            <a:r>
              <a:rPr lang="as-IN" sz="3200" b="1" dirty="0" smtClean="0">
                <a:solidFill>
                  <a:srgbClr val="FF0000"/>
                </a:solidFill>
                <a:effectLst/>
                <a:latin typeface="SolaimanLipi" pitchFamily="66" charset="0"/>
                <a:cs typeface="SolaimanLipi" pitchFamily="66" charset="0"/>
              </a:rPr>
              <a:t> এর উৎস</a:t>
            </a:r>
            <a:endParaRPr lang="en-US" sz="3200" b="1" dirty="0">
              <a:solidFill>
                <a:srgbClr val="FF0000"/>
              </a:solidFill>
              <a:effectLst/>
            </a:endParaRPr>
          </a:p>
        </p:txBody>
      </p:sp>
      <p:sp>
        <p:nvSpPr>
          <p:cNvPr id="3" name="Content Placeholder 2"/>
          <p:cNvSpPr>
            <a:spLocks noGrp="1"/>
          </p:cNvSpPr>
          <p:nvPr>
            <p:ph type="subTitle" idx="1"/>
          </p:nvPr>
        </p:nvSpPr>
        <p:spPr>
          <a:xfrm>
            <a:off x="1295400" y="1371600"/>
            <a:ext cx="4419600" cy="4953000"/>
          </a:xfrm>
        </p:spPr>
        <p:txBody>
          <a:bodyPr>
            <a:noAutofit/>
          </a:bodyPr>
          <a:lstStyle/>
          <a:p>
            <a:pPr algn="just" fontAlgn="base"/>
            <a:r>
              <a:rPr lang="as-IN" sz="1800" b="1" dirty="0" smtClean="0">
                <a:solidFill>
                  <a:schemeClr val="tx1"/>
                </a:solidFill>
                <a:latin typeface="SolaimanLipi" pitchFamily="66" charset="0"/>
                <a:cs typeface="SolaimanLipi" pitchFamily="66" charset="0"/>
              </a:rPr>
              <a:t>নিম্ন লিখিত খাদ্য ও ফলগুলি ভিটামিন সি সমৃদ্ধ:</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কমলা, লেবু, মিষ্টি লেবু, আঙুরের মত সাইট্রাস ফল</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স্ট্রবেরি, গুজবেরি, ব্লুবেরি, রাস্পবেরী এবং ক্র্যানবেরী মত বেরি</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তরমুজ</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টমেটো</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আনারস</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পেয়ারা</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আম</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পেঁপে</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ব্রোকলি, লাল মরিচ, সবুজ মরিচ, এবং ফুলকপির মত সবজি</a:t>
            </a:r>
          </a:p>
          <a:p>
            <a:pPr algn="just" fontAlgn="base">
              <a:buFont typeface="Wingdings" pitchFamily="2" charset="2"/>
              <a:buChar char="v"/>
            </a:pPr>
            <a:r>
              <a:rPr lang="as-IN" sz="1800" dirty="0" smtClean="0">
                <a:solidFill>
                  <a:schemeClr val="tx1"/>
                </a:solidFill>
                <a:latin typeface="SolaimanLipi" pitchFamily="66" charset="0"/>
                <a:cs typeface="SolaimanLipi" pitchFamily="66" charset="0"/>
              </a:rPr>
              <a:t>সবুজ শাক, পালং, বাঁধাকপি এবং শালগম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a:t>
            </a:r>
            <a:r>
              <a:rPr lang="en-US" sz="3200" b="1" dirty="0" err="1" smtClean="0">
                <a:solidFill>
                  <a:srgbClr val="FF0000"/>
                </a:solidFill>
                <a:effectLst/>
                <a:latin typeface="SolaimanLipi" pitchFamily="66" charset="0"/>
                <a:cs typeface="SolaimanLipi" pitchFamily="66" charset="0"/>
              </a:rPr>
              <a:t>সি</a:t>
            </a:r>
            <a:r>
              <a:rPr lang="as-IN" sz="3200" b="1" dirty="0" smtClean="0">
                <a:solidFill>
                  <a:srgbClr val="FF0000"/>
                </a:solidFill>
                <a:effectLst/>
                <a:latin typeface="SolaimanLipi" pitchFamily="66" charset="0"/>
                <a:cs typeface="SolaimanLipi" pitchFamily="66" charset="0"/>
              </a:rPr>
              <a:t> এর কাজ</a:t>
            </a:r>
            <a:endParaRPr lang="en-US" sz="3200" b="1" dirty="0">
              <a:solidFill>
                <a:srgbClr val="FF0000"/>
              </a:solidFill>
              <a:effectLst/>
            </a:endParaRPr>
          </a:p>
        </p:txBody>
      </p:sp>
      <p:sp>
        <p:nvSpPr>
          <p:cNvPr id="3" name="Content Placeholder 2"/>
          <p:cNvSpPr>
            <a:spLocks noGrp="1"/>
          </p:cNvSpPr>
          <p:nvPr>
            <p:ph type="subTitle" idx="1"/>
          </p:nvPr>
        </p:nvSpPr>
        <p:spPr>
          <a:xfrm>
            <a:off x="1447800" y="1295400"/>
            <a:ext cx="6934200" cy="4495800"/>
          </a:xfrm>
        </p:spPr>
        <p:txBody>
          <a:bodyPr>
            <a:noAutofit/>
          </a:bodyPr>
          <a:lstStyle/>
          <a:p>
            <a:pPr fontAlgn="base"/>
            <a:endParaRPr lang="as-IN" sz="2000" dirty="0" smtClean="0">
              <a:solidFill>
                <a:schemeClr val="tx1"/>
              </a:solidFill>
              <a:latin typeface="SolaimanLipi" pitchFamily="66" charset="0"/>
              <a:cs typeface="SolaimanLipi" pitchFamily="66" charset="0"/>
            </a:endParaRPr>
          </a:p>
          <a:p>
            <a:pPr fontAlgn="base"/>
            <a:r>
              <a:rPr lang="as-IN" sz="2000" dirty="0" smtClean="0">
                <a:solidFill>
                  <a:schemeClr val="tx1"/>
                </a:solidFill>
                <a:latin typeface="SolaimanLipi" pitchFamily="66" charset="0"/>
                <a:cs typeface="SolaimanLipi" pitchFamily="66" charset="0"/>
              </a:rPr>
              <a:t>১। ভিটামিন সি একটি শক্তিশালী জারণরোধী ভিটামিন।</a:t>
            </a:r>
          </a:p>
          <a:p>
            <a:pPr fontAlgn="base"/>
            <a:r>
              <a:rPr lang="as-IN" sz="2000" dirty="0" smtClean="0">
                <a:solidFill>
                  <a:schemeClr val="tx1"/>
                </a:solidFill>
                <a:latin typeface="SolaimanLipi" pitchFamily="66" charset="0"/>
                <a:cs typeface="SolaimanLipi" pitchFamily="66" charset="0"/>
              </a:rPr>
              <a:t>২। ভিটামিন সি নিজে জারিত হয়ে অন্যান্য উপাদানের জারণ প্রতিরোধ করে। (সাধারণভাবে কোনো কিছুর সাথে</a:t>
            </a:r>
            <a:r>
              <a:rPr lang="en-US" sz="2000" dirty="0" smtClean="0">
                <a:solidFill>
                  <a:schemeClr val="tx1"/>
                </a:solidFill>
                <a:latin typeface="SolaimanLipi" pitchFamily="66" charset="0"/>
                <a:cs typeface="SolaimanLipi" pitchFamily="66" charset="0"/>
              </a:rPr>
              <a:t> </a:t>
            </a:r>
            <a:r>
              <a:rPr lang="as-IN" sz="2000" dirty="0" smtClean="0">
                <a:solidFill>
                  <a:schemeClr val="tx1"/>
                </a:solidFill>
                <a:latin typeface="SolaimanLipi" pitchFamily="66" charset="0"/>
                <a:cs typeface="SolaimanLipi" pitchFamily="66" charset="0"/>
              </a:rPr>
              <a:t>অক্সিজেন যুক্ত হওয়াকে জারণ বলে।)</a:t>
            </a:r>
          </a:p>
          <a:p>
            <a:pPr fontAlgn="base"/>
            <a:r>
              <a:rPr lang="as-IN" sz="2000" dirty="0" smtClean="0">
                <a:solidFill>
                  <a:schemeClr val="tx1"/>
                </a:solidFill>
                <a:latin typeface="SolaimanLipi" pitchFamily="66" charset="0"/>
                <a:cs typeface="SolaimanLipi" pitchFamily="66" charset="0"/>
              </a:rPr>
              <a:t>৩। রোগ প্রতিরোধ ক্ষমতা তৈরি করে।</a:t>
            </a:r>
          </a:p>
          <a:p>
            <a:pPr fontAlgn="base"/>
            <a:r>
              <a:rPr lang="as-IN" sz="2000" dirty="0" smtClean="0">
                <a:solidFill>
                  <a:schemeClr val="tx1"/>
                </a:solidFill>
                <a:latin typeface="SolaimanLipi" pitchFamily="66" charset="0"/>
                <a:cs typeface="SolaimanLipi" pitchFamily="66" charset="0"/>
              </a:rPr>
              <a:t>৪। ক্ষতস্থানের ঘা শুকাতে সাহায্য করে।</a:t>
            </a:r>
          </a:p>
          <a:p>
            <a:pPr fontAlgn="base"/>
            <a:r>
              <a:rPr lang="as-IN" sz="2000" dirty="0" smtClean="0">
                <a:solidFill>
                  <a:schemeClr val="tx1"/>
                </a:solidFill>
                <a:latin typeface="SolaimanLipi" pitchFamily="66" charset="0"/>
                <a:cs typeface="SolaimanLipi" pitchFamily="66" charset="0"/>
              </a:rPr>
              <a:t>৫। দেহের পেশি, কলা ও অস্থির সংযোজক কলা তৈরিতে সহায়তা করে।</a:t>
            </a:r>
          </a:p>
          <a:p>
            <a:pPr fontAlgn="base"/>
            <a:r>
              <a:rPr lang="as-IN" sz="2000" dirty="0" smtClean="0">
                <a:solidFill>
                  <a:schemeClr val="tx1"/>
                </a:solidFill>
                <a:latin typeface="SolaimanLipi" pitchFamily="66" charset="0"/>
                <a:cs typeface="SolaimanLipi" pitchFamily="66" charset="0"/>
              </a:rPr>
              <a:t>৬। ভিটামিন সি অন্ত্রে লৌহের শোষণ এবং হিমোগ্লোবিনে লৌহ যুক্তকরণে সাহায্য করে।</a:t>
            </a:r>
          </a:p>
          <a:p>
            <a:pPr fontAlgn="base"/>
            <a:r>
              <a:rPr lang="as-IN" sz="2000" dirty="0" smtClean="0">
                <a:solidFill>
                  <a:schemeClr val="tx1"/>
                </a:solidFill>
                <a:latin typeface="SolaimanLipi" pitchFamily="66" charset="0"/>
                <a:cs typeface="SolaimanLipi" pitchFamily="66" charset="0"/>
              </a:rPr>
              <a:t>৭। ত্বক, দাঁত, মাড়ি প্রভৃতির দৃঢ়তা রক্ষা করে।</a:t>
            </a:r>
          </a:p>
          <a:p>
            <a:pPr fontAlgn="base"/>
            <a:r>
              <a:rPr lang="as-IN" sz="2000" dirty="0" smtClean="0">
                <a:solidFill>
                  <a:schemeClr val="tx1"/>
                </a:solidFill>
                <a:latin typeface="SolaimanLipi" pitchFamily="66" charset="0"/>
                <a:cs typeface="SolaimanLipi" pitchFamily="66" charset="0"/>
              </a:rPr>
              <a:t>৮। রক্তবাহী নালীর প্রাচীর মজবুত করতে সহায়তা করে।</a:t>
            </a:r>
            <a:endParaRPr lang="en-US" sz="2000" dirty="0" smtClean="0">
              <a:solidFill>
                <a:schemeClr val="tx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a:t>
            </a:r>
            <a:r>
              <a:rPr lang="en-US" sz="3200" b="1" dirty="0" err="1" smtClean="0">
                <a:solidFill>
                  <a:srgbClr val="FF0000"/>
                </a:solidFill>
                <a:effectLst/>
                <a:latin typeface="SolaimanLipi" pitchFamily="66" charset="0"/>
                <a:cs typeface="SolaimanLipi" pitchFamily="66" charset="0"/>
              </a:rPr>
              <a:t>সি</a:t>
            </a:r>
            <a:r>
              <a:rPr lang="as-IN" sz="3200" b="1" dirty="0" smtClean="0">
                <a:solidFill>
                  <a:srgbClr val="FF0000"/>
                </a:solidFill>
                <a:effectLst/>
                <a:latin typeface="SolaimanLipi" pitchFamily="66" charset="0"/>
                <a:cs typeface="SolaimanLipi" pitchFamily="66" charset="0"/>
              </a:rPr>
              <a:t> এর</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প্রয়োজনীয়তা</a:t>
            </a:r>
            <a:endParaRPr lang="en-US" sz="3200" b="1" dirty="0">
              <a:solidFill>
                <a:srgbClr val="FF0000"/>
              </a:solidFill>
              <a:effectLst/>
            </a:endParaRPr>
          </a:p>
        </p:txBody>
      </p:sp>
      <p:sp>
        <p:nvSpPr>
          <p:cNvPr id="3" name="Content Placeholder 2"/>
          <p:cNvSpPr>
            <a:spLocks noGrp="1"/>
          </p:cNvSpPr>
          <p:nvPr>
            <p:ph type="subTitle" idx="1"/>
          </p:nvPr>
        </p:nvSpPr>
        <p:spPr>
          <a:xfrm>
            <a:off x="1676400" y="1447800"/>
            <a:ext cx="6858000" cy="4876800"/>
          </a:xfrm>
        </p:spPr>
        <p:txBody>
          <a:bodyPr>
            <a:noAutofit/>
          </a:bodyPr>
          <a:lstStyle/>
          <a:p>
            <a:pPr algn="just" fontAlgn="base"/>
            <a:r>
              <a:rPr lang="as-IN" sz="2000" b="1" dirty="0" smtClean="0">
                <a:solidFill>
                  <a:schemeClr val="tx1"/>
                </a:solidFill>
                <a:latin typeface="SolaimanLipi" pitchFamily="66" charset="0"/>
                <a:cs typeface="SolaimanLipi" pitchFamily="66" charset="0"/>
              </a:rPr>
              <a:t>এবারে ভিটামিন সি'র কিছু ব্যবহার এবং উপকার জেনে নেওয়া যাক:</a:t>
            </a:r>
          </a:p>
          <a:p>
            <a:pPr algn="just" fontAlgn="base"/>
            <a:r>
              <a:rPr lang="as-IN" sz="2000" b="1" dirty="0" smtClean="0">
                <a:solidFill>
                  <a:srgbClr val="FF0000"/>
                </a:solidFill>
                <a:latin typeface="SolaimanLipi" pitchFamily="66" charset="0"/>
                <a:cs typeface="SolaimanLipi" pitchFamily="66" charset="0"/>
              </a:rPr>
              <a:t>ক্ষত নিরাময় ত্বরান্বিত করে: </a:t>
            </a:r>
            <a:r>
              <a:rPr lang="as-IN" sz="2000" dirty="0" smtClean="0">
                <a:solidFill>
                  <a:schemeClr val="tx1"/>
                </a:solidFill>
                <a:latin typeface="SolaimanLipi" pitchFamily="66" charset="0"/>
                <a:cs typeface="SolaimanLipi" pitchFamily="66" charset="0"/>
              </a:rPr>
              <a:t>ভিটামিন সি একটি উৎকৃষ্ট ক্ষত নিরাময়-কারী যৌগ। শুধু ক্ষতের সংক্রমণই রোধ করে না, ভিটামিন সি ক্ষত-মুখ বন্ধ করতে এবং ত্বকে ক্ষতের দাগ হ্রাস করতে সহায়তা করে।</a:t>
            </a:r>
          </a:p>
          <a:p>
            <a:pPr algn="just" fontAlgn="base"/>
            <a:endParaRPr lang="en-US" sz="1200" b="1" dirty="0" smtClean="0">
              <a:solidFill>
                <a:srgbClr val="FF0000"/>
              </a:solidFill>
              <a:latin typeface="SolaimanLipi" pitchFamily="66" charset="0"/>
              <a:cs typeface="SolaimanLipi" pitchFamily="66" charset="0"/>
            </a:endParaRPr>
          </a:p>
          <a:p>
            <a:pPr algn="just" fontAlgn="base"/>
            <a:r>
              <a:rPr lang="as-IN" sz="2000" b="1" dirty="0" smtClean="0">
                <a:solidFill>
                  <a:srgbClr val="FF0000"/>
                </a:solidFill>
                <a:latin typeface="SolaimanLipi" pitchFamily="66" charset="0"/>
                <a:cs typeface="SolaimanLipi" pitchFamily="66" charset="0"/>
              </a:rPr>
              <a:t>ত্বকের উপকারী: </a:t>
            </a:r>
            <a:r>
              <a:rPr lang="as-IN" sz="2000" dirty="0" smtClean="0">
                <a:solidFill>
                  <a:schemeClr val="tx1"/>
                </a:solidFill>
                <a:latin typeface="SolaimanLipi" pitchFamily="66" charset="0"/>
                <a:cs typeface="SolaimanLipi" pitchFamily="66" charset="0"/>
              </a:rPr>
              <a:t>সূর্যের তাপে ঝলসে যাওয়া ত্বকের নিরাময়ের জন্য খাওয়ার ওষুধে এবং স্থানীয় ভাবে প্রলেপ দেওয়ার ওষুধে ভিটামিন সি ব্যবহার করা হয়। কোলাজেন এবং ইলাস্টিন তৈরিতে ভিটামিন সি'র গুরুত্বপূর্ণ ভূমিকা আছে।</a:t>
            </a:r>
          </a:p>
          <a:p>
            <a:pPr algn="just" fontAlgn="base"/>
            <a:endParaRPr lang="en-US" sz="1100" b="1" dirty="0" smtClean="0">
              <a:solidFill>
                <a:srgbClr val="FF0000"/>
              </a:solidFill>
              <a:latin typeface="SolaimanLipi" pitchFamily="66" charset="0"/>
              <a:cs typeface="SolaimanLipi" pitchFamily="66" charset="0"/>
            </a:endParaRPr>
          </a:p>
          <a:p>
            <a:pPr algn="just" fontAlgn="base"/>
            <a:r>
              <a:rPr lang="as-IN" sz="2000" b="1" dirty="0" smtClean="0">
                <a:solidFill>
                  <a:srgbClr val="FF0000"/>
                </a:solidFill>
                <a:latin typeface="SolaimanLipi" pitchFamily="66" charset="0"/>
                <a:cs typeface="SolaimanLipi" pitchFamily="66" charset="0"/>
              </a:rPr>
              <a:t>দেহের প্রতিরক্ষা ব্যবস্থার উন্নতি করে: </a:t>
            </a:r>
            <a:r>
              <a:rPr lang="as-IN" sz="2000" dirty="0" smtClean="0">
                <a:solidFill>
                  <a:schemeClr val="tx1"/>
                </a:solidFill>
                <a:latin typeface="SolaimanLipi" pitchFamily="66" charset="0"/>
                <a:cs typeface="SolaimanLipi" pitchFamily="66" charset="0"/>
              </a:rPr>
              <a:t>ভিটামিন সি দেহের প্রতিরক্ষার কোষগুলিকে সংক্রমণের বিরুদ্ধে উদীপ্ত করে এবং অক্সিডেটিভ চাপ হ্রাস করে। এতে দেহের প্রতিরক্ষা ব্যবস্থা শক্তিশালী হয়। এছাড়াও ভিটামিন সি চামড়ার বাধাগুলিকে শক্তিশালী করে, ফলে প্যাথোজেনগুলি দেহে প্রবেশ করতে বাধা পায়।</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a:t>
            </a:r>
            <a:r>
              <a:rPr lang="en-US" sz="3200" b="1" dirty="0" err="1" smtClean="0">
                <a:solidFill>
                  <a:srgbClr val="FF0000"/>
                </a:solidFill>
                <a:effectLst/>
                <a:latin typeface="SolaimanLipi" pitchFamily="66" charset="0"/>
                <a:cs typeface="SolaimanLipi" pitchFamily="66" charset="0"/>
              </a:rPr>
              <a:t>সি</a:t>
            </a:r>
            <a:r>
              <a:rPr lang="as-IN" sz="3200" b="1" dirty="0" smtClean="0">
                <a:solidFill>
                  <a:srgbClr val="FF0000"/>
                </a:solidFill>
                <a:effectLst/>
                <a:latin typeface="SolaimanLipi" pitchFamily="66" charset="0"/>
                <a:cs typeface="SolaimanLipi" pitchFamily="66" charset="0"/>
              </a:rPr>
              <a:t> এর</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প্রয়োজনীয়তা</a:t>
            </a:r>
            <a:endParaRPr lang="en-US" sz="3200" b="1" dirty="0">
              <a:solidFill>
                <a:srgbClr val="FF0000"/>
              </a:solidFill>
              <a:effectLst/>
            </a:endParaRPr>
          </a:p>
        </p:txBody>
      </p:sp>
      <p:sp>
        <p:nvSpPr>
          <p:cNvPr id="3" name="Content Placeholder 2"/>
          <p:cNvSpPr>
            <a:spLocks noGrp="1"/>
          </p:cNvSpPr>
          <p:nvPr>
            <p:ph type="subTitle" idx="1"/>
          </p:nvPr>
        </p:nvSpPr>
        <p:spPr>
          <a:xfrm>
            <a:off x="1676400" y="1447800"/>
            <a:ext cx="6858000" cy="4724400"/>
          </a:xfrm>
        </p:spPr>
        <p:txBody>
          <a:bodyPr>
            <a:noAutofit/>
          </a:bodyPr>
          <a:lstStyle/>
          <a:p>
            <a:pPr algn="just" fontAlgn="base"/>
            <a:r>
              <a:rPr lang="as-IN" sz="2000" b="1" dirty="0" smtClean="0">
                <a:solidFill>
                  <a:srgbClr val="FF0000"/>
                </a:solidFill>
                <a:latin typeface="SolaimanLipi" pitchFamily="66" charset="0"/>
                <a:cs typeface="SolaimanLipi" pitchFamily="66" charset="0"/>
              </a:rPr>
              <a:t>মাড়ির উপকার: </a:t>
            </a:r>
            <a:r>
              <a:rPr lang="as-IN" sz="2000" dirty="0" smtClean="0">
                <a:solidFill>
                  <a:schemeClr val="tx1"/>
                </a:solidFill>
                <a:latin typeface="SolaimanLipi" pitchFamily="66" charset="0"/>
                <a:cs typeface="SolaimanLipi" pitchFamily="66" charset="0"/>
              </a:rPr>
              <a:t>ভিটামিন সি ব্যাকটেরিয়ার সংক্রমণ প্রতিরোধ করে, প্রতিরক্ষা ব্যবস্থাকে উদীপ্ত করে মাড়িতে কোলাজেন উৎপাদন বৃদ্ধিকে সহায়তা করে, এবং এই ভাবে মাড়ির রক্তক্ষরণ এবং সংক্রমণ রোধ করে।</a:t>
            </a:r>
          </a:p>
          <a:p>
            <a:pPr algn="just" fontAlgn="base"/>
            <a:endParaRPr lang="en-US" sz="2000" b="1" dirty="0" smtClean="0">
              <a:solidFill>
                <a:srgbClr val="FF0000"/>
              </a:solidFill>
              <a:latin typeface="SolaimanLipi" pitchFamily="66" charset="0"/>
              <a:cs typeface="SolaimanLipi" pitchFamily="66" charset="0"/>
            </a:endParaRPr>
          </a:p>
          <a:p>
            <a:pPr algn="just" fontAlgn="base"/>
            <a:r>
              <a:rPr lang="as-IN" sz="2000" b="1" dirty="0" smtClean="0">
                <a:solidFill>
                  <a:srgbClr val="FF0000"/>
                </a:solidFill>
                <a:latin typeface="SolaimanLipi" pitchFamily="66" charset="0"/>
                <a:cs typeface="SolaimanLipi" pitchFamily="66" charset="0"/>
              </a:rPr>
              <a:t>ওজন হ্রাসে সহায়তা করে: </a:t>
            </a:r>
            <a:r>
              <a:rPr lang="as-IN" sz="2000" dirty="0" smtClean="0">
                <a:solidFill>
                  <a:schemeClr val="tx1"/>
                </a:solidFill>
                <a:latin typeface="SolaimanLipi" pitchFamily="66" charset="0"/>
                <a:cs typeface="SolaimanLipi" pitchFamily="66" charset="0"/>
              </a:rPr>
              <a:t>ভিটামিন সি একটি প্রাকৃতিক যৌগ, যা ওজন হ্রাসে সহায়তা করে। এটি শরীরের বাড়তি চর্বি পুড়িয়ে ফেলতে সাহায্য করে এবং বিপাক ক্রিয়ার উন্নতি করে এবং এই ভাবে ওজন হ্রাসে সহায়তা করে।</a:t>
            </a:r>
          </a:p>
          <a:p>
            <a:pPr algn="just" fontAlgn="base"/>
            <a:endParaRPr lang="en-US" sz="2000" b="1" dirty="0" smtClean="0">
              <a:solidFill>
                <a:srgbClr val="FF0000"/>
              </a:solidFill>
              <a:latin typeface="SolaimanLipi" pitchFamily="66" charset="0"/>
              <a:cs typeface="SolaimanLipi" pitchFamily="66" charset="0"/>
            </a:endParaRPr>
          </a:p>
          <a:p>
            <a:pPr algn="just" fontAlgn="base"/>
            <a:r>
              <a:rPr lang="as-IN" sz="2000" b="1" dirty="0" smtClean="0">
                <a:solidFill>
                  <a:srgbClr val="FF0000"/>
                </a:solidFill>
                <a:latin typeface="SolaimanLipi" pitchFamily="66" charset="0"/>
                <a:cs typeface="SolaimanLipi" pitchFamily="66" charset="0"/>
              </a:rPr>
              <a:t>স্মৃতি শক্তির উন্নতি করে: </a:t>
            </a:r>
            <a:r>
              <a:rPr lang="as-IN" sz="2000" dirty="0" smtClean="0">
                <a:solidFill>
                  <a:schemeClr val="tx1"/>
                </a:solidFill>
                <a:latin typeface="SolaimanLipi" pitchFamily="66" charset="0"/>
                <a:cs typeface="SolaimanLipi" pitchFamily="66" charset="0"/>
              </a:rPr>
              <a:t>গবেষণাগুলি জানাচ্ছে যে ভিটামিন সি'র অ্যান্টি-অক্সিডেন্ট গুণগুলি প্রদাহ এবং মস্তিষ্কে ফ্রি-র্যাডিক্যাল জনিত ক্ষতি হ্রাস করে। এই কাজগুলি না করলে বয়স-সম্পর্কিত স্মৃতি হ্রাস এবং জ্ঞানের হ্রাস হতে পারে।</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1465</TotalTime>
  <Words>926</Words>
  <Application>Microsoft Office PowerPoint</Application>
  <PresentationFormat>On-screen Show (4:3)</PresentationFormat>
  <Paragraphs>111</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আমার প্রেজেন্টেশনে সবাইকে স্বাগতম</vt:lpstr>
      <vt:lpstr>Slide 2</vt:lpstr>
      <vt:lpstr>এসএসসি ভোকেশনাল বিষয়ঃ ফুড প্রসেসিং এন্ড প্রিজারভেশন ট্রেড-১ (১ম পত্র) শ্রেণীঃ নবম,  অধ্যায়ঃ ২য় (লেকচার-৯)</vt:lpstr>
      <vt:lpstr>এই লেকচার থেকে শিক্ষার্থীরা যা যা শিখবে…</vt:lpstr>
      <vt:lpstr>ভিটামিন সি</vt:lpstr>
      <vt:lpstr>ভিটামিন সি এর উৎস</vt:lpstr>
      <vt:lpstr>ভিটামিন সি এর কাজ</vt:lpstr>
      <vt:lpstr>ভিটামিন সি এর প্রয়োজনীয়তা</vt:lpstr>
      <vt:lpstr>ভিটামিন সি এর প্রয়োজনীয়তা</vt:lpstr>
      <vt:lpstr>ভিটামিন সি এর অভাবজনিত রোগ</vt:lpstr>
      <vt:lpstr>স্কার্ভি রোগ</vt:lpstr>
      <vt:lpstr>ভিটামিন সি'র দৈনিক চাহিদা</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MICROBIAL QUALITY FOR SHELF LIFE OF BREAD AND CAKE LOCALLY PRODUCED IN TANGAIL CITY OF BANGLADESH</dc:title>
  <dc:creator>Khadiza Bithi</dc:creator>
  <cp:lastModifiedBy>USER</cp:lastModifiedBy>
  <cp:revision>346</cp:revision>
  <dcterms:created xsi:type="dcterms:W3CDTF">2016-01-06T05:23:44Z</dcterms:created>
  <dcterms:modified xsi:type="dcterms:W3CDTF">2022-12-15T16:10:53Z</dcterms:modified>
</cp:coreProperties>
</file>