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74" r:id="rId4"/>
    <p:sldId id="259" r:id="rId5"/>
    <p:sldId id="275" r:id="rId6"/>
    <p:sldId id="260" r:id="rId7"/>
    <p:sldId id="262" r:id="rId8"/>
    <p:sldId id="263" r:id="rId9"/>
    <p:sldId id="269" r:id="rId10"/>
    <p:sldId id="268" r:id="rId11"/>
    <p:sldId id="266" r:id="rId12"/>
    <p:sldId id="270" r:id="rId13"/>
    <p:sldId id="264" r:id="rId14"/>
    <p:sldId id="271" r:id="rId15"/>
    <p:sldId id="273" r:id="rId16"/>
    <p:sldId id="280" r:id="rId17"/>
    <p:sldId id="276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F5E"/>
    <a:srgbClr val="083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DDFCF-38B3-4055-B2BE-16002971E0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AC81B9-656C-4D31-9206-C877B295F01C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en-US" sz="6000" b="1" dirty="0" smtClean="0">
              <a:solidFill>
                <a:srgbClr val="FF0000"/>
              </a:solidFill>
              <a:latin typeface="Arial Black" panose="020B0A04020102020204" pitchFamily="34" charset="0"/>
            </a:rPr>
            <a:t>WELCOME</a:t>
          </a:r>
          <a:r>
            <a:rPr lang="en-US" sz="4100" b="1" dirty="0" smtClean="0">
              <a:solidFill>
                <a:srgbClr val="FF0000"/>
              </a:solidFill>
              <a:latin typeface="Arial Black" panose="020B0A04020102020204" pitchFamily="34" charset="0"/>
            </a:rPr>
            <a:t> </a:t>
          </a:r>
          <a:endParaRPr lang="en-US" sz="4100" b="1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pPr rtl="0"/>
          <a:r>
            <a:rPr lang="en-US" sz="4100" b="1" dirty="0" smtClean="0">
              <a:solidFill>
                <a:srgbClr val="FF0000"/>
              </a:solidFill>
              <a:latin typeface="Arial Black" panose="020B0A04020102020204" pitchFamily="34" charset="0"/>
            </a:rPr>
            <a:t>          </a:t>
          </a:r>
          <a:r>
            <a:rPr lang="en-US" sz="4100" b="1" dirty="0" smtClean="0">
              <a:solidFill>
                <a:srgbClr val="00B0F0"/>
              </a:solidFill>
              <a:latin typeface="Arial Black" panose="020B0A04020102020204" pitchFamily="34" charset="0"/>
            </a:rPr>
            <a:t>TO </a:t>
          </a:r>
          <a:r>
            <a:rPr lang="en-US" sz="4100" b="1" dirty="0" smtClean="0">
              <a:solidFill>
                <a:srgbClr val="FFFF00"/>
              </a:solidFill>
              <a:latin typeface="Arial Black" panose="020B0A04020102020204" pitchFamily="34" charset="0"/>
            </a:rPr>
            <a:t>MY</a:t>
          </a:r>
        </a:p>
        <a:p>
          <a:pPr rtl="0"/>
          <a:r>
            <a:rPr lang="en-US" sz="4100" b="1" dirty="0" smtClean="0">
              <a:solidFill>
                <a:srgbClr val="00B050"/>
              </a:solidFill>
              <a:latin typeface="Bodoni MT Black" panose="02070A03080606020203" pitchFamily="18" charset="0"/>
            </a:rPr>
            <a:t>PRESENTATION</a:t>
          </a:r>
          <a:endParaRPr lang="en-US" sz="4100" b="1" dirty="0">
            <a:solidFill>
              <a:srgbClr val="00B050"/>
            </a:solidFill>
            <a:latin typeface="Bodoni MT Black" panose="02070A03080606020203" pitchFamily="18" charset="0"/>
          </a:endParaRPr>
        </a:p>
      </dgm:t>
    </dgm:pt>
    <dgm:pt modelId="{500A91D8-C088-4AF1-A657-00646D60FC41}" type="parTrans" cxnId="{153E58AE-3FAB-4AA0-ADDE-695074A2927F}">
      <dgm:prSet/>
      <dgm:spPr/>
      <dgm:t>
        <a:bodyPr/>
        <a:lstStyle/>
        <a:p>
          <a:endParaRPr lang="en-US"/>
        </a:p>
      </dgm:t>
    </dgm:pt>
    <dgm:pt modelId="{935A90F4-4994-41FB-B1D2-2284B92C1C59}" type="sibTrans" cxnId="{153E58AE-3FAB-4AA0-ADDE-695074A2927F}">
      <dgm:prSet/>
      <dgm:spPr/>
      <dgm:t>
        <a:bodyPr/>
        <a:lstStyle/>
        <a:p>
          <a:endParaRPr lang="en-US"/>
        </a:p>
      </dgm:t>
    </dgm:pt>
    <dgm:pt modelId="{6AE1325B-B4EE-4769-8149-C1AE07EB0C33}" type="pres">
      <dgm:prSet presAssocID="{812DDFCF-38B3-4055-B2BE-16002971E0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D2EF18-5F22-461D-8E2F-D52989A21E33}" type="pres">
      <dgm:prSet presAssocID="{2DAC81B9-656C-4D31-9206-C877B295F01C}" presName="composite" presStyleCnt="0"/>
      <dgm:spPr/>
    </dgm:pt>
    <dgm:pt modelId="{D64B012A-9A9B-4107-AC49-25194A1FFE9D}" type="pres">
      <dgm:prSet presAssocID="{2DAC81B9-656C-4D31-9206-C877B295F01C}" presName="rect1" presStyleLbl="trAlignAcc1" presStyleIdx="0" presStyleCnt="1" custScaleX="78780" custScaleY="136613" custLinFactNeighborX="1812" custLinFactNeighborY="-17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FB179-BF08-4680-AFED-C78C5F5C48FC}" type="pres">
      <dgm:prSet presAssocID="{2DAC81B9-656C-4D31-9206-C877B295F01C}" presName="rect2" presStyleLbl="fgImgPlace1" presStyleIdx="0" presStyleCnt="1" custScaleX="210850" custScaleY="152969" custLinFactNeighborX="-18405" custLinFactNeighborY="96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</dgm:ptLst>
  <dgm:cxnLst>
    <dgm:cxn modelId="{D05CDD24-7CE5-4F12-A4EA-52316818D3E0}" type="presOf" srcId="{812DDFCF-38B3-4055-B2BE-16002971E00B}" destId="{6AE1325B-B4EE-4769-8149-C1AE07EB0C33}" srcOrd="0" destOrd="0" presId="urn:microsoft.com/office/officeart/2008/layout/PictureStrips"/>
    <dgm:cxn modelId="{675BB61C-25EB-480C-B18E-3344E71CF401}" type="presOf" srcId="{2DAC81B9-656C-4D31-9206-C877B295F01C}" destId="{D64B012A-9A9B-4107-AC49-25194A1FFE9D}" srcOrd="0" destOrd="0" presId="urn:microsoft.com/office/officeart/2008/layout/PictureStrips"/>
    <dgm:cxn modelId="{153E58AE-3FAB-4AA0-ADDE-695074A2927F}" srcId="{812DDFCF-38B3-4055-B2BE-16002971E00B}" destId="{2DAC81B9-656C-4D31-9206-C877B295F01C}" srcOrd="0" destOrd="0" parTransId="{500A91D8-C088-4AF1-A657-00646D60FC41}" sibTransId="{935A90F4-4994-41FB-B1D2-2284B92C1C59}"/>
    <dgm:cxn modelId="{AAB88D09-4370-43C2-AEA7-FEA5FE2297D0}" type="presParOf" srcId="{6AE1325B-B4EE-4769-8149-C1AE07EB0C33}" destId="{E4D2EF18-5F22-461D-8E2F-D52989A21E33}" srcOrd="0" destOrd="0" presId="urn:microsoft.com/office/officeart/2008/layout/PictureStrips"/>
    <dgm:cxn modelId="{73F5AC8E-218F-4347-A3C8-C903869B7093}" type="presParOf" srcId="{E4D2EF18-5F22-461D-8E2F-D52989A21E33}" destId="{D64B012A-9A9B-4107-AC49-25194A1FFE9D}" srcOrd="0" destOrd="0" presId="urn:microsoft.com/office/officeart/2008/layout/PictureStrips"/>
    <dgm:cxn modelId="{459CF1C9-4A4B-484A-B715-D551C52C79AC}" type="presParOf" srcId="{E4D2EF18-5F22-461D-8E2F-D52989A21E33}" destId="{37DFB179-BF08-4680-AFED-C78C5F5C48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B012A-9A9B-4107-AC49-25194A1FFE9D}">
      <dsp:nvSpPr>
        <dsp:cNvPr id="0" name=""/>
        <dsp:cNvSpPr/>
      </dsp:nvSpPr>
      <dsp:spPr>
        <a:xfrm>
          <a:off x="3474037" y="165907"/>
          <a:ext cx="6689415" cy="3625052"/>
        </a:xfrm>
        <a:prstGeom prst="rect">
          <a:avLst/>
        </a:prstGeom>
        <a:gradFill rotWithShape="1">
          <a:gsLst>
            <a:gs pos="0">
              <a:schemeClr val="dk1">
                <a:tint val="94000"/>
                <a:satMod val="100000"/>
                <a:lumMod val="104000"/>
              </a:schemeClr>
            </a:gs>
            <a:gs pos="69000">
              <a:schemeClr val="dk1">
                <a:shade val="86000"/>
                <a:satMod val="130000"/>
                <a:lumMod val="102000"/>
              </a:schemeClr>
            </a:gs>
            <a:gs pos="100000">
              <a:schemeClr val="dk1"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797317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WELCOME</a:t>
          </a:r>
          <a:r>
            <a:rPr lang="en-US" sz="4100" b="1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 </a:t>
          </a:r>
          <a:endParaRPr lang="en-US" sz="4100" b="1" kern="1200" dirty="0" smtClean="0">
            <a:solidFill>
              <a:srgbClr val="FF0000"/>
            </a:solidFill>
            <a:latin typeface="Arial Black" panose="020B0A04020102020204" pitchFamily="34" charset="0"/>
          </a:endParaRPr>
        </a:p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          </a:t>
          </a:r>
          <a:r>
            <a:rPr lang="en-US" sz="4100" b="1" kern="1200" dirty="0" smtClean="0">
              <a:solidFill>
                <a:srgbClr val="00B0F0"/>
              </a:solidFill>
              <a:latin typeface="Arial Black" panose="020B0A04020102020204" pitchFamily="34" charset="0"/>
            </a:rPr>
            <a:t>TO </a:t>
          </a:r>
          <a:r>
            <a:rPr lang="en-US" sz="4100" b="1" kern="1200" dirty="0" smtClean="0">
              <a:solidFill>
                <a:srgbClr val="FFFF00"/>
              </a:solidFill>
              <a:latin typeface="Arial Black" panose="020B0A04020102020204" pitchFamily="34" charset="0"/>
            </a:rPr>
            <a:t>MY</a:t>
          </a:r>
        </a:p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solidFill>
                <a:srgbClr val="00B050"/>
              </a:solidFill>
              <a:latin typeface="Bodoni MT Black" panose="02070A03080606020203" pitchFamily="18" charset="0"/>
            </a:rPr>
            <a:t>PRESENTATION</a:t>
          </a:r>
          <a:endParaRPr lang="en-US" sz="4100" b="1" kern="1200" dirty="0">
            <a:solidFill>
              <a:srgbClr val="00B050"/>
            </a:solidFill>
            <a:latin typeface="Bodoni MT Black" panose="02070A03080606020203" pitchFamily="18" charset="0"/>
          </a:endParaRPr>
        </a:p>
      </dsp:txBody>
      <dsp:txXfrm>
        <a:off x="3474037" y="165907"/>
        <a:ext cx="6689415" cy="3625052"/>
      </dsp:txXfrm>
    </dsp:sp>
    <dsp:sp modelId="{37DFB179-BF08-4680-AFED-C78C5F5C48FC}">
      <dsp:nvSpPr>
        <dsp:cNvPr id="0" name=""/>
        <dsp:cNvSpPr/>
      </dsp:nvSpPr>
      <dsp:spPr>
        <a:xfrm>
          <a:off x="694085" y="5185"/>
          <a:ext cx="3916461" cy="42620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84819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68494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4181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0965798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71045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9564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8431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4221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4541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85234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3949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42473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54137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1036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22535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50621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5438"/>
      </p:ext>
    </p:extLst>
  </p:cSld>
  <p:clrMapOvr>
    <a:masterClrMapping/>
  </p:clrMapOvr>
  <p:transition spd="slow">
    <p:comb/>
    <p:sndAc>
      <p:stSnd loop="1"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8144-2A1B-4F2D-93A6-790E19AB6CD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D278-D0CA-48D8-A0A6-C5BDAEABB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68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ransition spd="slow">
    <p:comb/>
    <p:sndAc>
      <p:stSnd loop="1">
        <p:snd r:embed="rId19" name="chimes.wav"/>
      </p:stSnd>
    </p:sndAc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</p:spPr>
        <p:txBody>
          <a:bodyPr/>
          <a:lstStyle/>
          <a:p>
            <a:fld id="{0FF746B1-8C0A-49B8-ACD7-F2D37C1E48DB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78065060"/>
              </p:ext>
            </p:extLst>
          </p:nvPr>
        </p:nvGraphicFramePr>
        <p:xfrm>
          <a:off x="384457" y="495300"/>
          <a:ext cx="11045543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12192000" cy="539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933945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823586"/>
              </p:ext>
            </p:extLst>
          </p:nvPr>
        </p:nvGraphicFramePr>
        <p:xfrm>
          <a:off x="0" y="223935"/>
          <a:ext cx="12192000" cy="615228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7077">
                <a:tc>
                  <a:txBody>
                    <a:bodyPr/>
                    <a:lstStyle/>
                    <a:p>
                      <a:pPr algn="l"/>
                      <a:r>
                        <a:rPr lang="bn-BD" sz="3600" dirty="0" smtClean="0"/>
                        <a:t>        </a:t>
                      </a:r>
                      <a:r>
                        <a:rPr lang="as-IN" sz="3600" b="1" dirty="0" smtClean="0">
                          <a:solidFill>
                            <a:srgbClr val="FF0000"/>
                          </a:solidFill>
                        </a:rPr>
                        <a:t>ব্যাটারী</a:t>
                      </a:r>
                      <a:r>
                        <a:rPr lang="as-IN" sz="3600" b="1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as-IN" sz="3600" dirty="0"/>
                        <a:t> </a:t>
                      </a:r>
                      <a:endParaRPr lang="as-IN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107" marR="76107" marT="38053" marB="38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3600" b="1" dirty="0">
                          <a:solidFill>
                            <a:srgbClr val="00B050"/>
                          </a:solidFill>
                        </a:rPr>
                        <a:t>কোষ বা </a:t>
                      </a:r>
                      <a:r>
                        <a:rPr lang="as-IN" sz="3600" b="1" dirty="0" smtClean="0">
                          <a:solidFill>
                            <a:srgbClr val="00B050"/>
                          </a:solidFill>
                        </a:rPr>
                        <a:t>সেল</a:t>
                      </a:r>
                      <a:endParaRPr lang="as-IN" sz="36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107" marR="76107" marT="38053" marB="3805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518">
                <a:tc>
                  <a:txBody>
                    <a:bodyPr/>
                    <a:lstStyle/>
                    <a:p>
                      <a:r>
                        <a:rPr lang="as-IN" sz="1800" b="1" dirty="0">
                          <a:solidFill>
                            <a:schemeClr val="tx1"/>
                          </a:solidFill>
                        </a:rPr>
                        <a:t>১। অনেকগুলো তড়িত কোষের সমন্বয়ে ব্যাটারী তৈরি করা হয়।</a:t>
                      </a:r>
                      <a:r>
                        <a:rPr lang="as-IN" sz="1800" b="1" dirty="0">
                          <a:solidFill>
                            <a:srgbClr val="00B050"/>
                          </a:solidFill>
                        </a:rPr>
                        <a:t> </a:t>
                      </a:r>
                      <a:r>
                        <a:rPr lang="as-IN" sz="1800" dirty="0"/>
                        <a:t> </a:t>
                      </a:r>
                      <a:endParaRPr lang="as-IN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107" marR="76107" marT="38053" marB="38053" anchor="ctr"/>
                </a:tc>
                <a:tc>
                  <a:txBody>
                    <a:bodyPr/>
                    <a:lstStyle/>
                    <a:p>
                      <a:r>
                        <a:rPr lang="as-IN" sz="1800" b="1" dirty="0">
                          <a:solidFill>
                            <a:srgbClr val="FFFF00"/>
                          </a:solidFill>
                        </a:rPr>
                        <a:t>১। একটি মাত্র তড়িত কোষই হচ্ছে </a:t>
                      </a:r>
                      <a:r>
                        <a:rPr lang="as-IN" sz="1800" b="1" dirty="0" smtClean="0">
                          <a:solidFill>
                            <a:srgbClr val="FFFF00"/>
                          </a:solidFill>
                        </a:rPr>
                        <a:t>সেল</a:t>
                      </a:r>
                      <a:r>
                        <a:rPr lang="as-IN" sz="1800" b="1" dirty="0">
                          <a:solidFill>
                            <a:srgbClr val="FFFF00"/>
                          </a:solidFill>
                        </a:rPr>
                        <a:t>।  </a:t>
                      </a:r>
                      <a:endParaRPr lang="as-IN" sz="1800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107" marR="76107" marT="38053" marB="3805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483">
                <a:tc>
                  <a:txBody>
                    <a:bodyPr/>
                    <a:lstStyle/>
                    <a:p>
                      <a:r>
                        <a:rPr lang="as-IN" sz="1800" b="1" dirty="0">
                          <a:solidFill>
                            <a:srgbClr val="FFFF00"/>
                          </a:solidFill>
                        </a:rPr>
                        <a:t>২। একাধিক কোষের সমন্বিত শক্তি একটি একক ও বৃহত তড়িত শক্তি হিসাবে পাওয়া যায়।  </a:t>
                      </a:r>
                      <a:endParaRPr lang="as-IN" sz="1800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107" marR="76107" marT="38053" marB="38053" anchor="ctr"/>
                </a:tc>
                <a:tc>
                  <a:txBody>
                    <a:bodyPr/>
                    <a:lstStyle/>
                    <a:p>
                      <a:r>
                        <a:rPr lang="as-IN" sz="1800" b="1" dirty="0">
                          <a:solidFill>
                            <a:srgbClr val="FF0000"/>
                          </a:solidFill>
                        </a:rPr>
                        <a:t>২। একটি সেলের মোট শক্তিই সর্বোচ্চ শক্তি হিসাবে পাওয়া যায়।  </a:t>
                      </a:r>
                      <a:endParaRPr lang="as-IN" sz="18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107" marR="76107" marT="38053" marB="3805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9123">
                <a:tc>
                  <a:txBody>
                    <a:bodyPr/>
                    <a:lstStyle/>
                    <a:p>
                      <a:r>
                        <a:rPr lang="as-IN" sz="1800" b="1" dirty="0">
                          <a:solidFill>
                            <a:srgbClr val="1DEF5E"/>
                          </a:solidFill>
                        </a:rPr>
                        <a:t>৩। প্রতিটি কোষের ভোল্টের যোগফল ব্যাটারী ভোল্ট হিসাবে কাজ করে। </a:t>
                      </a:r>
                      <a:r>
                        <a:rPr lang="as-IN" sz="1800" dirty="0"/>
                        <a:t> </a:t>
                      </a:r>
                      <a:endParaRPr lang="as-IN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107" marR="76107" marT="38053" marB="38053" anchor="ctr"/>
                </a:tc>
                <a:tc>
                  <a:txBody>
                    <a:bodyPr/>
                    <a:lstStyle/>
                    <a:p>
                      <a:r>
                        <a:rPr lang="as-IN" sz="1800" b="1" dirty="0">
                          <a:solidFill>
                            <a:srgbClr val="1DEF5E"/>
                          </a:solidFill>
                        </a:rPr>
                        <a:t>৩। একটি সেলের নেগেটিভ পজিটিভ দুই তড়িতদ্বারের মোট ইলেক্ট্রন বিভবই একটি কোষের ভোল্ট হিসাবে কাজ করে।  </a:t>
                      </a:r>
                      <a:endParaRPr lang="as-IN" sz="1800" b="1" dirty="0">
                        <a:solidFill>
                          <a:srgbClr val="1DEF5E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107" marR="76107" marT="38053" marB="3805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2564">
                <a:tc>
                  <a:txBody>
                    <a:bodyPr/>
                    <a:lstStyle/>
                    <a:p>
                      <a:r>
                        <a:rPr lang="as-IN" sz="1800" b="1" dirty="0">
                          <a:solidFill>
                            <a:srgbClr val="00B0F0"/>
                          </a:solidFill>
                        </a:rPr>
                        <a:t>৪। তড়িত প্রবাহে সকল সেলের মোট ইলেক্ট্রন ও অভ্যান্তরিন রাসায়নিক বিক্রিয়ার গতি ও রোধের তুল্য মোট ইলেক্ট্রন প্রবাহিত হয়ে কারেন্ট সৃষ্টি করে।  </a:t>
                      </a:r>
                      <a:endParaRPr lang="as-IN" sz="1800" b="1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107" marR="76107" marT="38053" marB="38053" anchor="ctr"/>
                </a:tc>
                <a:tc>
                  <a:txBody>
                    <a:bodyPr/>
                    <a:lstStyle/>
                    <a:p>
                      <a:r>
                        <a:rPr lang="as-IN" sz="1800" b="1" dirty="0">
                          <a:solidFill>
                            <a:srgbClr val="00B0F0"/>
                          </a:solidFill>
                        </a:rPr>
                        <a:t>৪। একটি কোষের মোট তড়িতদ্বারের কোষ বিক্রিয়া থেকে উদ্ভত ইলেক্ট্রনের প্রবাহ কারেন্ট সৃষ্টি করে। </a:t>
                      </a:r>
                      <a:r>
                        <a:rPr lang="as-IN" sz="1800" dirty="0"/>
                        <a:t> </a:t>
                      </a:r>
                      <a:endParaRPr lang="as-IN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107" marR="76107" marT="38053" marB="3805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518">
                <a:tc>
                  <a:txBody>
                    <a:bodyPr/>
                    <a:lstStyle/>
                    <a:p>
                      <a:r>
                        <a:rPr lang="as-IN" sz="1800" b="1" dirty="0">
                          <a:solidFill>
                            <a:srgbClr val="FFFF00"/>
                          </a:solidFill>
                        </a:rPr>
                        <a:t>৫। যেমন গাড়ির লেড সীসা এসিড ব্যাটারি। বর্তমানে সোলার সিস্টেমের ব্যাটারী। </a:t>
                      </a:r>
                      <a:r>
                        <a:rPr lang="as-IN" sz="1800" dirty="0"/>
                        <a:t> </a:t>
                      </a:r>
                      <a:endParaRPr lang="as-IN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107" marR="76107" marT="38053" marB="38053" anchor="ctr"/>
                </a:tc>
                <a:tc>
                  <a:txBody>
                    <a:bodyPr/>
                    <a:lstStyle/>
                    <a:p>
                      <a:r>
                        <a:rPr lang="as-IN" sz="1800" b="1" dirty="0" smtClean="0">
                          <a:solidFill>
                            <a:schemeClr val="tx1"/>
                          </a:solidFill>
                        </a:rPr>
                        <a:t>৫। </a:t>
                      </a:r>
                      <a:r>
                        <a:rPr lang="as-IN" sz="1800" b="1" dirty="0">
                          <a:solidFill>
                            <a:schemeClr val="tx1"/>
                          </a:solidFill>
                        </a:rPr>
                        <a:t>যেমন ড্রাইসেল, মোবাইলের ব্যাটারি(একটি সেল)। </a:t>
                      </a:r>
                      <a:endParaRPr lang="as-IN" sz="1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6107" marR="76107" marT="38053" marB="3805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98588" y="2159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95936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5" y="261257"/>
            <a:ext cx="4078367" cy="3069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24421" y="3645902"/>
            <a:ext cx="7669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1DEF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ব্যাটারীর সিরিজ সংযোগ</a:t>
            </a:r>
            <a:endParaRPr lang="en-US" sz="4800" b="1" dirty="0">
              <a:solidFill>
                <a:srgbClr val="1DEF5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1576"/>
            <a:ext cx="12192000" cy="31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094296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31" y="411891"/>
            <a:ext cx="7166232" cy="26205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01902" y="3261047"/>
            <a:ext cx="7368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1DEF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সেলের </a:t>
            </a:r>
            <a:r>
              <a:rPr lang="bn-BD" sz="4800" b="1" dirty="0" smtClean="0">
                <a:solidFill>
                  <a:srgbClr val="1DEF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  </a:t>
            </a:r>
            <a:r>
              <a:rPr lang="bn-BD" sz="4800" b="1" dirty="0">
                <a:solidFill>
                  <a:srgbClr val="1DEF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800" b="1" dirty="0">
              <a:solidFill>
                <a:srgbClr val="1DEF5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686"/>
            <a:ext cx="12192000" cy="37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872947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5" b="25458"/>
          <a:stretch/>
        </p:blipFill>
        <p:spPr>
          <a:xfrm>
            <a:off x="2527629" y="429208"/>
            <a:ext cx="6256861" cy="3239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9593" y="3905349"/>
            <a:ext cx="822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1DEF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সেলের প্যারালাল সংযোগ</a:t>
            </a:r>
            <a:endParaRPr lang="en-US" sz="1400" b="1" dirty="0">
              <a:solidFill>
                <a:srgbClr val="1DEF5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686"/>
            <a:ext cx="12192000" cy="37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987460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0251" y="339172"/>
            <a:ext cx="473738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1DEF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solidFill>
                  <a:srgbClr val="1DEF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DEF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1DEF5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6984" y="1763764"/>
            <a:ext cx="9471547" cy="2308324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 কি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ব্যাটারী কি?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b="1" dirty="0" smtClean="0">
                <a:solidFill>
                  <a:srgbClr val="1DEF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সেলের প্রধান অংশ কয়টি ?</a:t>
            </a:r>
            <a:endParaRPr lang="en-US" sz="4800" b="1" dirty="0">
              <a:solidFill>
                <a:srgbClr val="1DEF5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2327"/>
            <a:ext cx="12192000" cy="34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331812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6352" y="555446"/>
            <a:ext cx="4390947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780" y="1969733"/>
            <a:ext cx="11220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rgbClr val="1DEF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সেলের সিরিজ সংযোগ অংকন কর</a:t>
            </a:r>
            <a:r>
              <a:rPr lang="bn-BD" sz="3600" b="1" dirty="0" smtClean="0">
                <a:solidFill>
                  <a:srgbClr val="1DEF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solidFill>
                <a:srgbClr val="1DEF5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BD" sz="3600" b="1" dirty="0" smtClean="0">
              <a:solidFill>
                <a:srgbClr val="1DEF5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ব্যাটারীর প্যারালাল </a:t>
            </a: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 অংকন কর।</a:t>
            </a:r>
          </a:p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2367"/>
            <a:ext cx="12192000" cy="354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94446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079" y="409487"/>
            <a:ext cx="5952931" cy="156966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2734" y="2388636"/>
            <a:ext cx="1039430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সেলে কত ভোল্টেজ থাকে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rgbClr val="1DEF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সেলের  প্রতিক কি</a:t>
            </a:r>
            <a:r>
              <a:rPr lang="bn-BD" sz="3600" b="1" dirty="0" smtClean="0">
                <a:solidFill>
                  <a:srgbClr val="1DEF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 smtClean="0">
              <a:solidFill>
                <a:srgbClr val="1DEF5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3600" b="1" dirty="0" smtClean="0">
              <a:solidFill>
                <a:srgbClr val="1DEF5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ব্যাটারীর প্রতিক কি?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11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69023" y="1835020"/>
            <a:ext cx="6858000" cy="318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2799" y="1842795"/>
            <a:ext cx="6858003" cy="31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968472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2752" y="747534"/>
            <a:ext cx="4634602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6000" b="1" dirty="0">
                <a:solidFill>
                  <a:srgbClr val="1DEF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000" b="1" dirty="0">
              <a:solidFill>
                <a:srgbClr val="1DEF5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7038" y="2612549"/>
            <a:ext cx="11811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তড়িৎ কোষ তৈরী করে বিভিন্ন ফলাফল খাতায় লিপিবদ্ধ কর।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9566"/>
            <a:ext cx="12192000" cy="308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897882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12708 0.6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2192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1295400"/>
            <a:ext cx="9067800" cy="2646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16600" b="1" dirty="0" err="1">
                <a:ln w="0"/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SG" sz="16600" b="1" dirty="0" err="1">
                <a:ln w="0"/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SG" sz="16600" b="1" dirty="0" err="1">
                <a:ln w="0"/>
                <a:solidFill>
                  <a:srgbClr val="00B0F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16600" b="1" dirty="0" err="1">
                <a:ln w="0"/>
                <a:solidFill>
                  <a:srgbClr val="00B05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6600" dirty="0">
              <a:solidFill>
                <a:srgbClr val="00B05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545910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" y="4083076"/>
            <a:ext cx="12201525" cy="2965419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180B41D-0D28-48F5-841E-130701602C71}"/>
              </a:ext>
            </a:extLst>
          </p:cNvPr>
          <p:cNvGrpSpPr/>
          <p:nvPr/>
        </p:nvGrpSpPr>
        <p:grpSpPr>
          <a:xfrm>
            <a:off x="0" y="2"/>
            <a:ext cx="12242096" cy="7048493"/>
            <a:chOff x="211013" y="211014"/>
            <a:chExt cx="11732459" cy="6499275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80A80F41-15F1-485B-B32F-4BB1C55D571B}"/>
                </a:ext>
              </a:extLst>
            </p:cNvPr>
            <p:cNvSpPr/>
            <p:nvPr/>
          </p:nvSpPr>
          <p:spPr>
            <a:xfrm>
              <a:off x="211015" y="211015"/>
              <a:ext cx="11732456" cy="6499274"/>
            </a:xfrm>
            <a:prstGeom prst="frame">
              <a:avLst>
                <a:gd name="adj1" fmla="val 4275"/>
              </a:avLst>
            </a:prstGeom>
            <a:pattFill prst="solidDmnd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18BB08-76D3-4D43-829D-EADC54CAFAD0}"/>
                </a:ext>
              </a:extLst>
            </p:cNvPr>
            <p:cNvSpPr/>
            <p:nvPr/>
          </p:nvSpPr>
          <p:spPr>
            <a:xfrm>
              <a:off x="576775" y="521323"/>
              <a:ext cx="11048782" cy="587947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2BFF8B98-4BBA-4AC2-A4A5-0FB0A01D7248}"/>
                </a:ext>
              </a:extLst>
            </p:cNvPr>
            <p:cNvSpPr/>
            <p:nvPr/>
          </p:nvSpPr>
          <p:spPr>
            <a:xfrm>
              <a:off x="211015" y="211015"/>
              <a:ext cx="2813539" cy="2504050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1A6F3EC2-2C16-471C-B9FE-EB93A61E134F}"/>
                </a:ext>
              </a:extLst>
            </p:cNvPr>
            <p:cNvSpPr/>
            <p:nvPr/>
          </p:nvSpPr>
          <p:spPr>
            <a:xfrm rot="10800000">
              <a:off x="9129932" y="4206238"/>
              <a:ext cx="2813539" cy="2504050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59B69CA3-7CA9-4EA1-A36A-7826495BBBDA}"/>
                </a:ext>
              </a:extLst>
            </p:cNvPr>
            <p:cNvSpPr/>
            <p:nvPr/>
          </p:nvSpPr>
          <p:spPr>
            <a:xfrm rot="16200000">
              <a:off x="70338" y="4037423"/>
              <a:ext cx="2813540" cy="2532189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AD18C526-D1CA-4BDE-98B7-039955D9F3A0}"/>
                </a:ext>
              </a:extLst>
            </p:cNvPr>
            <p:cNvSpPr/>
            <p:nvPr/>
          </p:nvSpPr>
          <p:spPr>
            <a:xfrm rot="5400000">
              <a:off x="9284677" y="365759"/>
              <a:ext cx="2813539" cy="2504050"/>
            </a:xfrm>
            <a:custGeom>
              <a:avLst/>
              <a:gdLst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2813539 w 2813539"/>
                <a:gd name="connsiteY2" fmla="*/ 2504050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407963 w 2813539"/>
                <a:gd name="connsiteY2" fmla="*/ 2419644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  <a:gd name="connsiteX0" fmla="*/ 0 w 2813539"/>
                <a:gd name="connsiteY0" fmla="*/ 0 h 2504050"/>
                <a:gd name="connsiteX1" fmla="*/ 2813539 w 2813539"/>
                <a:gd name="connsiteY1" fmla="*/ 0 h 2504050"/>
                <a:gd name="connsiteX2" fmla="*/ 168812 w 2813539"/>
                <a:gd name="connsiteY2" fmla="*/ 1125417 h 2504050"/>
                <a:gd name="connsiteX3" fmla="*/ 0 w 2813539"/>
                <a:gd name="connsiteY3" fmla="*/ 2504050 h 2504050"/>
                <a:gd name="connsiteX4" fmla="*/ 0 w 2813539"/>
                <a:gd name="connsiteY4" fmla="*/ 0 h 250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9" h="2504050">
                  <a:moveTo>
                    <a:pt x="0" y="0"/>
                  </a:moveTo>
                  <a:lnTo>
                    <a:pt x="2813539" y="0"/>
                  </a:lnTo>
                  <a:cubicBezTo>
                    <a:pt x="2011680" y="806548"/>
                    <a:pt x="2363372" y="-1073832"/>
                    <a:pt x="168812" y="1125417"/>
                  </a:cubicBezTo>
                  <a:cubicBezTo>
                    <a:pt x="-9379" y="1139484"/>
                    <a:pt x="135988" y="2475915"/>
                    <a:pt x="0" y="2504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17641" y="453837"/>
            <a:ext cx="2891545" cy="923330"/>
          </a:xfrm>
          <a:prstGeom prst="rect">
            <a:avLst/>
          </a:prstGeom>
          <a:gradFill flip="none" rotWithShape="1">
            <a:gsLst>
              <a:gs pos="54000">
                <a:srgbClr val="00B0F0"/>
              </a:gs>
              <a:gs pos="20000">
                <a:srgbClr val="FFC000"/>
              </a:gs>
              <a:gs pos="89000">
                <a:srgbClr val="99CC00"/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n w="19050">
                  <a:solidFill>
                    <a:srgbClr val="D39664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5400" b="1" dirty="0" err="1">
                <a:ln w="19050">
                  <a:solidFill>
                    <a:srgbClr val="D39664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traiOMJ" panose="00000400000000000000" pitchFamily="2" charset="0"/>
                <a:cs typeface="AtraiOMJ" panose="00000400000000000000" pitchFamily="2" charset="0"/>
              </a:rPr>
              <a:t>পরিচিতি</a:t>
            </a:r>
            <a:endParaRPr lang="en-US" sz="5400" b="1" dirty="0">
              <a:ln w="19050">
                <a:solidFill>
                  <a:srgbClr val="D39664"/>
                </a:solidFill>
                <a:prstDash val="solid"/>
              </a:ln>
              <a:solidFill>
                <a:srgbClr val="0000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876" y="4786374"/>
            <a:ext cx="5019685" cy="584775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</a:t>
            </a:r>
            <a:r>
              <a:rPr lang="en-US" sz="2800" b="1" dirty="0" err="1" smtClean="0"/>
              <a:t>শ্রেণী</a:t>
            </a:r>
            <a:r>
              <a:rPr lang="en-US" sz="2800" b="1" dirty="0" smtClean="0"/>
              <a:t> </a:t>
            </a:r>
            <a:r>
              <a:rPr lang="en-US" sz="2000" b="1" dirty="0"/>
              <a:t>: </a:t>
            </a:r>
            <a:r>
              <a:rPr lang="bn-BD" sz="32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6876" y="5619690"/>
            <a:ext cx="5019685" cy="523220"/>
          </a:xfrm>
          <a:prstGeom prst="rect">
            <a:avLst/>
          </a:prstGeom>
          <a:solidFill>
            <a:srgbClr val="7030A0"/>
          </a:solidFill>
          <a:ln>
            <a:noFill/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ts val="800"/>
              </a:spcBef>
              <a:defRPr/>
            </a:pPr>
            <a:r>
              <a:rPr lang="en-US" sz="2800" b="1" dirty="0" err="1">
                <a:solidFill>
                  <a:srgbClr val="FFFF00"/>
                </a:solidFill>
              </a:rPr>
              <a:t>অধ্যায়</a:t>
            </a:r>
            <a:r>
              <a:rPr lang="en-US" sz="2800" b="1" dirty="0" smtClean="0">
                <a:solidFill>
                  <a:srgbClr val="FFFF00"/>
                </a:solidFill>
              </a:rPr>
              <a:t>:</a:t>
            </a:r>
            <a:r>
              <a:rPr lang="en-US" sz="28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০১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bn-BD" sz="2800" b="1" dirty="0">
              <a:solidFill>
                <a:srgbClr val="FFFF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321538"/>
            <a:ext cx="5019685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বিষয়</a:t>
            </a:r>
            <a:r>
              <a:rPr lang="en-US" sz="2000" b="1" dirty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:</a:t>
            </a:r>
            <a:r>
              <a:rPr lang="en-US" sz="2000" b="1" dirty="0" err="1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2000" b="1" dirty="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ইলেকট্রিক্যাল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ওয়ার্কস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876" y="4144608"/>
            <a:ext cx="5045593" cy="461665"/>
          </a:xfrm>
          <a:prstGeom prst="rect">
            <a:avLst/>
          </a:prstGeom>
          <a:solidFill>
            <a:srgbClr val="002060"/>
          </a:solidFill>
          <a:ln>
            <a:noFill/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পাঠ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r>
              <a:rPr lang="bn-BD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ব্যাটারী</a:t>
            </a:r>
            <a:endParaRPr lang="en-US" sz="2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19" y="738032"/>
            <a:ext cx="1850738" cy="2095719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ctangle 19"/>
          <p:cNvSpPr>
            <a:spLocks/>
          </p:cNvSpPr>
          <p:nvPr/>
        </p:nvSpPr>
        <p:spPr>
          <a:xfrm>
            <a:off x="701702" y="3384037"/>
            <a:ext cx="4802282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as-IN" sz="3600" b="1" dirty="0">
                <a:solidFill>
                  <a:srgbClr val="002060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মোঃ আব্দুল্লাহ-আল-মামুন</a:t>
            </a:r>
            <a:endParaRPr lang="en-US" sz="3600" b="1" dirty="0">
              <a:solidFill>
                <a:srgbClr val="002060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9770" y="2803672"/>
            <a:ext cx="5019685" cy="413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65771" lvl="1"/>
            <a:r>
              <a:rPr lang="en-US" sz="2000" b="1" dirty="0" err="1">
                <a:ln w="635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এস.এস.সি</a:t>
            </a:r>
            <a:r>
              <a:rPr lang="en-US" sz="2000" b="1" dirty="0">
                <a:ln w="635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000" b="1" dirty="0" err="1">
                <a:ln w="635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ভোকেশনাল</a:t>
            </a:r>
            <a:endParaRPr lang="bn-BD" b="1" dirty="0">
              <a:ln w="635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BurigangaSushreeMJ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1702" y="4394903"/>
            <a:ext cx="480228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1600" b="1" dirty="0">
                <a:ln/>
                <a:solidFill>
                  <a:srgbClr val="002060"/>
                </a:solidFill>
                <a:latin typeface="SutonnyXMJ" pitchFamily="2" charset="0"/>
                <a:cs typeface="NikoshBAN" panose="02000000000000000000" pitchFamily="2" charset="0"/>
              </a:rPr>
              <a:t>ফলেয়া চাঁদকাটি অগ্রণী মাধ্যমিক বিদ্যালয়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702" y="5196453"/>
            <a:ext cx="4802282" cy="369332"/>
          </a:xfrm>
          <a:prstGeom prst="rect">
            <a:avLst/>
          </a:prstGeom>
          <a:solidFill>
            <a:srgbClr val="9933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-mail</a:t>
            </a:r>
            <a:r>
              <a:rPr lang="en-US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</a:t>
            </a:r>
            <a:r>
              <a:rPr lang="bn-BD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>
                <a:ln/>
                <a:solidFill>
                  <a:srgbClr val="002060"/>
                </a:solidFill>
                <a:latin typeface="Times New Roman" panose="02020603050405020304" pitchFamily="18" charset="0"/>
              </a:rPr>
              <a:t>ma.almamun33@gmail.com</a:t>
            </a:r>
            <a:endParaRPr lang="en-US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834" y="463902"/>
            <a:ext cx="2427670" cy="2093515"/>
          </a:xfrm>
          <a:prstGeom prst="roundRect">
            <a:avLst>
              <a:gd name="adj" fmla="val 2656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239450794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5857" y="699796"/>
            <a:ext cx="5677050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894" y="1793426"/>
            <a:ext cx="11411338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শ্রেণিঃ দশম ( ভোকেশনাল </a:t>
            </a:r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বিষয়ঃ জেনারেল ইলেকট্রিক্যাল </a:t>
            </a:r>
            <a:r>
              <a:rPr lang="bn-BD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ওয়ার্কস-</a:t>
            </a:r>
            <a:r>
              <a:rPr lang="en-US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( ২য় পত্র </a:t>
            </a:r>
            <a:r>
              <a:rPr lang="bn-BD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 smtClean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অধ্যায়ঃ  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০১  </a:t>
            </a:r>
            <a:endParaRPr lang="bn-BD" sz="3200" b="1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0155"/>
            <a:ext cx="12192000" cy="281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380942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14029" r="15355" b="15849"/>
          <a:stretch/>
        </p:blipFill>
        <p:spPr>
          <a:xfrm>
            <a:off x="7232003" y="321698"/>
            <a:ext cx="4539532" cy="4275946"/>
          </a:xfrm>
          <a:prstGeom prst="roundRect">
            <a:avLst>
              <a:gd name="adj" fmla="val 2583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50" y="2716371"/>
            <a:ext cx="2743391" cy="2694010"/>
          </a:xfrm>
          <a:prstGeom prst="roundRect">
            <a:avLst>
              <a:gd name="adj" fmla="val 1351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321698"/>
            <a:ext cx="6141492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31" y="1656277"/>
            <a:ext cx="5219701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ব্যাটারী</a:t>
            </a:r>
            <a:endParaRPr lang="en-US" sz="6600" b="1" dirty="0">
              <a:solidFill>
                <a:srgbClr val="FFFF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1152"/>
            <a:ext cx="12192000" cy="39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88789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6343" y="475861"/>
            <a:ext cx="4627984" cy="11079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451" y="2151472"/>
            <a:ext cx="111220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ব্যাটারী </a:t>
            </a: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ব্যাটারী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 ও কি কি তা বলতে পারবে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ব্যাটারী </a:t>
            </a:r>
            <a:r>
              <a:rPr lang="bn-BD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সেল সম্পর্কে </a:t>
            </a:r>
            <a:r>
              <a:rPr lang="bn-BD" sz="36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  <a:endParaRPr lang="bn-BD" sz="36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2710"/>
            <a:ext cx="12192000" cy="243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664208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23"/>
          <a:stretch/>
        </p:blipFill>
        <p:spPr>
          <a:xfrm>
            <a:off x="1389162" y="187015"/>
            <a:ext cx="5457266" cy="4027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271657" y="2200895"/>
            <a:ext cx="484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বিশ্লেষ্য কোষ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685"/>
            <a:ext cx="12192000" cy="37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147250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41" y="249390"/>
            <a:ext cx="3306309" cy="3730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17" y="249390"/>
            <a:ext cx="3449216" cy="3730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256" y="4133774"/>
            <a:ext cx="2060627" cy="1280271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707" y="4133773"/>
            <a:ext cx="2060627" cy="1280271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685"/>
            <a:ext cx="12192000" cy="375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480289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21" y="1017037"/>
            <a:ext cx="5351604" cy="3901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203649" y="2583255"/>
            <a:ext cx="3825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bn-BD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ব্যাটারী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797"/>
            <a:ext cx="12192000" cy="503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063080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587" y="672537"/>
            <a:ext cx="1162283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ব্যাটারিঃ</a:t>
            </a:r>
            <a:r>
              <a:rPr lang="as-IN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সার্কিটে কারেন্টের পরিমাণ কমানো/বাড়ানোর জন্য বা ভোল্টেজ পরিবর্তনের জন্য কতগুলো বৈদ্যুতিক সেলকে একত্রে সংযোগ করা হয়। এই একত্রিত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সেলগুলোকে</a:t>
            </a:r>
            <a:r>
              <a:rPr lang="as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 বলে</a:t>
            </a:r>
            <a:r>
              <a:rPr lang="as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সেলঃ</a:t>
            </a:r>
            <a:r>
              <a:rPr lang="as-IN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 সেল এমন একটি ডিভাইস যা ইলেকট্রিসিটি জেনারেট করার জন্য ব্যবহার করা </a:t>
            </a:r>
            <a:r>
              <a:rPr lang="as-IN" sz="2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এমন একটি একক ইউনিট যা </a:t>
            </a:r>
            <a:r>
              <a:rPr lang="as-IN" sz="2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 </a:t>
            </a:r>
            <a:r>
              <a:rPr lang="as-IN" sz="28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শক্তিকে বৈদ্যুতিক শক্তিতে রূপান্তর করে ডিসি ভোল্টেজ উৎপাদন করতে পারে।</a:t>
            </a:r>
          </a:p>
          <a:p>
            <a:r>
              <a:rPr lang="as-IN" sz="28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সেলে দুটি টার্মিনাল থাকে, একটি পজেটিভ এবং অপরটি নেগেটিভ টার্মিনাল। পজেটিভ টার্মিনালে লম্বা রেখা এবং নেগেটিভ টার্মিনালে ছোট রেখা দ্বারা বুঝানো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2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চিত্র </a:t>
            </a:r>
            <a:r>
              <a:rPr lang="as-IN" sz="2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হলোঃ</a:t>
            </a:r>
            <a:endParaRPr lang="bn-BD" sz="2800" b="1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01505"/>
      </p:ext>
    </p:extLst>
  </p:cSld>
  <p:clrMapOvr>
    <a:masterClrMapping/>
  </p:clrMapOvr>
  <p:transition spd="slow">
    <p:comb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275</TotalTime>
  <Words>397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Arial Black</vt:lpstr>
      <vt:lpstr>AtraiOMJ</vt:lpstr>
      <vt:lpstr>Bodoni MT Black</vt:lpstr>
      <vt:lpstr>Bookman Old Style</vt:lpstr>
      <vt:lpstr>BurigangaSushreeMJ</vt:lpstr>
      <vt:lpstr>NikoshBAN</vt:lpstr>
      <vt:lpstr>Rockwell</vt:lpstr>
      <vt:lpstr>SutonnyMJ</vt:lpstr>
      <vt:lpstr>SutonnyXMJ</vt:lpstr>
      <vt:lpstr>Times New Roman</vt:lpstr>
      <vt:lpstr>Vrinda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Satrong Computers</dc:creator>
  <cp:lastModifiedBy>WALTON</cp:lastModifiedBy>
  <cp:revision>55</cp:revision>
  <dcterms:created xsi:type="dcterms:W3CDTF">2022-07-01T16:00:12Z</dcterms:created>
  <dcterms:modified xsi:type="dcterms:W3CDTF">2022-12-02T10:36:21Z</dcterms:modified>
</cp:coreProperties>
</file>