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FFCC66"/>
    <a:srgbClr val="CCFF33"/>
    <a:srgbClr val="FFCC00"/>
    <a:srgbClr val="66FF33"/>
    <a:srgbClr val="1C1C1C"/>
    <a:srgbClr val="CCCC00"/>
    <a:srgbClr val="FF993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B3C0-03C7-BCC0-1130-BD594E1956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FBA3CD-DE47-BD86-C077-62112E5238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D4380-1F99-17C8-FE3B-FFB52E8634FF}"/>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5" name="Footer Placeholder 4">
            <a:extLst>
              <a:ext uri="{FF2B5EF4-FFF2-40B4-BE49-F238E27FC236}">
                <a16:creationId xmlns:a16="http://schemas.microsoft.com/office/drawing/2014/main" id="{50ACFEBE-E13D-CB7C-3321-D2763047D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52233-4766-116E-1429-BF1019670398}"/>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309860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A3C4-2B44-9CD9-BBFE-8A7A7EA33C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0706E0-1B98-845A-F4EB-3DDF78C7E7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7DE2F-AB49-2DC9-64D5-10376BDB6CCB}"/>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5" name="Footer Placeholder 4">
            <a:extLst>
              <a:ext uri="{FF2B5EF4-FFF2-40B4-BE49-F238E27FC236}">
                <a16:creationId xmlns:a16="http://schemas.microsoft.com/office/drawing/2014/main" id="{5BB69BA3-6253-71BD-A023-856242536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2E6B6-D413-3800-8204-2A6F13604C8E}"/>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425955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8DCB00-98CA-4C10-3F79-6954916AFD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686878-03BE-3032-FF3C-3C03392346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C4B55-DFFD-1A3D-55DE-C0ADE0DB5D48}"/>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5" name="Footer Placeholder 4">
            <a:extLst>
              <a:ext uri="{FF2B5EF4-FFF2-40B4-BE49-F238E27FC236}">
                <a16:creationId xmlns:a16="http://schemas.microsoft.com/office/drawing/2014/main" id="{8ACB8DA0-5F1E-6E58-1F5A-140685714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819BB-7990-669B-F417-BD47B09B471F}"/>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105397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3DE3-FC17-6192-92EE-9BD0ADE788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A4D0F-DF52-75AC-FCD2-A05F55E852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9FD16-798D-BD1C-0C4F-D995D16005AB}"/>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5" name="Footer Placeholder 4">
            <a:extLst>
              <a:ext uri="{FF2B5EF4-FFF2-40B4-BE49-F238E27FC236}">
                <a16:creationId xmlns:a16="http://schemas.microsoft.com/office/drawing/2014/main" id="{4B844B09-3B49-46B1-A63C-122FB20C0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96C8A-B865-7A3D-D679-B8D5DD7215F5}"/>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201972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4472-8716-72F5-CF2A-0947ED234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A75D7-0763-EB7F-9B40-C58B008879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F1F958-E226-FA3D-0F33-74A8D91D6018}"/>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5" name="Footer Placeholder 4">
            <a:extLst>
              <a:ext uri="{FF2B5EF4-FFF2-40B4-BE49-F238E27FC236}">
                <a16:creationId xmlns:a16="http://schemas.microsoft.com/office/drawing/2014/main" id="{A4D4DD9E-AB00-8509-D688-DA7381F20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A4432-1D8B-B13F-9CEB-7BD7D3BEA603}"/>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381891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DD55-4158-D75A-6007-CD7CD5736F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CB54A-F02E-0074-8F82-C884FCADA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54E1F2-CEF6-5B68-593F-8F81936005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15B7B5-6BEA-38B6-01BB-818E3C24C55B}"/>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6" name="Footer Placeholder 5">
            <a:extLst>
              <a:ext uri="{FF2B5EF4-FFF2-40B4-BE49-F238E27FC236}">
                <a16:creationId xmlns:a16="http://schemas.microsoft.com/office/drawing/2014/main" id="{0B0F6B20-08AE-B44F-0152-EBC9F0679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5A9C4-88BF-6839-4038-42196026BEF7}"/>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237328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8071-2A47-295B-494D-97EB686468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8F0B87-DA3C-1CD7-4187-07EE12A0D7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1D5DB3-A43C-625F-00AD-2DE6BF5C65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841941-0652-AE18-AB89-00B38D2898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F1392-4556-A5B3-E816-BA61CEE7CB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738A4-F747-D97C-9FCD-D48CD865404E}"/>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8" name="Footer Placeholder 7">
            <a:extLst>
              <a:ext uri="{FF2B5EF4-FFF2-40B4-BE49-F238E27FC236}">
                <a16:creationId xmlns:a16="http://schemas.microsoft.com/office/drawing/2014/main" id="{80184321-A24B-16FD-3F6E-BFE99065BF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5324D9-DF26-368E-AB08-E4858C9DB741}"/>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118072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9934-2E16-548A-1716-8B4F97B914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E67A4C-6386-8128-0C5F-51CD69C22F37}"/>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4" name="Footer Placeholder 3">
            <a:extLst>
              <a:ext uri="{FF2B5EF4-FFF2-40B4-BE49-F238E27FC236}">
                <a16:creationId xmlns:a16="http://schemas.microsoft.com/office/drawing/2014/main" id="{D7B9DC55-D5A6-47B0-D5B5-5EC59BE345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B98DC5-7785-DA99-6EB4-2D205E14877F}"/>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156174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32FBE-2753-A537-A15F-B5E05A57171B}"/>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3" name="Footer Placeholder 2">
            <a:extLst>
              <a:ext uri="{FF2B5EF4-FFF2-40B4-BE49-F238E27FC236}">
                <a16:creationId xmlns:a16="http://schemas.microsoft.com/office/drawing/2014/main" id="{DEBC57ED-E0C0-39FF-5188-CA660A73DF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A74484-59C1-06C4-4525-224292F8FAC7}"/>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394803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1D4C-3863-FD2B-F81B-2FEDE7A00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2B5F78-8BDD-C9AD-5B94-F8E041AAD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5AE17-DCAD-CA30-C1DF-80A907EB1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56777-5D85-D4C3-FA1B-96EA6F08CE64}"/>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6" name="Footer Placeholder 5">
            <a:extLst>
              <a:ext uri="{FF2B5EF4-FFF2-40B4-BE49-F238E27FC236}">
                <a16:creationId xmlns:a16="http://schemas.microsoft.com/office/drawing/2014/main" id="{5FE1E6E1-0AF3-4501-532A-BEFA54132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FAB540-749B-6E35-037C-970DCB64F2EF}"/>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283658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3E45-C0F6-6804-4195-002B12923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CE581F-10E8-36A4-A649-DCEED585B9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0FFAA3-B700-3BFF-67F5-D0994B263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51229-1135-AA04-E8C4-F14A995C9AF2}"/>
              </a:ext>
            </a:extLst>
          </p:cNvPr>
          <p:cNvSpPr>
            <a:spLocks noGrp="1"/>
          </p:cNvSpPr>
          <p:nvPr>
            <p:ph type="dt" sz="half" idx="10"/>
          </p:nvPr>
        </p:nvSpPr>
        <p:spPr/>
        <p:txBody>
          <a:bodyPr/>
          <a:lstStyle/>
          <a:p>
            <a:fld id="{79493D19-A76C-4CBB-B64F-B826984DAF03}" type="datetimeFigureOut">
              <a:rPr lang="en-US" smtClean="0"/>
              <a:t>21-Dec-22</a:t>
            </a:fld>
            <a:endParaRPr lang="en-US"/>
          </a:p>
        </p:txBody>
      </p:sp>
      <p:sp>
        <p:nvSpPr>
          <p:cNvPr id="6" name="Footer Placeholder 5">
            <a:extLst>
              <a:ext uri="{FF2B5EF4-FFF2-40B4-BE49-F238E27FC236}">
                <a16:creationId xmlns:a16="http://schemas.microsoft.com/office/drawing/2014/main" id="{8551BD62-6308-876D-C391-6823CC452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00896-49B5-68AD-9479-FB495F812AA1}"/>
              </a:ext>
            </a:extLst>
          </p:cNvPr>
          <p:cNvSpPr>
            <a:spLocks noGrp="1"/>
          </p:cNvSpPr>
          <p:nvPr>
            <p:ph type="sldNum" sz="quarter" idx="12"/>
          </p:nvPr>
        </p:nvSpPr>
        <p:spPr/>
        <p:txBody>
          <a:bodyPr/>
          <a:lstStyle/>
          <a:p>
            <a:fld id="{391D9713-0B28-47F7-8525-C3782E775947}" type="slidenum">
              <a:rPr lang="en-US" smtClean="0"/>
              <a:t>‹#›</a:t>
            </a:fld>
            <a:endParaRPr lang="en-US"/>
          </a:p>
        </p:txBody>
      </p:sp>
    </p:spTree>
    <p:extLst>
      <p:ext uri="{BB962C8B-B14F-4D97-AF65-F5344CB8AC3E}">
        <p14:creationId xmlns:p14="http://schemas.microsoft.com/office/powerpoint/2010/main" val="115477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14DFF3-86D2-926F-9AF7-1E7B4D6B6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C68601-74B9-3E74-74AD-988A04558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DC3AD-94CF-0C13-5735-B40FDB9C5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93D19-A76C-4CBB-B64F-B826984DAF03}" type="datetimeFigureOut">
              <a:rPr lang="en-US" smtClean="0"/>
              <a:t>21-Dec-22</a:t>
            </a:fld>
            <a:endParaRPr lang="en-US"/>
          </a:p>
        </p:txBody>
      </p:sp>
      <p:sp>
        <p:nvSpPr>
          <p:cNvPr id="5" name="Footer Placeholder 4">
            <a:extLst>
              <a:ext uri="{FF2B5EF4-FFF2-40B4-BE49-F238E27FC236}">
                <a16:creationId xmlns:a16="http://schemas.microsoft.com/office/drawing/2014/main" id="{1E51F692-811D-5FD1-73AA-39ADA0DBE9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84A0B-5139-F527-A237-6E2D6B3E2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D9713-0B28-47F7-8525-C3782E775947}" type="slidenum">
              <a:rPr lang="en-US" smtClean="0"/>
              <a:t>‹#›</a:t>
            </a:fld>
            <a:endParaRPr lang="en-US"/>
          </a:p>
        </p:txBody>
      </p:sp>
    </p:spTree>
    <p:extLst>
      <p:ext uri="{BB962C8B-B14F-4D97-AF65-F5344CB8AC3E}">
        <p14:creationId xmlns:p14="http://schemas.microsoft.com/office/powerpoint/2010/main" val="24967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56CE73-0D4C-45E4-8BAA-D2B9917E6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F36452-BE8A-0B49-231B-4A1D6B7C3DBB}"/>
              </a:ext>
            </a:extLst>
          </p:cNvPr>
          <p:cNvSpPr txBox="1"/>
          <p:nvPr/>
        </p:nvSpPr>
        <p:spPr>
          <a:xfrm>
            <a:off x="0" y="0"/>
            <a:ext cx="12192000" cy="38832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prstTxWarp prst="textDeflateBottom">
              <a:avLst/>
            </a:prstTxWarp>
            <a:spAutoFit/>
          </a:bodyPr>
          <a:lstStyle/>
          <a:p>
            <a:r>
              <a:rPr lang="en-US" sz="6000" b="1" dirty="0">
                <a:solidFill>
                  <a:srgbClr val="FFFF00"/>
                </a:solidFill>
              </a:rPr>
              <a:t>WELCOME</a:t>
            </a:r>
            <a:r>
              <a:rPr lang="en-US" sz="6000" b="1" dirty="0">
                <a:solidFill>
                  <a:srgbClr val="FF0000"/>
                </a:solidFill>
              </a:rPr>
              <a:t> TO </a:t>
            </a:r>
            <a:r>
              <a:rPr lang="en-US" sz="6000" b="1" dirty="0">
                <a:solidFill>
                  <a:schemeClr val="accent4">
                    <a:lumMod val="75000"/>
                  </a:schemeClr>
                </a:solidFill>
              </a:rPr>
              <a:t>MY</a:t>
            </a:r>
            <a:r>
              <a:rPr lang="en-US" sz="6000" b="1" dirty="0">
                <a:solidFill>
                  <a:srgbClr val="FF0000"/>
                </a:solidFill>
              </a:rPr>
              <a:t> </a:t>
            </a:r>
            <a:r>
              <a:rPr lang="en-US" sz="6000" b="1" dirty="0">
                <a:solidFill>
                  <a:srgbClr val="00FFFF"/>
                </a:solidFill>
              </a:rPr>
              <a:t>DEAR</a:t>
            </a:r>
            <a:r>
              <a:rPr lang="en-US" sz="6000" b="1" dirty="0">
                <a:solidFill>
                  <a:srgbClr val="FF0000"/>
                </a:solidFill>
              </a:rPr>
              <a:t> </a:t>
            </a:r>
            <a:r>
              <a:rPr lang="en-US" sz="6000" b="1" dirty="0">
                <a:solidFill>
                  <a:srgbClr val="0000FF"/>
                </a:solidFill>
              </a:rPr>
              <a:t>STUDENTS</a:t>
            </a:r>
            <a:endParaRPr lang="en-SG" sz="6000" b="1" dirty="0">
              <a:solidFill>
                <a:srgbClr val="0000FF"/>
              </a:solidFill>
            </a:endParaRPr>
          </a:p>
        </p:txBody>
      </p:sp>
    </p:spTree>
    <p:extLst>
      <p:ext uri="{BB962C8B-B14F-4D97-AF65-F5344CB8AC3E}">
        <p14:creationId xmlns:p14="http://schemas.microsoft.com/office/powerpoint/2010/main" val="35031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 -1.85185E-6 L 0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31DD9F-02D6-96B5-9501-F88C9FD7FEF5}"/>
              </a:ext>
            </a:extLst>
          </p:cNvPr>
          <p:cNvSpPr txBox="1"/>
          <p:nvPr/>
        </p:nvSpPr>
        <p:spPr>
          <a:xfrm>
            <a:off x="1533378" y="471661"/>
            <a:ext cx="8975188" cy="1200329"/>
          </a:xfrm>
          <a:prstGeom prst="rect">
            <a:avLst/>
          </a:prstGeom>
          <a:noFill/>
        </p:spPr>
        <p:txBody>
          <a:bodyPr wrap="square">
            <a:spAutoFit/>
          </a:bodyPr>
          <a:lstStyle/>
          <a:p>
            <a:pPr algn="just"/>
            <a:r>
              <a:rPr lang="as-IN" sz="3600" b="1" dirty="0">
                <a:solidFill>
                  <a:srgbClr val="800000"/>
                </a:solidFill>
                <a:latin typeface="SutonnySushreeOMJ" panose="00000400000000000000" pitchFamily="2" charset="0"/>
                <a:cs typeface="SutonnySushreeOMJ" panose="00000400000000000000" pitchFamily="2" charset="0"/>
              </a:rPr>
              <a:t>ই</a:t>
            </a:r>
            <a:r>
              <a:rPr lang="en-US" sz="3600" b="1" dirty="0" err="1">
                <a:solidFill>
                  <a:srgbClr val="800000"/>
                </a:solidFill>
                <a:latin typeface="SutonnySushreeOMJ" panose="00000400000000000000" pitchFamily="2" charset="0"/>
                <a:cs typeface="SutonnySushreeOMJ" panose="00000400000000000000" pitchFamily="2" charset="0"/>
              </a:rPr>
              <a:t>ংরে</a:t>
            </a:r>
            <a:r>
              <a:rPr lang="as-IN" sz="3600" b="1" dirty="0">
                <a:solidFill>
                  <a:srgbClr val="800000"/>
                </a:solidFill>
                <a:latin typeface="SutonnySushreeOMJ" panose="00000400000000000000" pitchFamily="2" charset="0"/>
                <a:cs typeface="SutonnySushreeOMJ" panose="00000400000000000000" pitchFamily="2" charset="0"/>
              </a:rPr>
              <a:t>জ</a:t>
            </a:r>
            <a:r>
              <a:rPr lang="en-US" sz="3600" b="1" dirty="0">
                <a:solidFill>
                  <a:srgbClr val="800000"/>
                </a:solidFill>
                <a:latin typeface="SutonnySushreeOMJ" panose="00000400000000000000" pitchFamily="2" charset="0"/>
                <a:cs typeface="SutonnySushreeOMJ" panose="00000400000000000000" pitchFamily="2" charset="0"/>
              </a:rPr>
              <a:t>ি </a:t>
            </a:r>
            <a:r>
              <a:rPr lang="en-US" sz="3600" b="1" dirty="0" err="1">
                <a:solidFill>
                  <a:srgbClr val="800000"/>
                </a:solidFill>
                <a:latin typeface="SutonnySushreeOMJ" panose="00000400000000000000" pitchFamily="2" charset="0"/>
                <a:cs typeface="SutonnySushreeOMJ" panose="00000400000000000000" pitchFamily="2" charset="0"/>
              </a:rPr>
              <a:t>শব্দভা</a:t>
            </a:r>
            <a:r>
              <a:rPr lang="as-IN" sz="3600" b="1" dirty="0">
                <a:solidFill>
                  <a:srgbClr val="800000"/>
                </a:solidFill>
                <a:latin typeface="SutonnySushreeOMJ" panose="00000400000000000000" pitchFamily="2" charset="0"/>
                <a:cs typeface="SutonnySushreeOMJ" panose="00000400000000000000" pitchFamily="2" charset="0"/>
              </a:rPr>
              <a:t>ণ</a:t>
            </a:r>
            <a:r>
              <a:rPr lang="en-US" sz="3600" b="1" dirty="0">
                <a:solidFill>
                  <a:srgbClr val="800000"/>
                </a:solidFill>
                <a:latin typeface="SutonnySushreeOMJ" panose="00000400000000000000" pitchFamily="2" charset="0"/>
                <a:cs typeface="SutonnySushreeOMJ" panose="00000400000000000000" pitchFamily="2" charset="0"/>
              </a:rPr>
              <a:t>্</a:t>
            </a:r>
            <a:r>
              <a:rPr lang="as-IN" sz="3600" b="1" dirty="0">
                <a:solidFill>
                  <a:srgbClr val="800000"/>
                </a:solidFill>
                <a:latin typeface="SutonnySushreeOMJ" panose="00000400000000000000" pitchFamily="2" charset="0"/>
                <a:cs typeface="SutonnySushreeOMJ" panose="00000400000000000000" pitchFamily="2" charset="0"/>
              </a:rPr>
              <a:t>ড</a:t>
            </a:r>
            <a:r>
              <a:rPr lang="en-US" sz="3600" b="1" dirty="0">
                <a:solidFill>
                  <a:srgbClr val="800000"/>
                </a:solidFill>
                <a:latin typeface="SutonnySushreeOMJ" panose="00000400000000000000" pitchFamily="2" charset="0"/>
                <a:cs typeface="SutonnySushreeOMJ" panose="00000400000000000000" pitchFamily="2" charset="0"/>
              </a:rPr>
              <a:t>া</a:t>
            </a:r>
            <a:r>
              <a:rPr lang="as-IN" sz="3600" b="1" dirty="0">
                <a:solidFill>
                  <a:srgbClr val="800000"/>
                </a:solidFill>
                <a:latin typeface="SutonnySushreeOMJ" panose="00000400000000000000" pitchFamily="2" charset="0"/>
                <a:cs typeface="SutonnySushreeOMJ" panose="00000400000000000000" pitchFamily="2" charset="0"/>
              </a:rPr>
              <a:t>র</a:t>
            </a:r>
            <a:r>
              <a:rPr lang="en-US" sz="3600" b="1" dirty="0">
                <a:solidFill>
                  <a:srgbClr val="800000"/>
                </a:solidFill>
                <a:latin typeface="SutonnySushreeOMJ" panose="00000400000000000000" pitchFamily="2" charset="0"/>
                <a:cs typeface="SutonnySushreeOMJ" panose="00000400000000000000" pitchFamily="2" charset="0"/>
              </a:rPr>
              <a:t>ে </a:t>
            </a:r>
            <a:r>
              <a:rPr lang="as-IN" sz="3600" b="1" dirty="0">
                <a:solidFill>
                  <a:srgbClr val="800000"/>
                </a:solidFill>
                <a:latin typeface="SutonnySushreeOMJ" panose="00000400000000000000" pitchFamily="2" charset="0"/>
                <a:cs typeface="SutonnySushreeOMJ" panose="00000400000000000000" pitchFamily="2" charset="0"/>
              </a:rPr>
              <a:t>ম</a:t>
            </a:r>
            <a:r>
              <a:rPr lang="en-US" sz="3600" b="1" dirty="0">
                <a:solidFill>
                  <a:srgbClr val="800000"/>
                </a:solidFill>
                <a:latin typeface="SutonnySushreeOMJ" panose="00000400000000000000" pitchFamily="2" charset="0"/>
                <a:cs typeface="SutonnySushreeOMJ" panose="00000400000000000000" pitchFamily="2" charset="0"/>
              </a:rPr>
              <a:t>ো</a:t>
            </a:r>
            <a:r>
              <a:rPr lang="as-IN" sz="3600" b="1" dirty="0">
                <a:solidFill>
                  <a:srgbClr val="800000"/>
                </a:solidFill>
                <a:latin typeface="SutonnySushreeOMJ" panose="00000400000000000000" pitchFamily="2" charset="0"/>
                <a:cs typeface="SutonnySushreeOMJ" panose="00000400000000000000" pitchFamily="2" charset="0"/>
              </a:rPr>
              <a:t>ট</a:t>
            </a:r>
            <a:r>
              <a:rPr lang="en-US" sz="3600" b="1" dirty="0">
                <a:solidFill>
                  <a:srgbClr val="800000"/>
                </a:solidFill>
                <a:latin typeface="SutonnySushreeOMJ" panose="00000400000000000000" pitchFamily="2" charset="0"/>
                <a:cs typeface="SutonnySushreeOMJ" panose="00000400000000000000" pitchFamily="2" charset="0"/>
              </a:rPr>
              <a:t> </a:t>
            </a:r>
            <a:r>
              <a:rPr lang="en-US" sz="3600" b="1" dirty="0" err="1">
                <a:solidFill>
                  <a:srgbClr val="800000"/>
                </a:solidFill>
                <a:latin typeface="SutonnySushreeOMJ" panose="00000400000000000000" pitchFamily="2" charset="0"/>
                <a:cs typeface="SutonnySushreeOMJ" panose="00000400000000000000" pitchFamily="2" charset="0"/>
              </a:rPr>
              <a:t>চারট</a:t>
            </a:r>
            <a:r>
              <a:rPr lang="as-IN" sz="3600" b="1" dirty="0">
                <a:solidFill>
                  <a:srgbClr val="800000"/>
                </a:solidFill>
                <a:latin typeface="SutonnySushreeOMJ" panose="00000400000000000000" pitchFamily="2" charset="0"/>
                <a:cs typeface="SutonnySushreeOMJ" panose="00000400000000000000" pitchFamily="2" charset="0"/>
              </a:rPr>
              <a:t>ি</a:t>
            </a:r>
            <a:r>
              <a:rPr lang="en-US" sz="3600" b="1" dirty="0">
                <a:solidFill>
                  <a:srgbClr val="800000"/>
                </a:solidFill>
                <a:latin typeface="SutonnySushreeOMJ" panose="00000400000000000000" pitchFamily="2" charset="0"/>
                <a:cs typeface="SutonnySushreeOMJ" panose="00000400000000000000" pitchFamily="2" charset="0"/>
              </a:rPr>
              <a:t> </a:t>
            </a:r>
            <a:r>
              <a:rPr lang="as-IN" sz="3600" b="1" dirty="0">
                <a:solidFill>
                  <a:srgbClr val="800000"/>
                </a:solidFill>
                <a:latin typeface="SutonnySushreeOMJ" panose="00000400000000000000" pitchFamily="2" charset="0"/>
                <a:cs typeface="SutonnySushreeOMJ" panose="00000400000000000000" pitchFamily="2" charset="0"/>
              </a:rPr>
              <a:t>ভ</a:t>
            </a:r>
            <a:r>
              <a:rPr lang="en-US" sz="3600" b="1" dirty="0" err="1">
                <a:solidFill>
                  <a:srgbClr val="800000"/>
                </a:solidFill>
                <a:latin typeface="SutonnySushreeOMJ" panose="00000400000000000000" pitchFamily="2" charset="0"/>
                <a:cs typeface="SutonnySushreeOMJ" panose="00000400000000000000" pitchFamily="2" charset="0"/>
              </a:rPr>
              <a:t>াষার</a:t>
            </a:r>
            <a:r>
              <a:rPr lang="en-US" sz="3600" b="1" dirty="0">
                <a:solidFill>
                  <a:srgbClr val="800000"/>
                </a:solidFill>
                <a:latin typeface="SutonnySushreeOMJ" panose="00000400000000000000" pitchFamily="2" charset="0"/>
                <a:cs typeface="SutonnySushreeOMJ" panose="00000400000000000000" pitchFamily="2" charset="0"/>
              </a:rPr>
              <a:t> </a:t>
            </a:r>
            <a:r>
              <a:rPr lang="bn-BD" sz="3600" b="1" dirty="0">
                <a:solidFill>
                  <a:srgbClr val="800000"/>
                </a:solidFill>
                <a:latin typeface="Times New Roman" panose="02020603050405020304" pitchFamily="18" charset="0"/>
                <a:cs typeface="SutonnySushreeOMJ" panose="00000400000000000000" pitchFamily="2" charset="0"/>
              </a:rPr>
              <a:t>Af</a:t>
            </a:r>
            <a:r>
              <a:rPr lang="en-US" sz="3600" b="1" dirty="0">
                <a:solidFill>
                  <a:srgbClr val="800000"/>
                </a:solidFill>
                <a:latin typeface="Times New Roman" panose="02020603050405020304" pitchFamily="18" charset="0"/>
                <a:cs typeface="Times New Roman" panose="02020603050405020304" pitchFamily="18" charset="0"/>
              </a:rPr>
              <a:t>f</a:t>
            </a:r>
            <a:r>
              <a:rPr lang="bn-BD" sz="3600" b="1" dirty="0">
                <a:solidFill>
                  <a:srgbClr val="800000"/>
                </a:solidFill>
                <a:latin typeface="Times New Roman" panose="02020603050405020304" pitchFamily="18" charset="0"/>
                <a:cs typeface="SutonnySushreeOMJ" panose="00000400000000000000" pitchFamily="2" charset="0"/>
              </a:rPr>
              <a:t>ix </a:t>
            </a:r>
            <a:r>
              <a:rPr lang="en-US" sz="3600" b="1" dirty="0" err="1">
                <a:solidFill>
                  <a:srgbClr val="800000"/>
                </a:solidFill>
                <a:latin typeface="SutonnySushreeOMJ" panose="00000400000000000000" pitchFamily="2" charset="0"/>
                <a:cs typeface="SutonnySushreeOMJ" panose="00000400000000000000" pitchFamily="2" charset="0"/>
              </a:rPr>
              <a:t>এর</a:t>
            </a:r>
            <a:r>
              <a:rPr lang="bn-BD" sz="3600" b="1" dirty="0">
                <a:solidFill>
                  <a:srgbClr val="800000"/>
                </a:solidFill>
                <a:latin typeface="SutonnySushreeOMJ" panose="00000400000000000000" pitchFamily="2" charset="0"/>
                <a:cs typeface="SutonnySushreeOMJ" panose="00000400000000000000" pitchFamily="2" charset="0"/>
              </a:rPr>
              <a:t> </a:t>
            </a:r>
            <a:r>
              <a:rPr lang="en-US" sz="3600" b="1" dirty="0" err="1">
                <a:solidFill>
                  <a:srgbClr val="800000"/>
                </a:solidFill>
                <a:latin typeface="SutonnySushreeOMJ" panose="00000400000000000000" pitchFamily="2" charset="0"/>
                <a:cs typeface="SutonnySushreeOMJ" panose="00000400000000000000" pitchFamily="2" charset="0"/>
              </a:rPr>
              <a:t>ব্যবহার</a:t>
            </a:r>
            <a:r>
              <a:rPr lang="en-US" sz="3600" b="1" dirty="0">
                <a:solidFill>
                  <a:srgbClr val="800000"/>
                </a:solidFill>
                <a:latin typeface="SutonnySushreeOMJ" panose="00000400000000000000" pitchFamily="2" charset="0"/>
                <a:cs typeface="SutonnySushreeOMJ" panose="00000400000000000000" pitchFamily="2" charset="0"/>
              </a:rPr>
              <a:t> </a:t>
            </a:r>
            <a:r>
              <a:rPr lang="en-US" sz="3600" b="1" dirty="0" err="1">
                <a:solidFill>
                  <a:srgbClr val="800000"/>
                </a:solidFill>
                <a:latin typeface="SutonnySushreeOMJ" panose="00000400000000000000" pitchFamily="2" charset="0"/>
                <a:cs typeface="SutonnySushreeOMJ" panose="00000400000000000000" pitchFamily="2" charset="0"/>
              </a:rPr>
              <a:t>রয়ে</a:t>
            </a:r>
            <a:r>
              <a:rPr lang="bn-BD" sz="3600" b="1" dirty="0">
                <a:solidFill>
                  <a:srgbClr val="800000"/>
                </a:solidFill>
                <a:latin typeface="SutonnySushreeOMJ" panose="00000400000000000000" pitchFamily="2" charset="0"/>
                <a:cs typeface="SutonnySushreeOMJ" panose="00000400000000000000" pitchFamily="2" charset="0"/>
              </a:rPr>
              <a:t>ছে</a:t>
            </a:r>
            <a:r>
              <a:rPr lang="en-US" sz="3600" b="1" dirty="0">
                <a:solidFill>
                  <a:srgbClr val="800000"/>
                </a:solidFill>
                <a:latin typeface="SutonnySushreeOMJ" panose="00000400000000000000" pitchFamily="2" charset="0"/>
                <a:cs typeface="SutonnySushreeOMJ" panose="00000400000000000000" pitchFamily="2" charset="0"/>
              </a:rPr>
              <a:t>।</a:t>
            </a:r>
          </a:p>
        </p:txBody>
      </p:sp>
      <p:sp>
        <p:nvSpPr>
          <p:cNvPr id="5" name="TextBox 4">
            <a:extLst>
              <a:ext uri="{FF2B5EF4-FFF2-40B4-BE49-F238E27FC236}">
                <a16:creationId xmlns:a16="http://schemas.microsoft.com/office/drawing/2014/main" id="{CCA70794-3C0D-A011-97C7-5002129F46E5}"/>
              </a:ext>
            </a:extLst>
          </p:cNvPr>
          <p:cNvSpPr txBox="1"/>
          <p:nvPr/>
        </p:nvSpPr>
        <p:spPr>
          <a:xfrm>
            <a:off x="1861624" y="2779153"/>
            <a:ext cx="8468751" cy="3477875"/>
          </a:xfrm>
          <a:prstGeom prst="rect">
            <a:avLst/>
          </a:prstGeom>
          <a:noFill/>
        </p:spPr>
        <p:txBody>
          <a:bodyPr wrap="square">
            <a:spAutoFit/>
          </a:bodyPr>
          <a:lstStyle/>
          <a:p>
            <a:pPr algn="just"/>
            <a:r>
              <a:rPr lang="en-US" sz="4400" b="1" dirty="0" err="1">
                <a:solidFill>
                  <a:srgbClr val="800000"/>
                </a:solidFill>
                <a:latin typeface="SutonnySushreeOMJ" panose="00000400000000000000" pitchFamily="2" charset="0"/>
                <a:cs typeface="SutonnySushreeOMJ" panose="00000400000000000000" pitchFamily="2" charset="0"/>
              </a:rPr>
              <a:t>যেমনঃ</a:t>
            </a:r>
            <a:r>
              <a:rPr lang="bn-BD" sz="4400" b="1" dirty="0">
                <a:solidFill>
                  <a:srgbClr val="800000"/>
                </a:solidFill>
                <a:latin typeface="SutonnySushreeOMJ" panose="00000400000000000000" pitchFamily="2" charset="0"/>
                <a:cs typeface="SutonnySushreeOMJ" panose="00000400000000000000" pitchFamily="2" charset="0"/>
              </a:rPr>
              <a:t> </a:t>
            </a:r>
          </a:p>
          <a:p>
            <a:pPr algn="ctr"/>
            <a:r>
              <a:rPr lang="en-US" sz="4400" b="1" dirty="0">
                <a:solidFill>
                  <a:srgbClr val="0000CC"/>
                </a:solidFill>
                <a:latin typeface="Times New Roman" panose="02020603050405020304" pitchFamily="18" charset="0"/>
                <a:cs typeface="Nikosh" panose="02000000000000000000" pitchFamily="2" charset="0"/>
              </a:rPr>
              <a:t>   1. </a:t>
            </a:r>
            <a:r>
              <a:rPr lang="bn-BD" sz="4400" b="1" dirty="0">
                <a:solidFill>
                  <a:srgbClr val="0000CC"/>
                </a:solidFill>
                <a:latin typeface="Times New Roman" panose="02020603050405020304" pitchFamily="18" charset="0"/>
                <a:cs typeface="Nikosh" panose="02000000000000000000" pitchFamily="2" charset="0"/>
              </a:rPr>
              <a:t>English </a:t>
            </a:r>
            <a:endParaRPr lang="en-US" sz="4400" b="1" dirty="0">
              <a:solidFill>
                <a:srgbClr val="0000CC"/>
              </a:solidFill>
              <a:latin typeface="Times New Roman" panose="02020603050405020304" pitchFamily="18" charset="0"/>
              <a:cs typeface="Nikosh" panose="02000000000000000000" pitchFamily="2" charset="0"/>
            </a:endParaRPr>
          </a:p>
          <a:p>
            <a:pPr algn="ctr"/>
            <a:r>
              <a:rPr lang="en-US" sz="4400" b="1" dirty="0">
                <a:solidFill>
                  <a:srgbClr val="0000CC"/>
                </a:solidFill>
                <a:latin typeface="Times New Roman" panose="02020603050405020304" pitchFamily="18" charset="0"/>
                <a:cs typeface="Times New Roman" panose="02020603050405020304" pitchFamily="18" charset="0"/>
              </a:rPr>
              <a:t>2. L</a:t>
            </a:r>
            <a:r>
              <a:rPr lang="bn-BD" sz="4400" b="1" dirty="0">
                <a:solidFill>
                  <a:srgbClr val="0000CC"/>
                </a:solidFill>
                <a:latin typeface="Times New Roman" panose="02020603050405020304" pitchFamily="18" charset="0"/>
                <a:cs typeface="Nikosh" panose="02000000000000000000" pitchFamily="2" charset="0"/>
              </a:rPr>
              <a:t>atin</a:t>
            </a:r>
          </a:p>
          <a:p>
            <a:pPr algn="ctr"/>
            <a:r>
              <a:rPr lang="bn-BD" sz="4400" b="1" dirty="0">
                <a:solidFill>
                  <a:srgbClr val="0000CC"/>
                </a:solidFill>
                <a:latin typeface="Times New Roman" panose="02020603050405020304" pitchFamily="18" charset="0"/>
                <a:cs typeface="Nikosh" panose="02000000000000000000" pitchFamily="2" charset="0"/>
              </a:rPr>
              <a:t> </a:t>
            </a:r>
            <a:r>
              <a:rPr lang="en-US" sz="4400" b="1" dirty="0">
                <a:solidFill>
                  <a:srgbClr val="0000CC"/>
                </a:solidFill>
                <a:latin typeface="Times New Roman" panose="02020603050405020304" pitchFamily="18" charset="0"/>
                <a:cs typeface="Nikosh" panose="02000000000000000000" pitchFamily="2" charset="0"/>
              </a:rPr>
              <a:t>3. </a:t>
            </a:r>
            <a:r>
              <a:rPr lang="bn-BD" sz="4400" b="1" dirty="0">
                <a:solidFill>
                  <a:srgbClr val="0000CC"/>
                </a:solidFill>
                <a:latin typeface="Times New Roman" panose="02020603050405020304" pitchFamily="18" charset="0"/>
                <a:cs typeface="Nikosh" panose="02000000000000000000" pitchFamily="2" charset="0"/>
              </a:rPr>
              <a:t>Greek</a:t>
            </a:r>
            <a:endParaRPr lang="en-US" sz="4400" b="1" dirty="0">
              <a:solidFill>
                <a:srgbClr val="0000CC"/>
              </a:solidFill>
              <a:latin typeface="Times New Roman" panose="02020603050405020304" pitchFamily="18" charset="0"/>
              <a:cs typeface="Times New Roman" panose="02020603050405020304" pitchFamily="18" charset="0"/>
            </a:endParaRPr>
          </a:p>
          <a:p>
            <a:pPr algn="ctr"/>
            <a:r>
              <a:rPr lang="en-US" sz="4400" b="1" dirty="0">
                <a:solidFill>
                  <a:srgbClr val="0000CC"/>
                </a:solidFill>
                <a:latin typeface="Times New Roman" panose="02020603050405020304" pitchFamily="18" charset="0"/>
                <a:cs typeface="Times New Roman" panose="02020603050405020304" pitchFamily="18" charset="0"/>
              </a:rPr>
              <a:t>   4. French</a:t>
            </a:r>
            <a:endParaRPr lang="en-US" sz="4400" dirty="0"/>
          </a:p>
        </p:txBody>
      </p:sp>
    </p:spTree>
    <p:extLst>
      <p:ext uri="{BB962C8B-B14F-4D97-AF65-F5344CB8AC3E}">
        <p14:creationId xmlns:p14="http://schemas.microsoft.com/office/powerpoint/2010/main" val="276911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0066"/>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70F1A-C013-CF20-A47B-61298CAA7C62}"/>
              </a:ext>
            </a:extLst>
          </p:cNvPr>
          <p:cNvSpPr txBox="1"/>
          <p:nvPr/>
        </p:nvSpPr>
        <p:spPr>
          <a:xfrm>
            <a:off x="1030514" y="489734"/>
            <a:ext cx="10130972" cy="5878532"/>
          </a:xfrm>
          <a:prstGeom prst="rect">
            <a:avLst/>
          </a:prstGeom>
          <a:solidFill>
            <a:srgbClr val="FFCC66"/>
          </a:solidFill>
        </p:spPr>
        <p:txBody>
          <a:bodyPr wrap="square">
            <a:spAutoFit/>
          </a:bodyPr>
          <a:lstStyle/>
          <a:p>
            <a:pPr algn="ctr"/>
            <a:r>
              <a:rPr lang="en-US" sz="4000" b="1" i="1" dirty="0">
                <a:solidFill>
                  <a:srgbClr val="800000"/>
                </a:solidFill>
                <a:latin typeface="Times New Roman" panose="02020603050405020304" pitchFamily="18" charset="0"/>
                <a:cs typeface="Times New Roman" panose="02020603050405020304" pitchFamily="18" charset="0"/>
              </a:rPr>
              <a:t>English Prefix</a:t>
            </a:r>
            <a:r>
              <a:rPr lang="en-US" sz="2800" b="1" i="1" dirty="0">
                <a:solidFill>
                  <a:srgbClr val="800000"/>
                </a:solidFill>
                <a:latin typeface="Times New Roman" panose="02020603050405020304" pitchFamily="18" charset="0"/>
                <a:cs typeface="Times New Roman" panose="02020603050405020304" pitchFamily="18" charset="0"/>
              </a:rPr>
              <a:t>:                         </a:t>
            </a:r>
          </a:p>
          <a:p>
            <a:r>
              <a:rPr lang="en-US" sz="2800" b="1" dirty="0">
                <a:latin typeface="Nikosh" panose="02000000000000000000" pitchFamily="2" charset="0"/>
                <a:cs typeface="Nikosh" panose="02000000000000000000" pitchFamily="2" charset="0"/>
              </a:rPr>
              <a:t>A-(</a:t>
            </a:r>
            <a:r>
              <a:rPr lang="en-US" sz="2800" b="1" i="1" dirty="0">
                <a:solidFill>
                  <a:srgbClr val="800000"/>
                </a:solidFill>
                <a:latin typeface="Times New Roman" panose="02020603050405020304" pitchFamily="18" charset="0"/>
                <a:cs typeface="Times New Roman" panose="02020603050405020304" pitchFamily="18" charset="0"/>
              </a:rPr>
              <a:t>Sense- </a:t>
            </a:r>
            <a:r>
              <a:rPr lang="bn-BD" sz="2800" b="1" dirty="0">
                <a:latin typeface="Nikosh" panose="02000000000000000000" pitchFamily="2" charset="0"/>
                <a:cs typeface="Nikosh" panose="02000000000000000000" pitchFamily="2" charset="0"/>
              </a:rPr>
              <a:t>o</a:t>
            </a:r>
            <a:r>
              <a:rPr lang="en-US" sz="2800" b="1" dirty="0">
                <a:latin typeface="Nikosh" panose="02000000000000000000" pitchFamily="2" charset="0"/>
                <a:cs typeface="Nikosh" panose="02000000000000000000" pitchFamily="2" charset="0"/>
              </a:rPr>
              <a:t>n, in);          </a:t>
            </a:r>
            <a:r>
              <a:rPr lang="bn-BD" sz="2800" b="1" dirty="0">
                <a:latin typeface="Nikosh" panose="02000000000000000000" pitchFamily="2" charset="0"/>
                <a:cs typeface="Nikosh" panose="02000000000000000000" pitchFamily="2" charset="0"/>
              </a:rPr>
              <a:t>    </a:t>
            </a:r>
            <a:r>
              <a:rPr lang="en-US" sz="2800" b="1" dirty="0">
                <a:latin typeface="Nikosh" panose="02000000000000000000" pitchFamily="2" charset="0"/>
                <a:cs typeface="Nikosh" panose="02000000000000000000" pitchFamily="2" charset="0"/>
              </a:rPr>
              <a:t>  </a:t>
            </a:r>
            <a:r>
              <a:rPr lang="en-US" sz="2800" dirty="0">
                <a:latin typeface="Nikosh" panose="02000000000000000000" pitchFamily="2" charset="0"/>
                <a:cs typeface="Nikosh" panose="02000000000000000000" pitchFamily="2" charset="0"/>
              </a:rPr>
              <a:t>abed, abroad, ashore, ajar, asleep,…</a:t>
            </a:r>
          </a:p>
          <a:p>
            <a:r>
              <a:rPr lang="en-US" sz="2800" b="1" dirty="0">
                <a:latin typeface="Nikosh" panose="02000000000000000000" pitchFamily="2" charset="0"/>
                <a:cs typeface="Nikosh" panose="02000000000000000000" pitchFamily="2" charset="0"/>
              </a:rPr>
              <a:t>A-(</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Nikosh" panose="02000000000000000000" pitchFamily="2" charset="0"/>
                <a:cs typeface="Nikosh" panose="02000000000000000000" pitchFamily="2" charset="0"/>
              </a:rPr>
              <a:t>out, from);      </a:t>
            </a:r>
            <a:r>
              <a:rPr lang="bn-BD" sz="2800" b="1" dirty="0">
                <a:latin typeface="Nikosh" panose="02000000000000000000" pitchFamily="2" charset="0"/>
                <a:cs typeface="Nikosh" panose="02000000000000000000" pitchFamily="2" charset="0"/>
              </a:rPr>
              <a:t>    </a:t>
            </a:r>
            <a:r>
              <a:rPr lang="en-US" sz="2800" dirty="0">
                <a:latin typeface="Nikosh" panose="02000000000000000000" pitchFamily="2" charset="0"/>
                <a:cs typeface="Nikosh" panose="02000000000000000000" pitchFamily="2" charset="0"/>
              </a:rPr>
              <a:t>arise, awake, alight,…</a:t>
            </a:r>
          </a:p>
          <a:p>
            <a:r>
              <a:rPr lang="en-US" sz="2800" b="1" dirty="0">
                <a:latin typeface="Nikosh" panose="02000000000000000000" pitchFamily="2" charset="0"/>
                <a:cs typeface="Nikosh" panose="02000000000000000000" pitchFamily="2" charset="0"/>
              </a:rPr>
              <a:t>For-(</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Nikosh" panose="02000000000000000000" pitchFamily="2" charset="0"/>
                <a:cs typeface="Nikosh" panose="02000000000000000000" pitchFamily="2" charset="0"/>
              </a:rPr>
              <a:t>thoroughly); </a:t>
            </a:r>
            <a:r>
              <a:rPr lang="bn-BD" sz="2800" b="1" dirty="0">
                <a:latin typeface="Nikosh" panose="02000000000000000000" pitchFamily="2" charset="0"/>
                <a:cs typeface="Nikosh" panose="02000000000000000000" pitchFamily="2" charset="0"/>
              </a:rPr>
              <a:t>   </a:t>
            </a:r>
            <a:r>
              <a:rPr lang="en-US" sz="2800" dirty="0">
                <a:latin typeface="Nikosh" panose="02000000000000000000" pitchFamily="2" charset="0"/>
                <a:cs typeface="Nikosh" panose="02000000000000000000" pitchFamily="2" charset="0"/>
              </a:rPr>
              <a:t>forbear(</a:t>
            </a:r>
            <a:r>
              <a:rPr lang="as-IN" sz="2800" dirty="0">
                <a:latin typeface="Nikosh" panose="02000000000000000000" pitchFamily="2" charset="0"/>
                <a:cs typeface="Nikosh" panose="02000000000000000000" pitchFamily="2" charset="0"/>
              </a:rPr>
              <a:t>প</a:t>
            </a:r>
            <a:r>
              <a:rPr lang="en-US" sz="2800" dirty="0">
                <a:latin typeface="Nikosh" panose="02000000000000000000" pitchFamily="2" charset="0"/>
                <a:cs typeface="Nikosh" panose="02000000000000000000" pitchFamily="2" charset="0"/>
              </a:rPr>
              <a:t>ূ</a:t>
            </a:r>
            <a:r>
              <a:rPr lang="as-IN" sz="2800" dirty="0">
                <a:latin typeface="Nikosh" panose="02000000000000000000" pitchFamily="2" charset="0"/>
                <a:cs typeface="Nikosh" panose="02000000000000000000" pitchFamily="2" charset="0"/>
              </a:rPr>
              <a:t>র</a:t>
            </a:r>
            <a:r>
              <a:rPr lang="en-US" sz="2800" dirty="0" err="1">
                <a:latin typeface="Nikosh" panose="02000000000000000000" pitchFamily="2" charset="0"/>
                <a:cs typeface="Nikosh" panose="02000000000000000000" pitchFamily="2" charset="0"/>
              </a:rPr>
              <a:t>্ব</a:t>
            </a:r>
            <a:r>
              <a:rPr lang="en-US" sz="2800" dirty="0">
                <a:latin typeface="Nikosh" panose="02000000000000000000" pitchFamily="2" charset="0"/>
                <a:cs typeface="Nikosh" panose="02000000000000000000" pitchFamily="2" charset="0"/>
              </a:rPr>
              <a:t> প</a:t>
            </a:r>
            <a:r>
              <a:rPr lang="as-IN" sz="2800" dirty="0">
                <a:latin typeface="Nikosh" panose="02000000000000000000" pitchFamily="2" charset="0"/>
                <a:cs typeface="Nikosh" panose="02000000000000000000" pitchFamily="2" charset="0"/>
              </a:rPr>
              <a:t>ু</a:t>
            </a:r>
            <a:r>
              <a:rPr lang="en-US" sz="2800" dirty="0">
                <a:latin typeface="Nikosh" panose="02000000000000000000" pitchFamily="2" charset="0"/>
                <a:cs typeface="Nikosh" panose="02000000000000000000" pitchFamily="2" charset="0"/>
              </a:rPr>
              <a:t>র</a:t>
            </a:r>
            <a:r>
              <a:rPr lang="as-IN" sz="2800" dirty="0">
                <a:latin typeface="Nikosh" panose="02000000000000000000" pitchFamily="2" charset="0"/>
                <a:cs typeface="Nikosh" panose="02000000000000000000" pitchFamily="2" charset="0"/>
              </a:rPr>
              <a:t>ু</a:t>
            </a:r>
            <a:r>
              <a:rPr lang="en-US" sz="2800" dirty="0">
                <a:latin typeface="Nikosh" panose="02000000000000000000" pitchFamily="2" charset="0"/>
                <a:cs typeface="Nikosh" panose="02000000000000000000" pitchFamily="2" charset="0"/>
              </a:rPr>
              <a:t>ষ), forgive,…..</a:t>
            </a:r>
          </a:p>
          <a:p>
            <a:r>
              <a:rPr lang="en-US" sz="2800" b="1" dirty="0">
                <a:latin typeface="Nikosh" panose="02000000000000000000" pitchFamily="2" charset="0"/>
                <a:cs typeface="Nikosh" panose="02000000000000000000" pitchFamily="2" charset="0"/>
              </a:rPr>
              <a:t>In-(</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Nikosh" panose="02000000000000000000" pitchFamily="2" charset="0"/>
                <a:cs typeface="Nikosh" panose="02000000000000000000" pitchFamily="2" charset="0"/>
              </a:rPr>
              <a:t>in);                  </a:t>
            </a:r>
            <a:r>
              <a:rPr lang="en-US" sz="2800" dirty="0">
                <a:latin typeface="Nikosh" panose="02000000000000000000" pitchFamily="2" charset="0"/>
                <a:cs typeface="Nikosh" panose="02000000000000000000" pitchFamily="2" charset="0"/>
              </a:rPr>
              <a:t>income, inland, inlay,…</a:t>
            </a:r>
          </a:p>
          <a:p>
            <a:r>
              <a:rPr lang="en-US" sz="2800" b="1" dirty="0">
                <a:latin typeface="Nikosh" panose="02000000000000000000" pitchFamily="2" charset="0"/>
                <a:cs typeface="Nikosh" panose="02000000000000000000" pitchFamily="2" charset="0"/>
              </a:rPr>
              <a:t>Mis-(</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Nikosh" panose="02000000000000000000" pitchFamily="2" charset="0"/>
                <a:cs typeface="Nikosh" panose="02000000000000000000" pitchFamily="2" charset="0"/>
              </a:rPr>
              <a:t>wrong, wrongly);      </a:t>
            </a:r>
            <a:r>
              <a:rPr lang="en-US" sz="2800" dirty="0">
                <a:latin typeface="Nikosh" panose="02000000000000000000" pitchFamily="2" charset="0"/>
                <a:cs typeface="Nikosh" panose="02000000000000000000" pitchFamily="2" charset="0"/>
              </a:rPr>
              <a:t>misdeed, misjudge,…</a:t>
            </a:r>
          </a:p>
          <a:p>
            <a:r>
              <a:rPr lang="en-US" sz="2800" b="1" dirty="0">
                <a:latin typeface="Nikosh" panose="02000000000000000000" pitchFamily="2" charset="0"/>
                <a:cs typeface="Nikosh" panose="02000000000000000000" pitchFamily="2" charset="0"/>
              </a:rPr>
              <a:t>Over-(</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Nikosh" panose="02000000000000000000" pitchFamily="2" charset="0"/>
                <a:cs typeface="Nikosh" panose="02000000000000000000" pitchFamily="2" charset="0"/>
              </a:rPr>
              <a:t>above, beyond);      </a:t>
            </a:r>
            <a:r>
              <a:rPr lang="en-US" sz="2800" dirty="0">
                <a:latin typeface="Nikosh" panose="02000000000000000000" pitchFamily="2" charset="0"/>
                <a:cs typeface="Nikosh" panose="02000000000000000000" pitchFamily="2" charset="0"/>
              </a:rPr>
              <a:t>overflow, overcharge, over</a:t>
            </a:r>
            <a:r>
              <a:rPr lang="bn-BD" sz="2800" dirty="0">
                <a:latin typeface="Nikosh" panose="02000000000000000000" pitchFamily="2" charset="0"/>
                <a:cs typeface="Nikosh" panose="02000000000000000000" pitchFamily="2" charset="0"/>
              </a:rPr>
              <a:t>-</a:t>
            </a:r>
            <a:r>
              <a:rPr lang="en-US" sz="2800" dirty="0">
                <a:latin typeface="Nikosh" panose="02000000000000000000" pitchFamily="2" charset="0"/>
                <a:cs typeface="Nikosh" panose="02000000000000000000" pitchFamily="2" charset="0"/>
              </a:rPr>
              <a:t>date…</a:t>
            </a:r>
          </a:p>
          <a:p>
            <a:r>
              <a:rPr lang="en-US" sz="2800" b="1" dirty="0">
                <a:latin typeface="Nikosh" panose="02000000000000000000" pitchFamily="2" charset="0"/>
                <a:cs typeface="Nikosh" panose="02000000000000000000" pitchFamily="2" charset="0"/>
              </a:rPr>
              <a:t>To-(</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Nikosh" panose="02000000000000000000" pitchFamily="2" charset="0"/>
                <a:cs typeface="Nikosh" panose="02000000000000000000" pitchFamily="2" charset="0"/>
              </a:rPr>
              <a:t>this)       </a:t>
            </a:r>
            <a:r>
              <a:rPr lang="en-US" sz="2800" dirty="0">
                <a:latin typeface="Nikosh" panose="02000000000000000000" pitchFamily="2" charset="0"/>
                <a:cs typeface="Nikosh" panose="02000000000000000000" pitchFamily="2" charset="0"/>
              </a:rPr>
              <a:t>        to-day, to-morrow, to-night,..</a:t>
            </a:r>
          </a:p>
          <a:p>
            <a:r>
              <a:rPr lang="en-US" sz="2800" b="1" dirty="0">
                <a:latin typeface="Nikosh" panose="02000000000000000000" pitchFamily="2" charset="0"/>
                <a:cs typeface="Nikosh" panose="02000000000000000000" pitchFamily="2" charset="0"/>
              </a:rPr>
              <a:t>Un-(</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Nikosh" panose="02000000000000000000" pitchFamily="2" charset="0"/>
                <a:cs typeface="Nikosh" panose="02000000000000000000" pitchFamily="2" charset="0"/>
              </a:rPr>
              <a:t>not);     </a:t>
            </a:r>
            <a:r>
              <a:rPr lang="en-US" sz="2800" dirty="0">
                <a:latin typeface="Nikosh" panose="02000000000000000000" pitchFamily="2" charset="0"/>
                <a:cs typeface="Nikosh" panose="02000000000000000000" pitchFamily="2" charset="0"/>
              </a:rPr>
              <a:t>       untrue, unkind, unholy, ..</a:t>
            </a:r>
          </a:p>
          <a:p>
            <a:r>
              <a:rPr lang="en-US" sz="2800" b="1" dirty="0">
                <a:latin typeface="Nikosh" panose="02000000000000000000" pitchFamily="2" charset="0"/>
                <a:cs typeface="Nikosh" panose="02000000000000000000" pitchFamily="2" charset="0"/>
              </a:rPr>
              <a:t>Un-(</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Nikosh" panose="02000000000000000000" pitchFamily="2" charset="0"/>
                <a:cs typeface="Nikosh" panose="02000000000000000000" pitchFamily="2" charset="0"/>
              </a:rPr>
              <a:t>to reverse an action); </a:t>
            </a:r>
            <a:r>
              <a:rPr lang="en-US" sz="2800" dirty="0">
                <a:latin typeface="Nikosh" panose="02000000000000000000" pitchFamily="2" charset="0"/>
                <a:cs typeface="Nikosh" panose="02000000000000000000" pitchFamily="2" charset="0"/>
              </a:rPr>
              <a:t>   untie, undo, unfold</a:t>
            </a:r>
            <a:r>
              <a:rPr lang="bn-BD" sz="2800" dirty="0">
                <a:latin typeface="Nikosh" panose="02000000000000000000" pitchFamily="2" charset="0"/>
                <a:cs typeface="Nikosh" panose="02000000000000000000" pitchFamily="2" charset="0"/>
              </a:rPr>
              <a:t>(উন্মুক্ত করা) </a:t>
            </a:r>
            <a:r>
              <a:rPr lang="en-US" sz="2800" dirty="0">
                <a:latin typeface="Nikosh" panose="02000000000000000000" pitchFamily="2" charset="0"/>
                <a:cs typeface="Nikosh" panose="02000000000000000000" pitchFamily="2" charset="0"/>
              </a:rPr>
              <a:t>, …</a:t>
            </a:r>
          </a:p>
          <a:p>
            <a:r>
              <a:rPr lang="en-US" sz="2800" b="1" dirty="0">
                <a:latin typeface="Nikosh" panose="02000000000000000000" pitchFamily="2" charset="0"/>
                <a:cs typeface="Nikosh" panose="02000000000000000000" pitchFamily="2" charset="0"/>
              </a:rPr>
              <a:t>With-(</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Nikosh" panose="02000000000000000000" pitchFamily="2" charset="0"/>
                <a:cs typeface="Nikosh" panose="02000000000000000000" pitchFamily="2" charset="0"/>
              </a:rPr>
              <a:t>against, back);           </a:t>
            </a:r>
            <a:r>
              <a:rPr lang="en-US" sz="2800" dirty="0">
                <a:latin typeface="Nikosh" panose="02000000000000000000" pitchFamily="2" charset="0"/>
                <a:cs typeface="Nikosh" panose="02000000000000000000" pitchFamily="2" charset="0"/>
              </a:rPr>
              <a:t>withdraw, withhold</a:t>
            </a:r>
            <a:r>
              <a:rPr lang="bn-BD" sz="2800" dirty="0">
                <a:latin typeface="Nikosh" panose="02000000000000000000" pitchFamily="2" charset="0"/>
                <a:cs typeface="Nikosh" panose="02000000000000000000" pitchFamily="2" charset="0"/>
              </a:rPr>
              <a:t>(প্রতিরোধ করা)</a:t>
            </a:r>
            <a:r>
              <a:rPr lang="en-US" sz="2800" dirty="0">
                <a:latin typeface="Nikosh" panose="02000000000000000000" pitchFamily="2" charset="0"/>
                <a:cs typeface="Nikosh" panose="02000000000000000000" pitchFamily="2" charset="0"/>
              </a:rPr>
              <a:t>, …..</a:t>
            </a:r>
            <a:endParaRPr lang="en-US" sz="1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66287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6DB977-1FE8-DC32-1513-E14706227999}"/>
              </a:ext>
            </a:extLst>
          </p:cNvPr>
          <p:cNvSpPr txBox="1"/>
          <p:nvPr/>
        </p:nvSpPr>
        <p:spPr>
          <a:xfrm>
            <a:off x="1101969" y="-5417"/>
            <a:ext cx="9988061" cy="6863417"/>
          </a:xfrm>
          <a:prstGeom prst="rect">
            <a:avLst/>
          </a:prstGeom>
          <a:noFill/>
        </p:spPr>
        <p:txBody>
          <a:bodyPr wrap="square">
            <a:spAutoFit/>
          </a:bodyPr>
          <a:lstStyle/>
          <a:p>
            <a:pPr algn="ctr"/>
            <a:r>
              <a:rPr lang="en-US" sz="2800" b="1" i="1" u="sng" dirty="0">
                <a:solidFill>
                  <a:srgbClr val="800000"/>
                </a:solidFill>
                <a:latin typeface="Times New Roman" panose="02020603050405020304" pitchFamily="18" charset="0"/>
                <a:cs typeface="Times New Roman" panose="02020603050405020304" pitchFamily="18" charset="0"/>
              </a:rPr>
              <a:t>Latin Prefix</a:t>
            </a:r>
            <a:r>
              <a:rPr lang="en-US" sz="2800" b="1" i="1" dirty="0">
                <a:solidFill>
                  <a:srgbClr val="800000"/>
                </a:solidFill>
                <a:latin typeface="Times New Roman" panose="02020603050405020304" pitchFamily="18" charset="0"/>
                <a:cs typeface="Times New Roman" panose="02020603050405020304" pitchFamily="18" charset="0"/>
              </a:rPr>
              <a:t>:    </a:t>
            </a:r>
          </a:p>
          <a:p>
            <a:pPr algn="ctr"/>
            <a:r>
              <a:rPr lang="en-US" sz="2800" b="1" i="1" dirty="0">
                <a:solidFill>
                  <a:srgbClr val="800000"/>
                </a:solidFill>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Ad (Ac/ Of/ Ag/ Al/ Ap/ </a:t>
            </a:r>
            <a:r>
              <a:rPr lang="en-US" sz="2800" b="1" dirty="0" err="1">
                <a:latin typeface="Times New Roman" panose="02020603050405020304" pitchFamily="18" charset="0"/>
                <a:cs typeface="Times New Roman" panose="02020603050405020304" pitchFamily="18" charset="0"/>
              </a:rPr>
              <a:t>Ar</a:t>
            </a:r>
            <a:r>
              <a:rPr lang="en-US" sz="2800" b="1" dirty="0">
                <a:latin typeface="Times New Roman" panose="02020603050405020304" pitchFamily="18" charset="0"/>
                <a:cs typeface="Times New Roman" panose="02020603050405020304" pitchFamily="18" charset="0"/>
              </a:rPr>
              <a:t>/As/At/A)-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adjoin, accord</a:t>
            </a:r>
            <a:r>
              <a:rPr lang="bn-BD" sz="2400" dirty="0">
                <a:latin typeface="SutonnySushreeOMJ" panose="00000400000000000000" pitchFamily="2" charset="0"/>
                <a:cs typeface="SutonnySushreeOMJ" panose="00000400000000000000" pitchFamily="2" charset="0"/>
              </a:rPr>
              <a:t>(সংগতি)</a:t>
            </a:r>
            <a:r>
              <a:rPr lang="en-US" sz="2400" dirty="0">
                <a:latin typeface="Times New Roman" panose="02020603050405020304" pitchFamily="18" charset="0"/>
                <a:cs typeface="Times New Roman" panose="02020603050405020304" pitchFamily="18" charset="0"/>
              </a:rPr>
              <a:t>, affect, aggrieve</a:t>
            </a:r>
            <a:r>
              <a:rPr lang="bn-BD" sz="2400" dirty="0">
                <a:latin typeface="Times New Roman" panose="02020603050405020304" pitchFamily="18" charset="0"/>
                <a:cs typeface="Nikosh" panose="02000000000000000000" pitchFamily="2" charset="0"/>
              </a:rPr>
              <a:t> </a:t>
            </a:r>
            <a:r>
              <a:rPr lang="bn-BD" sz="2400" dirty="0">
                <a:latin typeface="SutonnySushreeOMJ" panose="00000400000000000000" pitchFamily="2" charset="0"/>
                <a:cs typeface="SutonnySushreeOMJ" panose="00000400000000000000" pitchFamily="2" charset="0"/>
              </a:rPr>
              <a:t>(অত্যাচার করা)</a:t>
            </a:r>
            <a:r>
              <a:rPr lang="en-US" sz="2400" dirty="0">
                <a:latin typeface="Times New Roman" panose="02020603050405020304" pitchFamily="18" charset="0"/>
                <a:cs typeface="Times New Roman" panose="02020603050405020304" pitchFamily="18" charset="0"/>
              </a:rPr>
              <a:t>, allege </a:t>
            </a:r>
            <a:r>
              <a:rPr lang="bn-BD" sz="2400" dirty="0">
                <a:latin typeface="SutonnySushreeOMJ" panose="00000400000000000000" pitchFamily="2" charset="0"/>
                <a:cs typeface="SutonnySushreeOMJ" panose="00000400000000000000" pitchFamily="2" charset="0"/>
              </a:rPr>
              <a:t>(অভিযোগ করা)</a:t>
            </a:r>
            <a:r>
              <a:rPr lang="en-US" sz="2400" dirty="0">
                <a:latin typeface="Times New Roman" panose="02020603050405020304" pitchFamily="18" charset="0"/>
                <a:cs typeface="Times New Roman" panose="02020603050405020304" pitchFamily="18" charset="0"/>
              </a:rPr>
              <a:t>, announce, appoint, arrest, assign,</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attach….</a:t>
            </a:r>
          </a:p>
          <a:p>
            <a:r>
              <a:rPr lang="en-US" sz="2800" b="1" dirty="0">
                <a:latin typeface="Times New Roman" panose="02020603050405020304" pitchFamily="18" charset="0"/>
                <a:cs typeface="Times New Roman" panose="02020603050405020304" pitchFamily="18" charset="0"/>
              </a:rPr>
              <a:t>Ante (anti/an)-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before);  </a:t>
            </a:r>
            <a:r>
              <a:rPr lang="en-US" sz="2800" dirty="0">
                <a:latin typeface="Times New Roman" panose="02020603050405020304" pitchFamily="18" charset="0"/>
                <a:cs typeface="Times New Roman" panose="02020603050405020304" pitchFamily="18" charset="0"/>
              </a:rPr>
              <a:t>antedate, anticipate </a:t>
            </a:r>
            <a:r>
              <a:rPr lang="bn-BD" sz="2000" dirty="0">
                <a:latin typeface="SutonnySushreeOMJ" panose="00000400000000000000" pitchFamily="2" charset="0"/>
                <a:cs typeface="SutonnySushreeOMJ" panose="00000400000000000000" pitchFamily="2" charset="0"/>
              </a:rPr>
              <a:t>(প্রত্যাশা করা)</a:t>
            </a:r>
            <a:r>
              <a:rPr lang="en-US" sz="20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ancestor </a:t>
            </a:r>
            <a:r>
              <a:rPr lang="bn-BD" sz="2000" dirty="0">
                <a:latin typeface="SutonnySushreeOMJ" panose="00000400000000000000" pitchFamily="2" charset="0"/>
                <a:cs typeface="SutonnySushreeOMJ" panose="00000400000000000000" pitchFamily="2" charset="0"/>
              </a:rPr>
              <a:t>(পূর্ব পুরুষ)</a:t>
            </a:r>
            <a:r>
              <a:rPr lang="en-US" sz="2000" dirty="0">
                <a:latin typeface="SutonnySushreeOMJ" panose="00000400000000000000" pitchFamily="2" charset="0"/>
                <a:cs typeface="SutonnySushreeOMJ" panose="00000400000000000000" pitchFamily="2" charset="0"/>
              </a:rPr>
              <a:t>,</a:t>
            </a:r>
          </a:p>
          <a:p>
            <a:r>
              <a:rPr lang="en-US" sz="2800" b="1" dirty="0">
                <a:latin typeface="Times New Roman" panose="02020603050405020304" pitchFamily="18" charset="0"/>
                <a:cs typeface="Times New Roman" panose="02020603050405020304" pitchFamily="18" charset="0"/>
              </a:rPr>
              <a:t>Bene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well);          </a:t>
            </a:r>
            <a:r>
              <a:rPr lang="en-US" sz="2800" dirty="0">
                <a:latin typeface="Times New Roman" panose="02020603050405020304" pitchFamily="18" charset="0"/>
                <a:cs typeface="Times New Roman" panose="02020603050405020304" pitchFamily="18" charset="0"/>
              </a:rPr>
              <a:t>benediction </a:t>
            </a:r>
            <a:r>
              <a:rPr lang="en-US" sz="2800" dirty="0">
                <a:latin typeface="SutonnySushreeOMJ" panose="00000400000000000000" pitchFamily="2" charset="0"/>
                <a:cs typeface="SutonnySushreeOMJ" panose="00000400000000000000" pitchFamily="2" charset="0"/>
              </a:rPr>
              <a:t>(</a:t>
            </a:r>
            <a:r>
              <a:rPr lang="en-US" sz="2800" dirty="0" err="1">
                <a:latin typeface="SutonnySushreeOMJ" panose="00000400000000000000" pitchFamily="2" charset="0"/>
                <a:cs typeface="SutonnySushreeOMJ" panose="00000400000000000000" pitchFamily="2" charset="0"/>
              </a:rPr>
              <a:t>আশির</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ব</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ণ</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benefit, benevolent </a:t>
            </a:r>
            <a:r>
              <a:rPr lang="bn-BD" sz="2400" dirty="0">
                <a:latin typeface="SutonnySushreeOMJ" panose="00000400000000000000" pitchFamily="2" charset="0"/>
                <a:cs typeface="SutonnySushreeOMJ" panose="00000400000000000000" pitchFamily="2" charset="0"/>
              </a:rPr>
              <a:t>(হিতৈষী)</a:t>
            </a:r>
            <a:r>
              <a:rPr lang="en-US" sz="2800" dirty="0">
                <a:latin typeface="SutonnySushreeOMJ" panose="00000400000000000000" pitchFamily="2" charset="0"/>
                <a:cs typeface="SutonnySushreeOMJ" panose="00000400000000000000" pitchFamily="2" charset="0"/>
              </a:rPr>
              <a:t>,…</a:t>
            </a:r>
          </a:p>
          <a:p>
            <a:r>
              <a:rPr lang="en-US" sz="2800" b="1" dirty="0">
                <a:latin typeface="Times New Roman" panose="02020603050405020304" pitchFamily="18" charset="0"/>
                <a:cs typeface="Times New Roman" panose="02020603050405020304" pitchFamily="18" charset="0"/>
              </a:rPr>
              <a:t>Bis (Bi/Bin)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twice/two);      </a:t>
            </a:r>
            <a:r>
              <a:rPr lang="en-US" sz="2800" dirty="0">
                <a:latin typeface="Times New Roman" panose="02020603050405020304" pitchFamily="18" charset="0"/>
                <a:cs typeface="Times New Roman" panose="02020603050405020304" pitchFamily="18" charset="0"/>
              </a:rPr>
              <a:t>biscuit, beset, binoculars,..</a:t>
            </a:r>
          </a:p>
          <a:p>
            <a:r>
              <a:rPr lang="en-US" sz="2800" b="1" dirty="0">
                <a:latin typeface="Times New Roman" panose="02020603050405020304" pitchFamily="18" charset="0"/>
                <a:cs typeface="Times New Roman" panose="02020603050405020304" pitchFamily="18" charset="0"/>
              </a:rPr>
              <a:t>Con (Com/Col/Cor)-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with/together);       </a:t>
            </a:r>
            <a:r>
              <a:rPr lang="en-US" sz="2800" dirty="0">
                <a:latin typeface="Times New Roman" panose="02020603050405020304" pitchFamily="18" charset="0"/>
                <a:cs typeface="Times New Roman" panose="02020603050405020304" pitchFamily="18" charset="0"/>
              </a:rPr>
              <a:t>contend, collect, combine,…</a:t>
            </a:r>
          </a:p>
          <a:p>
            <a:r>
              <a:rPr lang="en-US" sz="2800" b="1" dirty="0">
                <a:latin typeface="Times New Roman" panose="02020603050405020304" pitchFamily="18" charset="0"/>
                <a:cs typeface="Times New Roman" panose="02020603050405020304" pitchFamily="18" charset="0"/>
              </a:rPr>
              <a:t>De-(</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down);                                 </a:t>
            </a:r>
            <a:r>
              <a:rPr lang="en-US" sz="2800" dirty="0">
                <a:latin typeface="Times New Roman" panose="02020603050405020304" pitchFamily="18" charset="0"/>
                <a:cs typeface="Times New Roman" panose="02020603050405020304" pitchFamily="18" charset="0"/>
              </a:rPr>
              <a:t>descend, dethrone, depose,….</a:t>
            </a:r>
          </a:p>
          <a:p>
            <a:r>
              <a:rPr lang="en-US" sz="2800" b="1" dirty="0">
                <a:latin typeface="Times New Roman" panose="02020603050405020304" pitchFamily="18" charset="0"/>
                <a:cs typeface="Times New Roman" panose="02020603050405020304" pitchFamily="18" charset="0"/>
              </a:rPr>
              <a:t>Dis (</a:t>
            </a:r>
            <a:r>
              <a:rPr lang="en-US" sz="2800" b="1" dirty="0" err="1">
                <a:latin typeface="Times New Roman" panose="02020603050405020304" pitchFamily="18" charset="0"/>
                <a:cs typeface="Times New Roman" panose="02020603050405020304" pitchFamily="18" charset="0"/>
              </a:rPr>
              <a:t>Dif</a:t>
            </a:r>
            <a:r>
              <a:rPr lang="en-US" sz="2800" b="1" dirty="0">
                <a:latin typeface="Times New Roman" panose="02020603050405020304" pitchFamily="18" charset="0"/>
                <a:cs typeface="Times New Roman" panose="02020603050405020304" pitchFamily="18" charset="0"/>
              </a:rPr>
              <a:t>/Die)-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apart);               </a:t>
            </a:r>
            <a:r>
              <a:rPr lang="en-US" sz="2800" dirty="0">
                <a:latin typeface="Times New Roman" panose="02020603050405020304" pitchFamily="18" charset="0"/>
                <a:cs typeface="Times New Roman" panose="02020603050405020304" pitchFamily="18" charset="0"/>
              </a:rPr>
              <a:t>disjoin, differ, divide, ..</a:t>
            </a:r>
          </a:p>
          <a:p>
            <a:r>
              <a:rPr lang="en-US" sz="2800" b="1" dirty="0">
                <a:latin typeface="Times New Roman" panose="02020603050405020304" pitchFamily="18" charset="0"/>
                <a:cs typeface="Times New Roman" panose="02020603050405020304" pitchFamily="18" charset="0"/>
              </a:rPr>
              <a:t>Demi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half);                              </a:t>
            </a:r>
            <a:r>
              <a:rPr lang="en-US" sz="2800" dirty="0">
                <a:latin typeface="Times New Roman" panose="02020603050405020304" pitchFamily="18" charset="0"/>
                <a:cs typeface="Times New Roman" panose="02020603050405020304" pitchFamily="18" charset="0"/>
              </a:rPr>
              <a:t>demigod, </a:t>
            </a:r>
            <a:endParaRPr lang="en-US" sz="2400" dirty="0"/>
          </a:p>
        </p:txBody>
      </p:sp>
    </p:spTree>
    <p:extLst>
      <p:ext uri="{BB962C8B-B14F-4D97-AF65-F5344CB8AC3E}">
        <p14:creationId xmlns:p14="http://schemas.microsoft.com/office/powerpoint/2010/main" val="378860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E68CD0-E4F2-0AAF-4298-6D8761A1FDC5}"/>
              </a:ext>
            </a:extLst>
          </p:cNvPr>
          <p:cNvSpPr txBox="1"/>
          <p:nvPr/>
        </p:nvSpPr>
        <p:spPr>
          <a:xfrm>
            <a:off x="754967" y="580262"/>
            <a:ext cx="11437033" cy="57554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b="1" i="1" dirty="0">
                <a:solidFill>
                  <a:srgbClr val="800000"/>
                </a:solidFill>
                <a:latin typeface="Times New Roman" panose="02020603050405020304" pitchFamily="18" charset="0"/>
                <a:cs typeface="Times New Roman" panose="02020603050405020304" pitchFamily="18" charset="0"/>
              </a:rPr>
              <a:t>French Prefix: </a:t>
            </a:r>
          </a:p>
          <a:p>
            <a:pPr algn="ctr"/>
            <a:r>
              <a:rPr lang="en-US" sz="4000" b="1" i="1" dirty="0">
                <a:solidFill>
                  <a:srgbClr val="800000"/>
                </a:solidFill>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Extra- (</a:t>
            </a:r>
            <a:r>
              <a:rPr lang="en-US" sz="2400" b="1" i="1" dirty="0">
                <a:solidFill>
                  <a:srgbClr val="C00000"/>
                </a:solidFill>
                <a:latin typeface="Times New Roman" panose="02020603050405020304" pitchFamily="18" charset="0"/>
                <a:cs typeface="Times New Roman" panose="02020603050405020304" pitchFamily="18" charset="0"/>
              </a:rPr>
              <a:t>Sense-</a:t>
            </a:r>
            <a:r>
              <a:rPr lang="en-US" sz="2400" b="1" i="1" dirty="0">
                <a:solidFill>
                  <a:srgbClr val="80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beyond, outside, of);</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extraordinary, extravagant </a:t>
            </a:r>
            <a:r>
              <a:rPr lang="en-US" sz="2400" dirty="0">
                <a:latin typeface="SutonnySushreeOMJ" panose="00000400000000000000" pitchFamily="2" charset="0"/>
                <a:cs typeface="SutonnySushreeOMJ" panose="00000400000000000000" pitchFamily="2" charset="0"/>
              </a:rPr>
              <a:t>(</a:t>
            </a:r>
            <a:r>
              <a:rPr lang="en-US" sz="2400" dirty="0" err="1">
                <a:latin typeface="SutonnySushreeOMJ" panose="00000400000000000000" pitchFamily="2" charset="0"/>
                <a:cs typeface="SutonnySushreeOMJ" panose="00000400000000000000" pitchFamily="2" charset="0"/>
              </a:rPr>
              <a:t>অমিতব্যয়ী</a:t>
            </a:r>
            <a:r>
              <a:rPr lang="en-US" sz="2400" dirty="0">
                <a:latin typeface="SutonnySushreeOMJ" panose="00000400000000000000" pitchFamily="2" charset="0"/>
                <a:cs typeface="SutonnySushreeOMJ" panose="00000400000000000000" pitchFamily="2" charset="0"/>
              </a:rPr>
              <a:t>),….</a:t>
            </a:r>
          </a:p>
          <a:p>
            <a:r>
              <a:rPr lang="en-US" sz="2400" b="1" dirty="0">
                <a:latin typeface="Times New Roman" panose="02020603050405020304" pitchFamily="18" charset="0"/>
                <a:cs typeface="Times New Roman" panose="02020603050405020304" pitchFamily="18" charset="0"/>
              </a:rPr>
              <a:t>In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il/</a:t>
            </a:r>
            <a:r>
              <a:rPr lang="en-US" sz="2400" b="1" dirty="0" err="1">
                <a:latin typeface="Times New Roman" panose="02020603050405020304" pitchFamily="18" charset="0"/>
                <a:cs typeface="Times New Roman" panose="02020603050405020304" pitchFamily="18" charset="0"/>
              </a:rPr>
              <a:t>im</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ir</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en</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(in/to)</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invade, illustrate, immerse, irrigate, enact,</a:t>
            </a:r>
          </a:p>
          <a:p>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embrace,…</a:t>
            </a:r>
          </a:p>
          <a:p>
            <a:r>
              <a:rPr lang="en-US" sz="2400" b="1" dirty="0">
                <a:latin typeface="Times New Roman" panose="02020603050405020304" pitchFamily="18" charset="0"/>
                <a:cs typeface="Times New Roman" panose="02020603050405020304" pitchFamily="18" charset="0"/>
              </a:rPr>
              <a:t>In (il/</a:t>
            </a:r>
            <a:r>
              <a:rPr lang="en-US" sz="2400" b="1" dirty="0" err="1">
                <a:latin typeface="Times New Roman" panose="02020603050405020304" pitchFamily="18" charset="0"/>
                <a:cs typeface="Times New Roman" panose="02020603050405020304" pitchFamily="18" charset="0"/>
              </a:rPr>
              <a:t>im</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ir</a:t>
            </a:r>
            <a:r>
              <a:rPr lang="en-US" sz="2400" b="1" dirty="0">
                <a:latin typeface="Times New Roman" panose="02020603050405020304" pitchFamily="18" charset="0"/>
                <a:cs typeface="Times New Roman" panose="02020603050405020304" pitchFamily="18" charset="0"/>
              </a:rPr>
              <a:t>/e)-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insecure, illegal, imprudent </a:t>
            </a:r>
            <a:r>
              <a:rPr lang="bn-BD" sz="2400" dirty="0">
                <a:latin typeface="SutonnySushreeOMJ" panose="00000400000000000000" pitchFamily="2" charset="0"/>
                <a:cs typeface="SutonnySushreeOMJ" panose="00000400000000000000" pitchFamily="2" charset="0"/>
              </a:rPr>
              <a:t>(বিচক্ষণ/প্রাজ্ঞ)</a:t>
            </a:r>
            <a:r>
              <a:rPr lang="en-US" sz="2400" dirty="0">
                <a:latin typeface="SutonnySushreeOMJ" panose="00000400000000000000" pitchFamily="2" charset="0"/>
                <a:cs typeface="SutonnySushreeOMJ" panose="00000400000000000000" pitchFamily="2" charset="0"/>
              </a:rPr>
              <a:t>, </a:t>
            </a:r>
          </a:p>
          <a:p>
            <a:r>
              <a:rPr lang="en-US" sz="2400" b="1" dirty="0">
                <a:latin typeface="Times New Roman" panose="02020603050405020304" pitchFamily="18" charset="0"/>
                <a:cs typeface="Times New Roman" panose="02020603050405020304" pitchFamily="18" charset="0"/>
              </a:rPr>
              <a:t>Male (mal)-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ill, badly);</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malevolent, malcontent, malnutrition,..</a:t>
            </a:r>
          </a:p>
          <a:p>
            <a:r>
              <a:rPr lang="en-US" sz="2400" b="1" dirty="0">
                <a:latin typeface="Times New Roman" panose="02020603050405020304" pitchFamily="18" charset="0"/>
                <a:cs typeface="Times New Roman" panose="02020603050405020304" pitchFamily="18" charset="0"/>
              </a:rPr>
              <a:t>Non-(</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nonsense, nonstop, ..</a:t>
            </a:r>
          </a:p>
          <a:p>
            <a:r>
              <a:rPr lang="en-US" sz="2400" b="1" dirty="0">
                <a:latin typeface="Times New Roman" panose="02020603050405020304" pitchFamily="18" charset="0"/>
                <a:cs typeface="Times New Roman" panose="02020603050405020304" pitchFamily="18" charset="0"/>
              </a:rPr>
              <a:t>Post-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half);</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postscript, postdate, postpone </a:t>
            </a:r>
            <a:r>
              <a:rPr lang="bn-BD" sz="2400" dirty="0">
                <a:latin typeface="SutonnySushreeOMJ" panose="00000400000000000000" pitchFamily="2" charset="0"/>
                <a:cs typeface="SutonnySushreeOMJ" panose="00000400000000000000" pitchFamily="2" charset="0"/>
              </a:rPr>
              <a:t>(মুলতবি করা)</a:t>
            </a:r>
            <a:r>
              <a:rPr lang="en-US" sz="2400" dirty="0">
                <a:latin typeface="SutonnySushreeOMJ" panose="00000400000000000000" pitchFamily="2" charset="0"/>
                <a:cs typeface="SutonnySushreeOMJ" panose="00000400000000000000" pitchFamily="2" charset="0"/>
              </a:rPr>
              <a:t>,…</a:t>
            </a:r>
          </a:p>
          <a:p>
            <a:r>
              <a:rPr lang="en-US" sz="2400" b="1" dirty="0">
                <a:latin typeface="Times New Roman" panose="02020603050405020304" pitchFamily="18" charset="0"/>
                <a:cs typeface="Times New Roman" panose="02020603050405020304" pitchFamily="18" charset="0"/>
              </a:rPr>
              <a:t>Semi-(</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half);</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semicircle, semicolon, semi double,..</a:t>
            </a:r>
          </a:p>
          <a:p>
            <a:r>
              <a:rPr lang="en-US" sz="2400" b="1" dirty="0">
                <a:latin typeface="Times New Roman" panose="02020603050405020304" pitchFamily="18" charset="0"/>
                <a:cs typeface="Times New Roman" panose="02020603050405020304" pitchFamily="18" charset="0"/>
              </a:rPr>
              <a:t>Sub-(</a:t>
            </a:r>
            <a:r>
              <a:rPr lang="en-US" sz="2400" b="1" dirty="0" err="1">
                <a:latin typeface="Times New Roman" panose="02020603050405020304" pitchFamily="18" charset="0"/>
                <a:cs typeface="Times New Roman" panose="02020603050405020304" pitchFamily="18" charset="0"/>
              </a:rPr>
              <a:t>Suc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Suf</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Sug</a:t>
            </a:r>
            <a:r>
              <a:rPr lang="en-US" sz="2400" b="1" dirty="0">
                <a:latin typeface="Times New Roman" panose="02020603050405020304" pitchFamily="18" charset="0"/>
                <a:cs typeface="Times New Roman" panose="02020603050405020304" pitchFamily="18" charset="0"/>
              </a:rPr>
              <a:t>/ Sum/ Sup, Sur, Sus)</a:t>
            </a:r>
            <a:r>
              <a:rPr lang="en-US" sz="2400" b="1" dirty="0">
                <a:latin typeface="Times New Roman" panose="02020603050405020304" pitchFamily="18" charset="0"/>
                <a:cs typeface="Nikosh" panose="02000000000000000000" pitchFamily="2" charset="0"/>
              </a:rPr>
              <a:t>-(</a:t>
            </a:r>
            <a:r>
              <a:rPr lang="en-US" sz="2400" b="1" i="1" dirty="0">
                <a:solidFill>
                  <a:srgbClr val="800000"/>
                </a:solidFill>
                <a:latin typeface="Times New Roman" panose="02020603050405020304" pitchFamily="18" charset="0"/>
                <a:cs typeface="Times New Roman" panose="02020603050405020304" pitchFamily="18" charset="0"/>
              </a:rPr>
              <a:t>Sense-</a:t>
            </a:r>
            <a:r>
              <a:rPr lang="en-US" sz="2400" dirty="0">
                <a:latin typeface="Times New Roman" panose="02020603050405020304" pitchFamily="18" charset="0"/>
                <a:cs typeface="Times New Roman" panose="02020603050405020304" pitchFamily="18" charset="0"/>
              </a:rPr>
              <a:t> under); subdue, succeed, </a:t>
            </a:r>
          </a:p>
          <a:p>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Nikosh" panose="02000000000000000000" pitchFamily="2"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suffer, suggest,….</a:t>
            </a:r>
          </a:p>
          <a:p>
            <a:r>
              <a:rPr lang="en-US" sz="2400" b="1" dirty="0">
                <a:latin typeface="Times New Roman" panose="02020603050405020304" pitchFamily="18" charset="0"/>
                <a:cs typeface="Times New Roman" panose="02020603050405020304" pitchFamily="18" charset="0"/>
              </a:rPr>
              <a:t>Super-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above)</a:t>
            </a:r>
            <a:r>
              <a:rPr lang="bn-BD" sz="2400" b="1" dirty="0">
                <a:latin typeface="Times New Roman" panose="02020603050405020304" pitchFamily="18" charset="0"/>
                <a:cs typeface="Nikosh" panose="02000000000000000000" pitchFamily="2" charset="0"/>
              </a:rPr>
              <a:t>;</a:t>
            </a:r>
            <a:r>
              <a:rPr lang="en-US" sz="2400" b="1" dirty="0">
                <a:latin typeface="Times New Roman" panose="02020603050405020304" pitchFamily="18" charset="0"/>
                <a:cs typeface="Times New Roman" panose="02020603050405020304" pitchFamily="18" charset="0"/>
              </a:rPr>
              <a:t> </a:t>
            </a:r>
            <a:r>
              <a:rPr lang="bn-BD" sz="2400" b="1"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superfine, supersonic, superman, ….</a:t>
            </a:r>
          </a:p>
          <a:p>
            <a:r>
              <a:rPr lang="en-US" sz="2400" b="1" dirty="0">
                <a:latin typeface="Times New Roman" panose="02020603050405020304" pitchFamily="18" charset="0"/>
                <a:cs typeface="Times New Roman" panose="02020603050405020304" pitchFamily="18" charset="0"/>
              </a:rPr>
              <a:t>Vice-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in the place of)</a:t>
            </a:r>
            <a:r>
              <a:rPr lang="en-US" sz="2400" dirty="0">
                <a:latin typeface="Times New Roman" panose="02020603050405020304" pitchFamily="18" charset="0"/>
                <a:cs typeface="Times New Roman" panose="02020603050405020304" pitchFamily="18" charset="0"/>
              </a:rPr>
              <a:t>; viceroy, vice-president, vice chairman, </a:t>
            </a:r>
            <a:endParaRPr lang="en-US" sz="1600" dirty="0"/>
          </a:p>
        </p:txBody>
      </p:sp>
    </p:spTree>
    <p:extLst>
      <p:ext uri="{BB962C8B-B14F-4D97-AF65-F5344CB8AC3E}">
        <p14:creationId xmlns:p14="http://schemas.microsoft.com/office/powerpoint/2010/main" val="3997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89F304-183E-AEA5-C000-7398CA815BFA}"/>
              </a:ext>
            </a:extLst>
          </p:cNvPr>
          <p:cNvSpPr txBox="1"/>
          <p:nvPr/>
        </p:nvSpPr>
        <p:spPr>
          <a:xfrm>
            <a:off x="947224" y="574550"/>
            <a:ext cx="10297552" cy="54476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i="1" dirty="0">
                <a:solidFill>
                  <a:srgbClr val="800000"/>
                </a:solidFill>
                <a:latin typeface="Times New Roman" panose="02020603050405020304" pitchFamily="18" charset="0"/>
                <a:cs typeface="Times New Roman" panose="02020603050405020304" pitchFamily="18" charset="0"/>
              </a:rPr>
              <a:t>Greek Prefix:</a:t>
            </a:r>
            <a:r>
              <a:rPr lang="en-US" sz="2000" b="1" i="1" dirty="0">
                <a:solidFill>
                  <a:srgbClr val="800000"/>
                </a:solidFill>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A(An)-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without/ not);</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atheist, apathy, </a:t>
            </a:r>
            <a:r>
              <a:rPr lang="bn-BD" sz="2400" dirty="0">
                <a:latin typeface="Times New Roman" panose="02020603050405020304" pitchFamily="18" charset="0"/>
                <a:cs typeface="Nikosh" panose="02000000000000000000" pitchFamily="2"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Anti(ant)-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against);</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antipathy, antagonist, agony,</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Auto-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self);</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autocrat, autography, autograph,..</a:t>
            </a:r>
          </a:p>
          <a:p>
            <a:r>
              <a:rPr lang="en-US" sz="2400" b="1" dirty="0">
                <a:latin typeface="Times New Roman" panose="02020603050405020304" pitchFamily="18" charset="0"/>
                <a:cs typeface="Times New Roman" panose="02020603050405020304" pitchFamily="18" charset="0"/>
              </a:rPr>
              <a:t>Di-(</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twice);</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dilemma,</a:t>
            </a:r>
            <a:r>
              <a:rPr lang="bn-BD" sz="2400" dirty="0">
                <a:latin typeface="Times New Roman" panose="02020603050405020304" pitchFamily="18" charset="0"/>
                <a:cs typeface="Nikosh" panose="02000000000000000000" pitchFamily="2" charset="0"/>
              </a:rPr>
              <a:t> ...</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Dia</a:t>
            </a:r>
            <a:r>
              <a:rPr lang="en-US" sz="2400" b="1" dirty="0">
                <a:latin typeface="Times New Roman" panose="02020603050405020304" pitchFamily="18" charset="0"/>
                <a:cs typeface="Times New Roman" panose="02020603050405020304" pitchFamily="18" charset="0"/>
              </a:rPr>
              <a:t>-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through);</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diagonal, diameter, diagram,.. </a:t>
            </a:r>
          </a:p>
          <a:p>
            <a:r>
              <a:rPr lang="en-US" sz="2400" b="1" dirty="0" err="1">
                <a:latin typeface="Times New Roman" panose="02020603050405020304" pitchFamily="18" charset="0"/>
                <a:cs typeface="Times New Roman" panose="02020603050405020304" pitchFamily="18" charset="0"/>
              </a:rPr>
              <a:t>Hom</a:t>
            </a:r>
            <a:r>
              <a:rPr lang="en-US" sz="2400" b="1" dirty="0">
                <a:latin typeface="Times New Roman" panose="02020603050405020304" pitchFamily="18" charset="0"/>
                <a:cs typeface="Times New Roman" panose="02020603050405020304" pitchFamily="18" charset="0"/>
              </a:rPr>
              <a:t>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Homo)- (like)</a:t>
            </a:r>
            <a:r>
              <a:rPr lang="bn-BD" sz="2400" b="1" dirty="0">
                <a:latin typeface="Times New Roman" panose="02020603050405020304" pitchFamily="18" charset="0"/>
                <a:cs typeface="Nikosh" panose="02000000000000000000" pitchFamily="2" charset="0"/>
              </a:rPr>
              <a:t>;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homogenous, homonym </a:t>
            </a:r>
            <a:r>
              <a:rPr lang="bn-BD" sz="2400" dirty="0">
                <a:latin typeface="SutonnySushreeOMJ" panose="00000400000000000000" pitchFamily="2" charset="0"/>
                <a:cs typeface="SutonnySushreeOMJ" panose="00000400000000000000" pitchFamily="2" charset="0"/>
              </a:rPr>
              <a:t>(ভিন্নার্থবোধক শব্দ)</a:t>
            </a:r>
            <a:r>
              <a:rPr lang="en-US" sz="2400" dirty="0">
                <a:latin typeface="SutonnySushreeOMJ" panose="00000400000000000000" pitchFamily="2" charset="0"/>
                <a:cs typeface="SutonnySushreeOMJ" panose="00000400000000000000" pitchFamily="2" charset="0"/>
              </a:rPr>
              <a:t>. </a:t>
            </a:r>
          </a:p>
          <a:p>
            <a:r>
              <a:rPr lang="en-US" sz="2400" b="1" dirty="0">
                <a:latin typeface="Times New Roman" panose="02020603050405020304" pitchFamily="18" charset="0"/>
                <a:cs typeface="Times New Roman" panose="02020603050405020304" pitchFamily="18" charset="0"/>
              </a:rPr>
              <a:t>Hypo-(</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under);</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hypothesis, hypocrite,… </a:t>
            </a:r>
          </a:p>
          <a:p>
            <a:r>
              <a:rPr lang="en-US" sz="2400" b="1" dirty="0">
                <a:latin typeface="Times New Roman" panose="02020603050405020304" pitchFamily="18" charset="0"/>
                <a:cs typeface="Times New Roman" panose="02020603050405020304" pitchFamily="18" charset="0"/>
              </a:rPr>
              <a:t>Mono-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alone/ single);</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monoplane, monopoly </a:t>
            </a:r>
            <a:r>
              <a:rPr lang="bn-BD" sz="2400" dirty="0">
                <a:latin typeface="SutonnySushreeOMJ" panose="00000400000000000000" pitchFamily="2" charset="0"/>
                <a:cs typeface="SutonnySushreeOMJ" panose="00000400000000000000" pitchFamily="2" charset="0"/>
              </a:rPr>
              <a:t>(একাধিকার)</a:t>
            </a:r>
            <a:r>
              <a:rPr lang="en-US" sz="2400" dirty="0">
                <a:latin typeface="SutonnySushreeOMJ" panose="00000400000000000000" pitchFamily="2" charset="0"/>
                <a:cs typeface="SutonnySushreeOMJ" panose="00000400000000000000" pitchFamily="2" charset="0"/>
              </a:rPr>
              <a:t>,…….</a:t>
            </a:r>
          </a:p>
          <a:p>
            <a:r>
              <a:rPr lang="en-US" sz="2400" b="1" dirty="0">
                <a:latin typeface="Times New Roman" panose="02020603050405020304" pitchFamily="18" charset="0"/>
                <a:cs typeface="Times New Roman" panose="02020603050405020304" pitchFamily="18" charset="0"/>
              </a:rPr>
              <a:t>Para-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beside/ by the side of);</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 parallel, paradox </a:t>
            </a:r>
            <a:r>
              <a:rPr lang="bn-BD" sz="2400" dirty="0">
                <a:latin typeface="SutonnySushreeOMJ" panose="00000400000000000000" pitchFamily="2" charset="0"/>
                <a:cs typeface="SutonnySushreeOMJ" panose="00000400000000000000" pitchFamily="2" charset="0"/>
              </a:rPr>
              <a:t>(কূট)</a:t>
            </a:r>
            <a:r>
              <a:rPr lang="en-US" sz="2400" dirty="0">
                <a:latin typeface="SutonnySushreeOMJ" panose="00000400000000000000" pitchFamily="2" charset="0"/>
                <a:cs typeface="SutonnySushreeOMJ" panose="00000400000000000000" pitchFamily="2" charset="0"/>
              </a:rPr>
              <a:t>, </a:t>
            </a:r>
          </a:p>
          <a:p>
            <a:r>
              <a:rPr lang="en-US" sz="2400" b="1" dirty="0">
                <a:latin typeface="Times New Roman" panose="02020603050405020304" pitchFamily="18" charset="0"/>
                <a:cs typeface="Times New Roman" panose="02020603050405020304" pitchFamily="18" charset="0"/>
              </a:rPr>
              <a:t>Peri-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round)</a:t>
            </a:r>
            <a:r>
              <a:rPr lang="bn-BD" sz="2400" b="1" dirty="0">
                <a:latin typeface="Times New Roman" panose="02020603050405020304" pitchFamily="18" charset="0"/>
                <a:cs typeface="Nikosh" panose="02000000000000000000" pitchFamily="2" charset="0"/>
              </a:rPr>
              <a:t>;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period</a:t>
            </a:r>
            <a:r>
              <a:rPr lang="bn-BD" sz="2400" dirty="0">
                <a:latin typeface="Times New Roman" panose="02020603050405020304" pitchFamily="18" charset="0"/>
                <a:cs typeface="Nikosh" panose="02000000000000000000" pitchFamily="2" charset="0"/>
              </a:rPr>
              <a:t>,</a:t>
            </a:r>
            <a:r>
              <a:rPr lang="en-US" sz="2400" dirty="0">
                <a:latin typeface="Times New Roman" panose="02020603050405020304" pitchFamily="18" charset="0"/>
                <a:cs typeface="Times New Roman" panose="02020603050405020304" pitchFamily="18" charset="0"/>
              </a:rPr>
              <a:t> Perimeter</a:t>
            </a:r>
          </a:p>
          <a:p>
            <a:r>
              <a:rPr lang="en-US" sz="2400" b="1" dirty="0">
                <a:latin typeface="Times New Roman" panose="02020603050405020304" pitchFamily="18" charset="0"/>
                <a:cs typeface="Times New Roman" panose="02020603050405020304" pitchFamily="18" charset="0"/>
              </a:rPr>
              <a:t>Philo(Phil) –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love);</a:t>
            </a:r>
            <a:r>
              <a:rPr lang="bn-BD" sz="2400" b="1" dirty="0">
                <a:latin typeface="Times New Roman" panose="02020603050405020304" pitchFamily="18" charset="0"/>
                <a:cs typeface="Nikosh" panose="02000000000000000000" pitchFamily="2" charset="0"/>
              </a:rPr>
              <a:t>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philosophy, , philanthropy </a:t>
            </a:r>
            <a:r>
              <a:rPr lang="bn-BD" sz="2400" dirty="0">
                <a:latin typeface="SutonnySushreeOMJ" panose="00000400000000000000" pitchFamily="2" charset="0"/>
                <a:cs typeface="SutonnySushreeOMJ" panose="00000400000000000000" pitchFamily="2" charset="0"/>
              </a:rPr>
              <a:t>(জনকল্যাণ)</a:t>
            </a:r>
            <a:r>
              <a:rPr lang="en-US" sz="2400" dirty="0">
                <a:latin typeface="SutonnySushreeOMJ" panose="00000400000000000000" pitchFamily="2" charset="0"/>
                <a:cs typeface="SutonnySushreeOMJ" panose="00000400000000000000" pitchFamily="2" charset="0"/>
              </a:rPr>
              <a:t>, …</a:t>
            </a:r>
          </a:p>
          <a:p>
            <a:r>
              <a:rPr lang="en-US" sz="2400" b="1" dirty="0">
                <a:latin typeface="Times New Roman" panose="02020603050405020304" pitchFamily="18" charset="0"/>
                <a:cs typeface="Times New Roman" panose="02020603050405020304" pitchFamily="18" charset="0"/>
              </a:rPr>
              <a:t>Pro-(</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before);</a:t>
            </a:r>
            <a:r>
              <a:rPr lang="bn-BD" sz="2400" b="1" dirty="0">
                <a:latin typeface="Times New Roman" panose="02020603050405020304" pitchFamily="18" charset="0"/>
                <a:cs typeface="Nikosh" panose="02000000000000000000" pitchFamily="2" charset="0"/>
              </a:rPr>
              <a:t>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prophesy </a:t>
            </a:r>
            <a:r>
              <a:rPr lang="bn-BD" sz="2400" dirty="0">
                <a:latin typeface="SutonnySushreeOMJ" panose="00000400000000000000" pitchFamily="2" charset="0"/>
                <a:cs typeface="SutonnySushreeOMJ" panose="00000400000000000000" pitchFamily="2" charset="0"/>
              </a:rPr>
              <a:t>(ভবিষ্যদ্বাণী করা)</a:t>
            </a:r>
            <a:r>
              <a:rPr lang="en-US" sz="2400" dirty="0">
                <a:latin typeface="SutonnySushreeOMJ" panose="00000400000000000000" pitchFamily="2" charset="0"/>
                <a:cs typeface="SutonnySushreeOMJ" panose="00000400000000000000" pitchFamily="2" charset="0"/>
              </a:rPr>
              <a:t>, </a:t>
            </a:r>
            <a:r>
              <a:rPr lang="en-US" sz="2400" dirty="0" err="1">
                <a:latin typeface="Times New Roman" panose="02020603050405020304" pitchFamily="18" charset="0"/>
                <a:cs typeface="Times New Roman" panose="02020603050405020304" pitchFamily="18" charset="0"/>
              </a:rPr>
              <a:t>programme</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Syn(</a:t>
            </a:r>
            <a:r>
              <a:rPr lang="en-US" sz="2400" b="1" dirty="0" err="1">
                <a:latin typeface="Times New Roman" panose="02020603050405020304" pitchFamily="18" charset="0"/>
                <a:cs typeface="Times New Roman" panose="02020603050405020304" pitchFamily="18" charset="0"/>
              </a:rPr>
              <a:t>sym</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sy</a:t>
            </a:r>
            <a:r>
              <a:rPr lang="en-US" sz="2400" b="1" dirty="0">
                <a:latin typeface="Times New Roman" panose="02020603050405020304" pitchFamily="18" charset="0"/>
                <a:cs typeface="Times New Roman" panose="02020603050405020304" pitchFamily="18" charset="0"/>
              </a:rPr>
              <a:t>/</a:t>
            </a:r>
            <a:r>
              <a:rPr lang="bn-BD" sz="2400" b="1" dirty="0">
                <a:latin typeface="Times New Roman" panose="02020603050405020304" pitchFamily="18" charset="0"/>
                <a:cs typeface="Nikosh" panose="02000000000000000000" pitchFamily="2" charset="0"/>
              </a:rPr>
              <a:t>) – (</a:t>
            </a:r>
            <a:r>
              <a:rPr lang="en-US" sz="2400" b="1" i="1" dirty="0">
                <a:solidFill>
                  <a:srgbClr val="800000"/>
                </a:solidFill>
                <a:latin typeface="Times New Roman" panose="02020603050405020304" pitchFamily="18" charset="0"/>
                <a:cs typeface="Times New Roman" panose="02020603050405020304" pitchFamily="18" charset="0"/>
              </a:rPr>
              <a:t>Sense- </a:t>
            </a:r>
            <a:r>
              <a:rPr lang="bn-BD" sz="2400" b="1" dirty="0">
                <a:latin typeface="Times New Roman" panose="02020603050405020304" pitchFamily="18" charset="0"/>
                <a:cs typeface="Nikosh" panose="02000000000000000000" pitchFamily="2" charset="0"/>
              </a:rPr>
              <a:t>with, together); </a:t>
            </a:r>
            <a:r>
              <a:rPr lang="bn-BD" sz="2400" dirty="0">
                <a:latin typeface="Times New Roman" panose="02020603050405020304" pitchFamily="18" charset="0"/>
                <a:cs typeface="Nikosh" panose="02000000000000000000" pitchFamily="2" charset="0"/>
              </a:rPr>
              <a:t>synonym, sympathy, syllable, system,.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8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CFB901-8106-733E-8E35-0677E37A9379}"/>
              </a:ext>
            </a:extLst>
          </p:cNvPr>
          <p:cNvSpPr txBox="1"/>
          <p:nvPr/>
        </p:nvSpPr>
        <p:spPr>
          <a:xfrm>
            <a:off x="2148254" y="520511"/>
            <a:ext cx="7895491" cy="5816977"/>
          </a:xfrm>
          <a:prstGeom prst="rect">
            <a:avLst/>
          </a:prstGeom>
          <a:solidFill>
            <a:schemeClr val="accent1">
              <a:lumMod val="20000"/>
              <a:lumOff val="80000"/>
            </a:schemeClr>
          </a:solidFill>
        </p:spPr>
        <p:txBody>
          <a:bodyPr wrap="square">
            <a:spAutoFit/>
          </a:bodyPr>
          <a:lstStyle/>
          <a:p>
            <a:pPr algn="ctr"/>
            <a:r>
              <a:rPr lang="en-US" sz="4400" b="1" dirty="0">
                <a:solidFill>
                  <a:srgbClr val="800000"/>
                </a:solidFill>
                <a:latin typeface="Times New Roman" panose="02020603050405020304" pitchFamily="18" charset="0"/>
                <a:cs typeface="Times New Roman" panose="02020603050405020304" pitchFamily="18" charset="0"/>
              </a:rPr>
              <a:t>Analysis of some words:</a:t>
            </a:r>
          </a:p>
          <a:p>
            <a:pPr algn="ctr"/>
            <a:r>
              <a:rPr lang="en-US" sz="4000" b="1" dirty="0">
                <a:solidFill>
                  <a:srgbClr val="800000"/>
                </a:solidFill>
                <a:latin typeface="Times New Roman" panose="02020603050405020304" pitchFamily="18" charset="0"/>
                <a:cs typeface="Times New Roman" panose="02020603050405020304" pitchFamily="18" charset="0"/>
              </a:rPr>
              <a:t>          </a:t>
            </a:r>
          </a:p>
          <a:p>
            <a:r>
              <a:rPr lang="en-US" sz="3200" b="1" dirty="0">
                <a:latin typeface="Times New Roman" panose="02020603050405020304" pitchFamily="18" charset="0"/>
                <a:cs typeface="Times New Roman" panose="02020603050405020304" pitchFamily="18" charset="0"/>
              </a:rPr>
              <a:t>Shore - a + shore = </a:t>
            </a:r>
            <a:r>
              <a:rPr lang="en-US" sz="3200" b="1" dirty="0">
                <a:solidFill>
                  <a:srgbClr val="FF0000"/>
                </a:solidFill>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shore</a:t>
            </a:r>
          </a:p>
          <a:p>
            <a:r>
              <a:rPr lang="en-US" sz="3200" b="1" dirty="0">
                <a:latin typeface="Times New Roman" panose="02020603050405020304" pitchFamily="18" charset="0"/>
                <a:cs typeface="Times New Roman" panose="02020603050405020304" pitchFamily="18" charset="0"/>
              </a:rPr>
              <a:t>Rise - a + rise = </a:t>
            </a:r>
            <a:r>
              <a:rPr lang="en-US" sz="3200" b="1" dirty="0">
                <a:solidFill>
                  <a:srgbClr val="FF0000"/>
                </a:solidFill>
                <a:latin typeface="Times New Roman" panose="02020603050405020304" pitchFamily="18"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rise</a:t>
            </a:r>
          </a:p>
          <a:p>
            <a:r>
              <a:rPr lang="en-US" sz="3200" b="1" dirty="0">
                <a:latin typeface="Times New Roman" panose="02020603050405020304" pitchFamily="18" charset="0"/>
                <a:cs typeface="Times New Roman" panose="02020603050405020304" pitchFamily="18" charset="0"/>
              </a:rPr>
              <a:t>Give – for + give = </a:t>
            </a:r>
            <a:r>
              <a:rPr lang="en-US" sz="3200" b="1" dirty="0">
                <a:solidFill>
                  <a:srgbClr val="FF0000"/>
                </a:solidFill>
                <a:latin typeface="Times New Roman" panose="02020603050405020304" pitchFamily="18" charset="0"/>
                <a:cs typeface="Times New Roman" panose="02020603050405020304" pitchFamily="18" charset="0"/>
              </a:rPr>
              <a:t>for</a:t>
            </a:r>
            <a:r>
              <a:rPr lang="en-US" sz="3200" b="1" dirty="0">
                <a:latin typeface="Times New Roman" panose="02020603050405020304" pitchFamily="18" charset="0"/>
                <a:cs typeface="Times New Roman" panose="02020603050405020304" pitchFamily="18" charset="0"/>
              </a:rPr>
              <a:t>give</a:t>
            </a:r>
          </a:p>
          <a:p>
            <a:r>
              <a:rPr lang="en-US" sz="3200" b="1" dirty="0">
                <a:latin typeface="Times New Roman" panose="02020603050405020304" pitchFamily="18" charset="0"/>
                <a:cs typeface="Times New Roman" panose="02020603050405020304" pitchFamily="18" charset="0"/>
              </a:rPr>
              <a:t>Deed – mis +deed = </a:t>
            </a:r>
            <a:r>
              <a:rPr lang="en-US" sz="3200" b="1" dirty="0">
                <a:solidFill>
                  <a:srgbClr val="FF0000"/>
                </a:solidFill>
                <a:latin typeface="Times New Roman" panose="02020603050405020304" pitchFamily="18" charset="0"/>
                <a:cs typeface="Times New Roman" panose="02020603050405020304" pitchFamily="18" charset="0"/>
              </a:rPr>
              <a:t>mis</a:t>
            </a:r>
            <a:r>
              <a:rPr lang="en-US" sz="3200" b="1" dirty="0">
                <a:latin typeface="Times New Roman" panose="02020603050405020304" pitchFamily="18" charset="0"/>
                <a:cs typeface="Times New Roman" panose="02020603050405020304" pitchFamily="18" charset="0"/>
              </a:rPr>
              <a:t>deed</a:t>
            </a:r>
          </a:p>
          <a:p>
            <a:r>
              <a:rPr lang="en-US" sz="3200" b="1" dirty="0">
                <a:latin typeface="Times New Roman" panose="02020603050405020304" pitchFamily="18" charset="0"/>
                <a:cs typeface="Times New Roman" panose="02020603050405020304" pitchFamily="18" charset="0"/>
              </a:rPr>
              <a:t>Diction – bene + diction = </a:t>
            </a:r>
            <a:r>
              <a:rPr lang="en-US" sz="3200" b="1" dirty="0">
                <a:solidFill>
                  <a:srgbClr val="FF0000"/>
                </a:solidFill>
                <a:latin typeface="Times New Roman" panose="02020603050405020304" pitchFamily="18" charset="0"/>
                <a:cs typeface="Times New Roman" panose="02020603050405020304" pitchFamily="18" charset="0"/>
              </a:rPr>
              <a:t>bene</a:t>
            </a:r>
            <a:r>
              <a:rPr lang="en-US" sz="3200" b="1" dirty="0">
                <a:latin typeface="Times New Roman" panose="02020603050405020304" pitchFamily="18" charset="0"/>
                <a:cs typeface="Times New Roman" panose="02020603050405020304" pitchFamily="18" charset="0"/>
              </a:rPr>
              <a:t>diction</a:t>
            </a:r>
          </a:p>
          <a:p>
            <a:r>
              <a:rPr lang="en-US" sz="3200" b="1" dirty="0">
                <a:latin typeface="Times New Roman" panose="02020603050405020304" pitchFamily="18" charset="0"/>
                <a:cs typeface="Times New Roman" panose="02020603050405020304" pitchFamily="18" charset="0"/>
              </a:rPr>
              <a:t>Prudent – </a:t>
            </a:r>
            <a:r>
              <a:rPr lang="en-US" sz="3200" b="1" dirty="0" err="1">
                <a:latin typeface="Times New Roman" panose="02020603050405020304" pitchFamily="18" charset="0"/>
                <a:cs typeface="Times New Roman" panose="02020603050405020304" pitchFamily="18" charset="0"/>
              </a:rPr>
              <a:t>im</a:t>
            </a:r>
            <a:r>
              <a:rPr lang="en-US" sz="3200" b="1" dirty="0">
                <a:latin typeface="Times New Roman" panose="02020603050405020304" pitchFamily="18" charset="0"/>
                <a:cs typeface="Times New Roman" panose="02020603050405020304" pitchFamily="18" charset="0"/>
              </a:rPr>
              <a:t> + prudent = </a:t>
            </a:r>
            <a:r>
              <a:rPr lang="en-US" sz="3200" b="1" dirty="0">
                <a:solidFill>
                  <a:srgbClr val="FF0000"/>
                </a:solidFill>
                <a:latin typeface="Times New Roman" panose="02020603050405020304" pitchFamily="18" charset="0"/>
                <a:cs typeface="Times New Roman" panose="02020603050405020304" pitchFamily="18" charset="0"/>
              </a:rPr>
              <a:t>im</a:t>
            </a:r>
            <a:r>
              <a:rPr lang="en-US" sz="3200" b="1" dirty="0">
                <a:latin typeface="Times New Roman" panose="02020603050405020304" pitchFamily="18" charset="0"/>
                <a:cs typeface="Times New Roman" panose="02020603050405020304" pitchFamily="18" charset="0"/>
              </a:rPr>
              <a:t>prudent</a:t>
            </a:r>
          </a:p>
          <a:p>
            <a:r>
              <a:rPr lang="en-US" sz="3200" b="1" dirty="0">
                <a:latin typeface="Times New Roman" panose="02020603050405020304" pitchFamily="18" charset="0"/>
                <a:cs typeface="Times New Roman" panose="02020603050405020304" pitchFamily="18" charset="0"/>
              </a:rPr>
              <a:t>Content – mal + content  = </a:t>
            </a:r>
            <a:r>
              <a:rPr lang="en-US" sz="3200" b="1" dirty="0">
                <a:solidFill>
                  <a:srgbClr val="FF0000"/>
                </a:solidFill>
                <a:latin typeface="Times New Roman" panose="02020603050405020304" pitchFamily="18" charset="0"/>
                <a:cs typeface="Times New Roman" panose="02020603050405020304" pitchFamily="18" charset="0"/>
              </a:rPr>
              <a:t>mal</a:t>
            </a:r>
            <a:r>
              <a:rPr lang="en-US" sz="3200" b="1" dirty="0">
                <a:latin typeface="Times New Roman" panose="02020603050405020304" pitchFamily="18" charset="0"/>
                <a:cs typeface="Times New Roman" panose="02020603050405020304" pitchFamily="18" charset="0"/>
              </a:rPr>
              <a:t>content</a:t>
            </a:r>
          </a:p>
          <a:p>
            <a:r>
              <a:rPr lang="en-US" sz="3200" b="1" dirty="0">
                <a:latin typeface="Times New Roman" panose="02020603050405020304" pitchFamily="18" charset="0"/>
                <a:cs typeface="Times New Roman" panose="02020603050405020304" pitchFamily="18" charset="0"/>
              </a:rPr>
              <a:t>Meter – peri + meter = </a:t>
            </a:r>
            <a:r>
              <a:rPr lang="en-US" sz="3200" b="1" dirty="0">
                <a:solidFill>
                  <a:srgbClr val="FF0000"/>
                </a:solidFill>
                <a:latin typeface="Times New Roman" panose="02020603050405020304" pitchFamily="18" charset="0"/>
                <a:cs typeface="Times New Roman" panose="02020603050405020304" pitchFamily="18" charset="0"/>
              </a:rPr>
              <a:t>peri</a:t>
            </a:r>
            <a:r>
              <a:rPr lang="en-US" sz="3200" b="1" dirty="0">
                <a:latin typeface="Times New Roman" panose="02020603050405020304" pitchFamily="18" charset="0"/>
                <a:cs typeface="Times New Roman" panose="02020603050405020304" pitchFamily="18" charset="0"/>
              </a:rPr>
              <a:t>meter</a:t>
            </a:r>
          </a:p>
          <a:p>
            <a:r>
              <a:rPr lang="en-US" sz="3200" b="1" dirty="0">
                <a:latin typeface="Times New Roman" panose="02020603050405020304" pitchFamily="18" charset="0"/>
                <a:cs typeface="Times New Roman" panose="02020603050405020304" pitchFamily="18" charset="0"/>
              </a:rPr>
              <a:t>Thesis – hypo + thesis = </a:t>
            </a:r>
            <a:r>
              <a:rPr lang="en-US" sz="3200" b="1" dirty="0">
                <a:solidFill>
                  <a:srgbClr val="FF0000"/>
                </a:solidFill>
                <a:latin typeface="Times New Roman" panose="02020603050405020304" pitchFamily="18" charset="0"/>
                <a:cs typeface="Times New Roman" panose="02020603050405020304" pitchFamily="18" charset="0"/>
              </a:rPr>
              <a:t>hy</a:t>
            </a:r>
            <a:r>
              <a:rPr lang="en-US" sz="3200" b="1" dirty="0">
                <a:latin typeface="Times New Roman" panose="02020603050405020304" pitchFamily="18" charset="0"/>
                <a:cs typeface="Times New Roman" panose="02020603050405020304" pitchFamily="18" charset="0"/>
              </a:rPr>
              <a:t>pothesis</a:t>
            </a:r>
            <a:endParaRPr lang="en-US" dirty="0"/>
          </a:p>
        </p:txBody>
      </p:sp>
    </p:spTree>
    <p:extLst>
      <p:ext uri="{BB962C8B-B14F-4D97-AF65-F5344CB8AC3E}">
        <p14:creationId xmlns:p14="http://schemas.microsoft.com/office/powerpoint/2010/main" val="2177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1FF2D1-DEB6-D492-FF4F-A9CF76CC7F93}"/>
              </a:ext>
            </a:extLst>
          </p:cNvPr>
          <p:cNvSpPr txBox="1"/>
          <p:nvPr/>
        </p:nvSpPr>
        <p:spPr>
          <a:xfrm>
            <a:off x="651803" y="1371993"/>
            <a:ext cx="10888394" cy="523220"/>
          </a:xfrm>
          <a:prstGeom prst="rect">
            <a:avLst/>
          </a:prstGeom>
          <a:noFill/>
        </p:spPr>
        <p:txBody>
          <a:bodyPr wrap="square">
            <a:spAutoFit/>
          </a:bodyPr>
          <a:lstStyle/>
          <a:p>
            <a:r>
              <a:rPr lang="en-US" sz="2800" dirty="0">
                <a:latin typeface="Bernard MT Condensed" panose="02050806060905020404" pitchFamily="18" charset="0"/>
                <a:ea typeface="Calibri" panose="020F0502020204030204" pitchFamily="34" charset="0"/>
                <a:cs typeface="Times New Roman" panose="02020603050405020304" pitchFamily="18" charset="0"/>
              </a:rPr>
              <a:t>Complete the text adding prefixes with the root words given in the parenthesis</a:t>
            </a:r>
            <a:endParaRPr lang="en-US" sz="2800" dirty="0"/>
          </a:p>
        </p:txBody>
      </p:sp>
      <p:sp>
        <p:nvSpPr>
          <p:cNvPr id="5" name="TextBox 4">
            <a:extLst>
              <a:ext uri="{FF2B5EF4-FFF2-40B4-BE49-F238E27FC236}">
                <a16:creationId xmlns:a16="http://schemas.microsoft.com/office/drawing/2014/main" id="{3435DC60-5628-5186-D129-2B46C5035E71}"/>
              </a:ext>
            </a:extLst>
          </p:cNvPr>
          <p:cNvSpPr txBox="1"/>
          <p:nvPr/>
        </p:nvSpPr>
        <p:spPr>
          <a:xfrm>
            <a:off x="405619" y="1895213"/>
            <a:ext cx="11495649" cy="4679807"/>
          </a:xfrm>
          <a:prstGeom prst="rect">
            <a:avLst/>
          </a:prstGeom>
          <a:noFill/>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Literacy is a benison. But (a)………(literacy) is a curse. Most of the people in our society are (b)……… (literate). They are (c)……… (able) to read and write. The main cause of it many people of our country are (d)………(conscious). It is our duty to (e)………(light) the light of education. To (f)……... (move) illiteracy is not an easy task. There are some restrictions in our society. Firstly, we are (g)………..(aware) of it. Secondly, religious superstitions among some people lie firmly in their mind.  They are (h)………. (willing) to take modern education. As a result, we lag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b="1" dirty="0">
                <a:latin typeface="Times New Roman" panose="02020603050405020304" pitchFamily="18" charset="0"/>
                <a:ea typeface="Calibri" panose="020F0502020204030204" pitchFamily="34" charset="0"/>
                <a:cs typeface="Times New Roman" panose="02020603050405020304" pitchFamily="18" charset="0"/>
              </a:rPr>
              <a:t>) ……….(hind) from the first countries in the world. If we want to (j)………</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(prove) this condition, educated people should come forward.</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A5F85CD8-1F82-7BA3-A53B-54837AD0D5C1}"/>
              </a:ext>
            </a:extLst>
          </p:cNvPr>
          <p:cNvSpPr/>
          <p:nvPr/>
        </p:nvSpPr>
        <p:spPr>
          <a:xfrm>
            <a:off x="3179299" y="0"/>
            <a:ext cx="4426632" cy="1371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Pair Work</a:t>
            </a:r>
          </a:p>
        </p:txBody>
      </p:sp>
      <p:pic>
        <p:nvPicPr>
          <p:cNvPr id="7" name="Picture 6" descr="H:\Power Point Background\pair work f.png">
            <a:extLst>
              <a:ext uri="{FF2B5EF4-FFF2-40B4-BE49-F238E27FC236}">
                <a16:creationId xmlns:a16="http://schemas.microsoft.com/office/drawing/2014/main" id="{6F55B070-E502-C9B3-33E7-FE4FD8991F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3330" y="98094"/>
            <a:ext cx="2532184" cy="137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C4CF649-857F-5063-15F9-53B646CF8DE5}"/>
              </a:ext>
            </a:extLst>
          </p:cNvPr>
          <p:cNvSpPr/>
          <p:nvPr/>
        </p:nvSpPr>
        <p:spPr>
          <a:xfrm>
            <a:off x="3052689" y="337623"/>
            <a:ext cx="5880295" cy="1350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Desired Answer:</a:t>
            </a:r>
            <a:endParaRPr lang="en-US" sz="4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DF3EED0-72BA-9A90-EB06-3E7EAD5BB561}"/>
              </a:ext>
            </a:extLst>
          </p:cNvPr>
          <p:cNvSpPr txBox="1"/>
          <p:nvPr/>
        </p:nvSpPr>
        <p:spPr>
          <a:xfrm>
            <a:off x="342313" y="1955408"/>
            <a:ext cx="11507373" cy="4218784"/>
          </a:xfrm>
          <a:prstGeom prst="rect">
            <a:avLst/>
          </a:prstGeom>
          <a:noFill/>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Literacy is a benison. But (a)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a:t>
            </a:r>
            <a:r>
              <a:rPr lang="en-US" sz="2800" b="1" dirty="0">
                <a:latin typeface="Times New Roman" panose="02020603050405020304" pitchFamily="18" charset="0"/>
                <a:ea typeface="Calibri" panose="020F0502020204030204" pitchFamily="34" charset="0"/>
                <a:cs typeface="Times New Roman" panose="02020603050405020304" pitchFamily="18" charset="0"/>
              </a:rPr>
              <a:t>literacy is a curse. Most of the people in our society are (b)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a:t>
            </a:r>
            <a:r>
              <a:rPr lang="en-US" sz="2800" b="1" dirty="0">
                <a:latin typeface="Times New Roman" panose="02020603050405020304" pitchFamily="18" charset="0"/>
                <a:ea typeface="Calibri" panose="020F0502020204030204" pitchFamily="34" charset="0"/>
                <a:cs typeface="Times New Roman" panose="02020603050405020304" pitchFamily="18" charset="0"/>
              </a:rPr>
              <a:t>literate. They are (c)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a:t>
            </a:r>
            <a:r>
              <a:rPr lang="en-US" sz="2800" b="1" dirty="0">
                <a:latin typeface="Times New Roman" panose="02020603050405020304" pitchFamily="18" charset="0"/>
                <a:ea typeface="Calibri" panose="020F0502020204030204" pitchFamily="34" charset="0"/>
                <a:cs typeface="Times New Roman" panose="02020603050405020304" pitchFamily="18" charset="0"/>
              </a:rPr>
              <a:t>able to read and write. The main cause of it many people of our country are (d)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a:t>
            </a:r>
            <a:r>
              <a:rPr lang="en-US" sz="2800" b="1" dirty="0">
                <a:latin typeface="Times New Roman" panose="02020603050405020304" pitchFamily="18" charset="0"/>
                <a:ea typeface="Calibri" panose="020F0502020204030204" pitchFamily="34" charset="0"/>
                <a:cs typeface="Times New Roman" panose="02020603050405020304" pitchFamily="18" charset="0"/>
              </a:rPr>
              <a:t>conscious. It is our duty to (e)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en</a:t>
            </a:r>
            <a:r>
              <a:rPr lang="en-US" sz="2800" b="1" dirty="0">
                <a:latin typeface="Times New Roman" panose="02020603050405020304" pitchFamily="18" charset="0"/>
                <a:ea typeface="Calibri" panose="020F0502020204030204" pitchFamily="34" charset="0"/>
                <a:cs typeface="Times New Roman" panose="02020603050405020304" pitchFamily="18" charset="0"/>
              </a:rPr>
              <a:t>light</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en</a:t>
            </a:r>
            <a:r>
              <a:rPr lang="en-US" sz="2800" b="1" dirty="0">
                <a:latin typeface="Times New Roman" panose="02020603050405020304" pitchFamily="18" charset="0"/>
                <a:ea typeface="Calibri" panose="020F0502020204030204" pitchFamily="34" charset="0"/>
                <a:cs typeface="Times New Roman" panose="02020603050405020304" pitchFamily="18" charset="0"/>
              </a:rPr>
              <a:t> the light of education. To (f)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a:t>
            </a:r>
            <a:r>
              <a:rPr lang="en-US" sz="2800" b="1" dirty="0">
                <a:latin typeface="Times New Roman" panose="02020603050405020304" pitchFamily="18" charset="0"/>
                <a:ea typeface="Calibri" panose="020F0502020204030204" pitchFamily="34" charset="0"/>
                <a:cs typeface="Times New Roman" panose="02020603050405020304" pitchFamily="18" charset="0"/>
              </a:rPr>
              <a:t>move illiteracy is not an easy task. There are some restrictions in our society. Firstly, we are (g)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a:t>
            </a:r>
            <a:r>
              <a:rPr lang="en-US" sz="2800" b="1" dirty="0">
                <a:latin typeface="Times New Roman" panose="02020603050405020304" pitchFamily="18" charset="0"/>
                <a:ea typeface="Calibri" panose="020F0502020204030204" pitchFamily="34" charset="0"/>
                <a:cs typeface="Times New Roman" panose="02020603050405020304" pitchFamily="18" charset="0"/>
              </a:rPr>
              <a:t>aware of it. Secondly, religious superstitions among some people lie firmly in their mind.  They are (h)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a:t>
            </a:r>
            <a:r>
              <a:rPr lang="en-US" sz="2800" b="1" dirty="0">
                <a:latin typeface="Times New Roman" panose="02020603050405020304" pitchFamily="18" charset="0"/>
                <a:ea typeface="Calibri" panose="020F0502020204030204" pitchFamily="34" charset="0"/>
                <a:cs typeface="Times New Roman" panose="02020603050405020304" pitchFamily="18" charset="0"/>
              </a:rPr>
              <a:t>willing to take modern education. As a result, we lag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be</a:t>
            </a:r>
            <a:r>
              <a:rPr lang="en-US" sz="2800" b="1" dirty="0">
                <a:latin typeface="Times New Roman" panose="02020603050405020304" pitchFamily="18" charset="0"/>
                <a:ea typeface="Calibri" panose="020F0502020204030204" pitchFamily="34" charset="0"/>
                <a:cs typeface="Times New Roman" panose="02020603050405020304" pitchFamily="18" charset="0"/>
              </a:rPr>
              <a:t>hind from the first countries in the world. If we want to (j)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im</a:t>
            </a:r>
            <a:r>
              <a:rPr lang="en-US" sz="2800" b="1" dirty="0">
                <a:latin typeface="Times New Roman" panose="02020603050405020304" pitchFamily="18" charset="0"/>
                <a:ea typeface="Calibri" panose="020F0502020204030204" pitchFamily="34" charset="0"/>
                <a:cs typeface="Times New Roman" panose="02020603050405020304" pitchFamily="18" charset="0"/>
              </a:rPr>
              <a:t>prove this condition, educated people should come forward.</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13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27104AF-3166-71D6-BF56-8C7B1709F342}"/>
              </a:ext>
            </a:extLst>
          </p:cNvPr>
          <p:cNvSpPr/>
          <p:nvPr/>
        </p:nvSpPr>
        <p:spPr>
          <a:xfrm>
            <a:off x="2391507" y="98475"/>
            <a:ext cx="6443003" cy="1406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22225">
                  <a:solidFill>
                    <a:schemeClr val="accent2"/>
                  </a:solidFill>
                  <a:prstDash val="solid"/>
                </a:ln>
                <a:solidFill>
                  <a:schemeClr val="accent2">
                    <a:lumMod val="40000"/>
                    <a:lumOff val="60000"/>
                  </a:schemeClr>
                </a:solidFill>
              </a:rPr>
              <a:t>Home Work</a:t>
            </a:r>
          </a:p>
        </p:txBody>
      </p:sp>
      <p:sp>
        <p:nvSpPr>
          <p:cNvPr id="5" name="TextBox 4">
            <a:extLst>
              <a:ext uri="{FF2B5EF4-FFF2-40B4-BE49-F238E27FC236}">
                <a16:creationId xmlns:a16="http://schemas.microsoft.com/office/drawing/2014/main" id="{44EAAF6C-7F8B-68D7-FC1B-ACA1C582F4D3}"/>
              </a:ext>
            </a:extLst>
          </p:cNvPr>
          <p:cNvSpPr txBox="1"/>
          <p:nvPr/>
        </p:nvSpPr>
        <p:spPr>
          <a:xfrm>
            <a:off x="1167618" y="2478716"/>
            <a:ext cx="9594166" cy="4154984"/>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Hom</a:t>
            </a:r>
            <a:r>
              <a:rPr lang="en-US" sz="2400" b="1" dirty="0">
                <a:latin typeface="Times New Roman" panose="02020603050405020304" pitchFamily="18" charset="0"/>
                <a:cs typeface="Times New Roman" panose="02020603050405020304" pitchFamily="18" charset="0"/>
              </a:rPr>
              <a:t>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Homo)- (like)</a:t>
            </a:r>
            <a:r>
              <a:rPr lang="bn-BD" sz="2400" b="1" dirty="0">
                <a:latin typeface="Times New Roman" panose="02020603050405020304" pitchFamily="18" charset="0"/>
                <a:cs typeface="Nikosh" panose="02000000000000000000" pitchFamily="2" charset="0"/>
              </a:rPr>
              <a:t>;        </a:t>
            </a:r>
            <a:r>
              <a:rPr lang="en-US" sz="2400" b="1" dirty="0">
                <a:latin typeface="Times New Roman" panose="02020603050405020304" pitchFamily="18" charset="0"/>
                <a:cs typeface="Times New Roman" panose="02020603050405020304" pitchFamily="18" charset="0"/>
              </a:rPr>
              <a:t> </a:t>
            </a:r>
            <a:endParaRPr lang="en-US" sz="2400" dirty="0">
              <a:latin typeface="SutonnySushreeOMJ" panose="00000400000000000000" pitchFamily="2" charset="0"/>
              <a:cs typeface="SutonnySushreeOMJ" panose="00000400000000000000" pitchFamily="2" charset="0"/>
            </a:endParaRPr>
          </a:p>
          <a:p>
            <a:r>
              <a:rPr lang="en-US" sz="2400" b="1" dirty="0">
                <a:latin typeface="Times New Roman" panose="02020603050405020304" pitchFamily="18" charset="0"/>
                <a:cs typeface="Times New Roman" panose="02020603050405020304" pitchFamily="18" charset="0"/>
              </a:rPr>
              <a:t>Hypo-(</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under);</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Mono-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alone/ single);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Para-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beside/ by the side of);</a:t>
            </a:r>
            <a:r>
              <a:rPr lang="en-US" sz="2400" dirty="0">
                <a:latin typeface="SutonnySushreeOMJ" panose="00000400000000000000" pitchFamily="2" charset="0"/>
                <a:cs typeface="SutonnySushreeOMJ" panose="00000400000000000000" pitchFamily="2" charset="0"/>
              </a:rPr>
              <a:t>, </a:t>
            </a:r>
          </a:p>
          <a:p>
            <a:r>
              <a:rPr lang="en-US" sz="2400" b="1" dirty="0">
                <a:latin typeface="Times New Roman" panose="02020603050405020304" pitchFamily="18" charset="0"/>
                <a:cs typeface="Times New Roman" panose="02020603050405020304" pitchFamily="18" charset="0"/>
              </a:rPr>
              <a:t>Peri-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round</a:t>
            </a:r>
          </a:p>
          <a:p>
            <a:r>
              <a:rPr lang="en-US" sz="2400" b="1" dirty="0">
                <a:latin typeface="Times New Roman" panose="02020603050405020304" pitchFamily="18" charset="0"/>
                <a:cs typeface="Times New Roman" panose="02020603050405020304" pitchFamily="18" charset="0"/>
              </a:rPr>
              <a:t>Extra- (</a:t>
            </a:r>
            <a:r>
              <a:rPr lang="en-US" sz="2400" b="1" i="1" dirty="0">
                <a:solidFill>
                  <a:srgbClr val="C00000"/>
                </a:solidFill>
                <a:latin typeface="Times New Roman" panose="02020603050405020304" pitchFamily="18" charset="0"/>
                <a:cs typeface="Times New Roman" panose="02020603050405020304" pitchFamily="18" charset="0"/>
              </a:rPr>
              <a:t>Sense-</a:t>
            </a:r>
            <a:r>
              <a:rPr lang="en-US" sz="2400" b="1" i="1" dirty="0">
                <a:solidFill>
                  <a:srgbClr val="80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beyond, outside, of);</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endParaRPr lang="en-US" sz="2400" dirty="0">
              <a:latin typeface="SutonnySushreeOMJ" panose="00000400000000000000" pitchFamily="2" charset="0"/>
              <a:cs typeface="SutonnySushreeOMJ" panose="00000400000000000000" pitchFamily="2" charset="0"/>
            </a:endParaRPr>
          </a:p>
          <a:p>
            <a:r>
              <a:rPr lang="en-US" sz="2400" b="1" dirty="0">
                <a:latin typeface="Times New Roman" panose="02020603050405020304" pitchFamily="18" charset="0"/>
                <a:cs typeface="Times New Roman" panose="02020603050405020304" pitchFamily="18" charset="0"/>
              </a:rPr>
              <a:t>In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il/</a:t>
            </a:r>
            <a:r>
              <a:rPr lang="en-US" sz="2400" b="1" dirty="0" err="1">
                <a:latin typeface="Times New Roman" panose="02020603050405020304" pitchFamily="18" charset="0"/>
                <a:cs typeface="Times New Roman" panose="02020603050405020304" pitchFamily="18" charset="0"/>
              </a:rPr>
              <a:t>im</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ir</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en</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(in/</a:t>
            </a:r>
            <a:r>
              <a:rPr lang="en-US" sz="2400" b="1" dirty="0" err="1">
                <a:latin typeface="Times New Roman" panose="02020603050405020304" pitchFamily="18" charset="0"/>
                <a:cs typeface="Times New Roman" panose="02020603050405020304" pitchFamily="18" charset="0"/>
              </a:rPr>
              <a:t>toIn</a:t>
            </a:r>
            <a:r>
              <a:rPr lang="en-US" sz="2400" b="1" dirty="0">
                <a:latin typeface="Times New Roman" panose="02020603050405020304" pitchFamily="18" charset="0"/>
                <a:cs typeface="Times New Roman" panose="02020603050405020304" pitchFamily="18" charset="0"/>
              </a:rPr>
              <a:t> (il/</a:t>
            </a:r>
            <a:r>
              <a:rPr lang="en-US" sz="2400" b="1" dirty="0" err="1">
                <a:latin typeface="Times New Roman" panose="02020603050405020304" pitchFamily="18" charset="0"/>
                <a:cs typeface="Times New Roman" panose="02020603050405020304" pitchFamily="18" charset="0"/>
              </a:rPr>
              <a:t>im</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ir</a:t>
            </a:r>
            <a:r>
              <a:rPr lang="en-US" sz="2400" b="1" dirty="0">
                <a:latin typeface="Times New Roman" panose="02020603050405020304" pitchFamily="18" charset="0"/>
                <a:cs typeface="Times New Roman" panose="02020603050405020304" pitchFamily="18" charset="0"/>
              </a:rPr>
              <a:t>/e)-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not</a:t>
            </a:r>
            <a:endParaRPr lang="en-US" sz="2400" dirty="0">
              <a:latin typeface="SutonnySushreeOMJ" panose="00000400000000000000" pitchFamily="2" charset="0"/>
              <a:cs typeface="SutonnySushreeOMJ" panose="00000400000000000000" pitchFamily="2" charset="0"/>
            </a:endParaRPr>
          </a:p>
          <a:p>
            <a:r>
              <a:rPr lang="en-US" sz="2400" b="1" dirty="0">
                <a:latin typeface="Times New Roman" panose="02020603050405020304" pitchFamily="18" charset="0"/>
                <a:cs typeface="Times New Roman" panose="02020603050405020304" pitchFamily="18" charset="0"/>
              </a:rPr>
              <a:t>Male (mal)-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ill, badly</a:t>
            </a:r>
            <a:endParaRPr lang="en-US" sz="2400" dirty="0">
              <a:latin typeface="Times New Roman" panose="02020603050405020304" pitchFamily="18" charset="0"/>
              <a:cs typeface="Times New Roman" panose="02020603050405020304" pitchFamily="18" charset="0"/>
            </a:endParaRPr>
          </a:p>
          <a:p>
            <a:r>
              <a:rPr lang="en-US" sz="2400" b="1" dirty="0">
                <a:latin typeface="Nikosh" panose="02000000000000000000" pitchFamily="2" charset="0"/>
                <a:cs typeface="Nikosh" panose="02000000000000000000" pitchFamily="2" charset="0"/>
              </a:rPr>
              <a:t>A-(</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out, from);      </a:t>
            </a:r>
            <a:r>
              <a:rPr lang="bn-BD" sz="2400" b="1" dirty="0">
                <a:latin typeface="Nikosh" panose="02000000000000000000" pitchFamily="2" charset="0"/>
                <a:cs typeface="Nikosh" panose="02000000000000000000" pitchFamily="2" charset="0"/>
              </a:rPr>
              <a:t>    </a:t>
            </a:r>
            <a:endParaRPr lang="en-US" sz="2400" dirty="0">
              <a:latin typeface="Nikosh" panose="02000000000000000000" pitchFamily="2" charset="0"/>
              <a:cs typeface="Nikosh" panose="02000000000000000000" pitchFamily="2" charset="0"/>
            </a:endParaRPr>
          </a:p>
          <a:p>
            <a:r>
              <a:rPr lang="en-US" sz="2400" b="1" dirty="0">
                <a:latin typeface="Nikosh" panose="02000000000000000000" pitchFamily="2" charset="0"/>
                <a:cs typeface="Nikosh" panose="02000000000000000000" pitchFamily="2" charset="0"/>
              </a:rPr>
              <a:t>For-(</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thoroughly); </a:t>
            </a:r>
            <a:r>
              <a:rPr lang="bn-BD" sz="2400" b="1" dirty="0">
                <a:latin typeface="Nikosh" panose="02000000000000000000" pitchFamily="2" charset="0"/>
                <a:cs typeface="Nikosh" panose="02000000000000000000" pitchFamily="2" charset="0"/>
              </a:rPr>
              <a:t>   </a:t>
            </a:r>
            <a:endParaRPr lang="en-US" sz="2400" dirty="0">
              <a:latin typeface="Nikosh" panose="02000000000000000000" pitchFamily="2" charset="0"/>
              <a:cs typeface="Nikosh" panose="02000000000000000000" pitchFamily="2" charset="0"/>
            </a:endParaRPr>
          </a:p>
          <a:p>
            <a:r>
              <a:rPr lang="en-US" sz="2400" b="1" dirty="0">
                <a:latin typeface="Nikosh" panose="02000000000000000000" pitchFamily="2" charset="0"/>
                <a:cs typeface="Nikosh" panose="02000000000000000000" pitchFamily="2" charset="0"/>
              </a:rPr>
              <a:t>In-(</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in); Mis-(</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wrong, wrongly);      </a:t>
            </a:r>
            <a:endParaRPr lang="en-US" sz="2400" dirty="0">
              <a:latin typeface="Nikosh" panose="02000000000000000000" pitchFamily="2" charset="0"/>
              <a:cs typeface="Nikosh" panose="02000000000000000000" pitchFamily="2" charset="0"/>
            </a:endParaRPr>
          </a:p>
          <a:p>
            <a:r>
              <a:rPr lang="en-US" sz="2400" b="1" dirty="0">
                <a:latin typeface="Nikosh" panose="02000000000000000000" pitchFamily="2" charset="0"/>
                <a:cs typeface="Nikosh" panose="02000000000000000000" pitchFamily="2" charset="0"/>
              </a:rPr>
              <a:t>Over-(</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above, beyond); To-(</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this)</a:t>
            </a:r>
            <a:endParaRPr lang="en-US" sz="2400" dirty="0">
              <a:latin typeface="Nikosh" panose="02000000000000000000" pitchFamily="2" charset="0"/>
              <a:cs typeface="Nikosh" panose="02000000000000000000" pitchFamily="2" charset="0"/>
            </a:endParaRPr>
          </a:p>
        </p:txBody>
      </p:sp>
      <p:sp>
        <p:nvSpPr>
          <p:cNvPr id="6" name="Arrow: Right 5">
            <a:extLst>
              <a:ext uri="{FF2B5EF4-FFF2-40B4-BE49-F238E27FC236}">
                <a16:creationId xmlns:a16="http://schemas.microsoft.com/office/drawing/2014/main" id="{CE3C3DE9-28F9-6C4D-0155-B097E2E93430}"/>
              </a:ext>
            </a:extLst>
          </p:cNvPr>
          <p:cNvSpPr/>
          <p:nvPr/>
        </p:nvSpPr>
        <p:spPr>
          <a:xfrm>
            <a:off x="2532185" y="1617785"/>
            <a:ext cx="6752492" cy="86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n w="0"/>
                <a:solidFill>
                  <a:schemeClr val="tx1"/>
                </a:solidFill>
                <a:effectLst>
                  <a:outerShdw blurRad="38100" dist="19050" dir="2700000" algn="tl" rotWithShape="0">
                    <a:schemeClr val="dk1">
                      <a:alpha val="40000"/>
                    </a:schemeClr>
                  </a:outerShdw>
                </a:effectLst>
              </a:rPr>
              <a:t>Make Word with the Prefix</a:t>
            </a:r>
          </a:p>
        </p:txBody>
      </p:sp>
    </p:spTree>
    <p:extLst>
      <p:ext uri="{BB962C8B-B14F-4D97-AF65-F5344CB8AC3E}">
        <p14:creationId xmlns:p14="http://schemas.microsoft.com/office/powerpoint/2010/main" val="32821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BC353-89C0-4756-B069-B32ACB503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921"/>
            <a:ext cx="12192000" cy="6876921"/>
          </a:xfrm>
          <a:prstGeom prst="rect">
            <a:avLst/>
          </a:prstGeom>
        </p:spPr>
      </p:pic>
      <p:sp>
        <p:nvSpPr>
          <p:cNvPr id="2" name="Oval 1">
            <a:extLst>
              <a:ext uri="{FF2B5EF4-FFF2-40B4-BE49-F238E27FC236}">
                <a16:creationId xmlns:a16="http://schemas.microsoft.com/office/drawing/2014/main" id="{781612D3-E48D-F470-4D16-F86B5821FDB9}"/>
              </a:ext>
            </a:extLst>
          </p:cNvPr>
          <p:cNvSpPr/>
          <p:nvPr/>
        </p:nvSpPr>
        <p:spPr>
          <a:xfrm>
            <a:off x="0" y="-839128"/>
            <a:ext cx="12191999" cy="7697128"/>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prstTxWarp prst="textArchDownPour">
              <a:avLst/>
            </a:prstTxWarp>
          </a:bodyPr>
          <a:lstStyle/>
          <a:p>
            <a:pPr algn="ctr"/>
            <a:r>
              <a:rPr lang="en-US" sz="11500" b="1" dirty="0">
                <a:ln w="22225">
                  <a:solidFill>
                    <a:schemeClr val="accent2"/>
                  </a:solidFill>
                  <a:prstDash val="solid"/>
                </a:ln>
                <a:solidFill>
                  <a:schemeClr val="accent2">
                    <a:lumMod val="40000"/>
                    <a:lumOff val="60000"/>
                  </a:schemeClr>
                </a:solidFill>
              </a:rPr>
              <a:t>Good Bye </a:t>
            </a:r>
          </a:p>
        </p:txBody>
      </p:sp>
    </p:spTree>
    <p:extLst>
      <p:ext uri="{BB962C8B-B14F-4D97-AF65-F5344CB8AC3E}">
        <p14:creationId xmlns:p14="http://schemas.microsoft.com/office/powerpoint/2010/main" val="35421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E2850A-E266-41F9-928E-AF7AAD2A9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21" y="0"/>
            <a:ext cx="5143500" cy="6858000"/>
          </a:xfrm>
          <a:prstGeom prst="rect">
            <a:avLst/>
          </a:prstGeom>
        </p:spPr>
      </p:pic>
      <p:sp>
        <p:nvSpPr>
          <p:cNvPr id="4" name="TextBox 3">
            <a:extLst>
              <a:ext uri="{FF2B5EF4-FFF2-40B4-BE49-F238E27FC236}">
                <a16:creationId xmlns:a16="http://schemas.microsoft.com/office/drawing/2014/main" id="{32257F5D-58EF-454D-BBC3-E9069829E055}"/>
              </a:ext>
            </a:extLst>
          </p:cNvPr>
          <p:cNvSpPr txBox="1"/>
          <p:nvPr/>
        </p:nvSpPr>
        <p:spPr>
          <a:xfrm>
            <a:off x="4779496" y="371008"/>
            <a:ext cx="5278903" cy="923330"/>
          </a:xfrm>
          <a:prstGeom prst="rect">
            <a:avLst/>
          </a:prstGeom>
          <a:noFill/>
        </p:spPr>
        <p:txBody>
          <a:bodyPr wrap="square">
            <a:spAutoFit/>
          </a:bodyPr>
          <a:lstStyle/>
          <a:p>
            <a:r>
              <a:rPr lang="en-US" sz="5400" b="1" dirty="0">
                <a:ln w="6600">
                  <a:solidFill>
                    <a:schemeClr val="accent2"/>
                  </a:solidFill>
                  <a:prstDash val="solid"/>
                </a:ln>
                <a:solidFill>
                  <a:srgbClr val="FFFFFF"/>
                </a:solidFill>
                <a:effectLst>
                  <a:outerShdw dist="38100" dir="2700000" algn="tl" rotWithShape="0">
                    <a:schemeClr val="accent2"/>
                  </a:outerShdw>
                </a:effectLst>
                <a:latin typeface="Wide Latin" panose="020A0A07050505020404" pitchFamily="18" charset="0"/>
              </a:rPr>
              <a:t>Identity </a:t>
            </a:r>
            <a:endParaRPr lang="en-US" sz="5400" dirty="0"/>
          </a:p>
        </p:txBody>
      </p:sp>
      <p:sp>
        <p:nvSpPr>
          <p:cNvPr id="6" name="TextBox 5">
            <a:extLst>
              <a:ext uri="{FF2B5EF4-FFF2-40B4-BE49-F238E27FC236}">
                <a16:creationId xmlns:a16="http://schemas.microsoft.com/office/drawing/2014/main" id="{3E7673CE-9A12-1831-6BEB-3C75C75D8EDA}"/>
              </a:ext>
            </a:extLst>
          </p:cNvPr>
          <p:cNvSpPr txBox="1"/>
          <p:nvPr/>
        </p:nvSpPr>
        <p:spPr>
          <a:xfrm>
            <a:off x="7157691" y="3845248"/>
            <a:ext cx="4912500" cy="1938992"/>
          </a:xfrm>
          <a:prstGeom prst="rect">
            <a:avLst/>
          </a:prstGeom>
          <a:noFill/>
        </p:spPr>
        <p:txBody>
          <a:bodyPr wrap="square">
            <a:spAutoFit/>
          </a:bodyPr>
          <a:lstStyle/>
          <a:p>
            <a:pPr algn="ctr"/>
            <a:r>
              <a:rPr lang="en-US" sz="2800" dirty="0">
                <a:solidFill>
                  <a:srgbClr val="FF0000"/>
                </a:solidFill>
                <a:latin typeface="Wide Latin" panose="020A0A07050505020404" pitchFamily="18" charset="0"/>
              </a:rPr>
              <a:t>Sub: English Second Paper</a:t>
            </a:r>
          </a:p>
          <a:p>
            <a:pPr algn="ctr"/>
            <a:r>
              <a:rPr lang="en-US" sz="2800" dirty="0">
                <a:solidFill>
                  <a:srgbClr val="FF0000"/>
                </a:solidFill>
                <a:latin typeface="Wide Latin" panose="020A0A07050505020404" pitchFamily="18" charset="0"/>
              </a:rPr>
              <a:t>Topic: Prefix</a:t>
            </a:r>
            <a:endParaRPr lang="en-US" sz="1400" dirty="0">
              <a:solidFill>
                <a:srgbClr val="FF0000"/>
              </a:solidFill>
              <a:latin typeface="Wide Latin" panose="020A0A07050505020404" pitchFamily="18" charset="0"/>
            </a:endParaRPr>
          </a:p>
          <a:p>
            <a:pPr algn="ctr"/>
            <a:r>
              <a:rPr lang="en-US" sz="3600" b="1" dirty="0">
                <a:solidFill>
                  <a:srgbClr val="FF0000"/>
                </a:solidFill>
                <a:latin typeface="Times New Roman" panose="02020603050405020304" pitchFamily="18" charset="0"/>
                <a:cs typeface="Times New Roman" panose="02020603050405020304" pitchFamily="18" charset="0"/>
              </a:rPr>
              <a:t>Class: 8, 9 &amp; 10</a:t>
            </a:r>
          </a:p>
        </p:txBody>
      </p:sp>
      <p:sp>
        <p:nvSpPr>
          <p:cNvPr id="8" name="TextBox 7">
            <a:extLst>
              <a:ext uri="{FF2B5EF4-FFF2-40B4-BE49-F238E27FC236}">
                <a16:creationId xmlns:a16="http://schemas.microsoft.com/office/drawing/2014/main" id="{DD426018-DD8F-3D67-CF27-8CF3532418CA}"/>
              </a:ext>
            </a:extLst>
          </p:cNvPr>
          <p:cNvSpPr txBox="1"/>
          <p:nvPr/>
        </p:nvSpPr>
        <p:spPr>
          <a:xfrm>
            <a:off x="121809" y="3280760"/>
            <a:ext cx="6098344" cy="2308324"/>
          </a:xfrm>
          <a:prstGeom prst="rect">
            <a:avLst/>
          </a:prstGeom>
          <a:noFill/>
        </p:spPr>
        <p:txBody>
          <a:bodyPr wrap="square">
            <a:spAutoFit/>
          </a:bodyPr>
          <a:lstStyle/>
          <a:p>
            <a:pPr algn="ctr"/>
            <a:r>
              <a:rPr lang="en-US" sz="3200" dirty="0">
                <a:solidFill>
                  <a:srgbClr val="800000"/>
                </a:solidFill>
                <a:latin typeface="Elephant" panose="02020904090505020303" pitchFamily="18" charset="0"/>
              </a:rPr>
              <a:t>Md Khalilur Rahman</a:t>
            </a:r>
          </a:p>
          <a:p>
            <a:pPr algn="ctr"/>
            <a:r>
              <a:rPr lang="en-US" dirty="0">
                <a:solidFill>
                  <a:schemeClr val="accent2">
                    <a:lumMod val="50000"/>
                  </a:schemeClr>
                </a:solidFill>
                <a:latin typeface="Elephant" panose="02020904090505020303" pitchFamily="18" charset="0"/>
              </a:rPr>
              <a:t>(</a:t>
            </a:r>
            <a:r>
              <a:rPr lang="en-US" sz="2800" dirty="0">
                <a:solidFill>
                  <a:schemeClr val="accent2">
                    <a:lumMod val="50000"/>
                  </a:schemeClr>
                </a:solidFill>
                <a:latin typeface="Elephant" panose="02020904090505020303" pitchFamily="18" charset="0"/>
              </a:rPr>
              <a:t>B A B Ed)</a:t>
            </a:r>
          </a:p>
          <a:p>
            <a:pPr algn="ctr"/>
            <a:r>
              <a:rPr lang="en-US" sz="2800" dirty="0">
                <a:solidFill>
                  <a:srgbClr val="800000"/>
                </a:solidFill>
                <a:latin typeface="Elephant" panose="02020904090505020303" pitchFamily="18" charset="0"/>
              </a:rPr>
              <a:t>Asst Teacher (English)</a:t>
            </a:r>
          </a:p>
          <a:p>
            <a:pPr algn="ctr"/>
            <a:r>
              <a:rPr lang="en-US" sz="2800" dirty="0" err="1">
                <a:solidFill>
                  <a:srgbClr val="7030A0"/>
                </a:solidFill>
                <a:latin typeface="Elephant" panose="02020904090505020303" pitchFamily="18" charset="0"/>
              </a:rPr>
              <a:t>Atgharia</a:t>
            </a:r>
            <a:r>
              <a:rPr lang="en-US" sz="2800" dirty="0">
                <a:solidFill>
                  <a:srgbClr val="7030A0"/>
                </a:solidFill>
                <a:latin typeface="Elephant" panose="02020904090505020303" pitchFamily="18" charset="0"/>
              </a:rPr>
              <a:t> High School </a:t>
            </a:r>
            <a:endParaRPr lang="en-US" sz="2400" dirty="0">
              <a:solidFill>
                <a:srgbClr val="7030A0"/>
              </a:solidFill>
              <a:latin typeface="Elephant" panose="02020904090505020303" pitchFamily="18" charset="0"/>
            </a:endParaRPr>
          </a:p>
          <a:p>
            <a:pPr algn="ctr"/>
            <a:r>
              <a:rPr lang="en-US" sz="2800" dirty="0">
                <a:solidFill>
                  <a:srgbClr val="800000"/>
                </a:solidFill>
                <a:latin typeface="Elephant" panose="02020904090505020303" pitchFamily="18" charset="0"/>
              </a:rPr>
              <a:t>Haripur, </a:t>
            </a:r>
            <a:r>
              <a:rPr lang="en-US" sz="2800" dirty="0" err="1">
                <a:solidFill>
                  <a:srgbClr val="800000"/>
                </a:solidFill>
                <a:latin typeface="Elephant" panose="02020904090505020303" pitchFamily="18" charset="0"/>
              </a:rPr>
              <a:t>Thakurgoan</a:t>
            </a:r>
            <a:r>
              <a:rPr lang="en-US" sz="2800" dirty="0">
                <a:solidFill>
                  <a:srgbClr val="800000"/>
                </a:solidFill>
                <a:latin typeface="Elephant" panose="02020904090505020303" pitchFamily="18" charset="0"/>
              </a:rPr>
              <a:t>.</a:t>
            </a:r>
            <a:endParaRPr lang="en-US" sz="1600" spc="-150" dirty="0">
              <a:solidFill>
                <a:srgbClr val="800000"/>
              </a:solidFill>
              <a:latin typeface="Elephant" panose="02020904090505020303" pitchFamily="18" charset="0"/>
            </a:endParaRPr>
          </a:p>
        </p:txBody>
      </p:sp>
      <p:cxnSp>
        <p:nvCxnSpPr>
          <p:cNvPr id="3" name="Straight Connector 2">
            <a:extLst>
              <a:ext uri="{FF2B5EF4-FFF2-40B4-BE49-F238E27FC236}">
                <a16:creationId xmlns:a16="http://schemas.microsoft.com/office/drawing/2014/main" id="{18374975-8294-A6C5-327B-39839CDF0DF9}"/>
              </a:ext>
            </a:extLst>
          </p:cNvPr>
          <p:cNvCxnSpPr>
            <a:cxnSpLocks/>
          </p:cNvCxnSpPr>
          <p:nvPr/>
        </p:nvCxnSpPr>
        <p:spPr>
          <a:xfrm>
            <a:off x="6945867" y="3178629"/>
            <a:ext cx="0" cy="32722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1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6"/>
                                        </p:tgtEl>
                                        <p:attrNameLst>
                                          <p:attrName>ppt_x</p:attrName>
                                          <p:attrName>ppt_y</p:attrName>
                                        </p:attrNameLst>
                                      </p:cBhvr>
                                    </p:animMotion>
                                    <p:animRot by="1500000">
                                      <p:cBhvr>
                                        <p:cTn id="15" dur="125" fill="hold">
                                          <p:stCondLst>
                                            <p:cond delay="0"/>
                                          </p:stCondLst>
                                        </p:cTn>
                                        <p:tgtEl>
                                          <p:spTgt spid="6"/>
                                        </p:tgtEl>
                                        <p:attrNameLst>
                                          <p:attrName>r</p:attrName>
                                        </p:attrNameLst>
                                      </p:cBhvr>
                                    </p:animRot>
                                    <p:animRot by="-1500000">
                                      <p:cBhvr>
                                        <p:cTn id="16" dur="125" fill="hold">
                                          <p:stCondLst>
                                            <p:cond delay="125"/>
                                          </p:stCondLst>
                                        </p:cTn>
                                        <p:tgtEl>
                                          <p:spTgt spid="6"/>
                                        </p:tgtEl>
                                        <p:attrNameLst>
                                          <p:attrName>r</p:attrName>
                                        </p:attrNameLst>
                                      </p:cBhvr>
                                    </p:animRot>
                                    <p:animRot by="-1500000">
                                      <p:cBhvr>
                                        <p:cTn id="17" dur="125" fill="hold">
                                          <p:stCondLst>
                                            <p:cond delay="250"/>
                                          </p:stCondLst>
                                        </p:cTn>
                                        <p:tgtEl>
                                          <p:spTgt spid="6"/>
                                        </p:tgtEl>
                                        <p:attrNameLst>
                                          <p:attrName>r</p:attrName>
                                        </p:attrNameLst>
                                      </p:cBhvr>
                                    </p:animRot>
                                    <p:animRot by="1500000">
                                      <p:cBhvr>
                                        <p:cTn id="18"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extBox 1"/>
          <p:cNvSpPr txBox="1"/>
          <p:nvPr/>
        </p:nvSpPr>
        <p:spPr>
          <a:xfrm>
            <a:off x="337623" y="1416917"/>
            <a:ext cx="11573366" cy="2862322"/>
          </a:xfrm>
          <a:prstGeom prst="rect">
            <a:avLst/>
          </a:prstGeom>
          <a:solidFill>
            <a:srgbClr val="92D05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3600" b="1" dirty="0" err="1">
                <a:solidFill>
                  <a:srgbClr val="7030A0"/>
                </a:solidFill>
                <a:latin typeface="Times New Roman" panose="02020603050405020304" pitchFamily="18" charset="0"/>
                <a:cs typeface="Times New Roman" panose="02020603050405020304" pitchFamily="18" charset="0"/>
              </a:rPr>
              <a:t>Tanar</a:t>
            </a:r>
            <a:r>
              <a:rPr lang="en-US" sz="3600" b="1" dirty="0">
                <a:solidFill>
                  <a:srgbClr val="7030A0"/>
                </a:solidFill>
                <a:latin typeface="Times New Roman" panose="02020603050405020304" pitchFamily="18" charset="0"/>
                <a:cs typeface="Times New Roman" panose="02020603050405020304" pitchFamily="18" charset="0"/>
              </a:rPr>
              <a:t> is an </a:t>
            </a:r>
            <a:r>
              <a:rPr lang="en-US" sz="3600" b="1" dirty="0">
                <a:solidFill>
                  <a:srgbClr val="FF0000"/>
                </a:solidFill>
                <a:latin typeface="Times New Roman" panose="02020603050405020304" pitchFamily="18" charset="0"/>
                <a:cs typeface="Times New Roman" panose="02020603050405020304" pitchFamily="18" charset="0"/>
              </a:rPr>
              <a:t>honest</a:t>
            </a:r>
            <a:r>
              <a:rPr lang="en-US" sz="3600" b="1" dirty="0">
                <a:solidFill>
                  <a:srgbClr val="7030A0"/>
                </a:solidFill>
                <a:latin typeface="Times New Roman" panose="02020603050405020304" pitchFamily="18" charset="0"/>
                <a:cs typeface="Times New Roman" panose="02020603050405020304" pitchFamily="18" charset="0"/>
              </a:rPr>
              <a:t> man. He does not </a:t>
            </a:r>
            <a:r>
              <a:rPr lang="en-US" sz="3600" b="1" dirty="0">
                <a:solidFill>
                  <a:srgbClr val="FF0000"/>
                </a:solidFill>
                <a:latin typeface="Times New Roman" panose="02020603050405020304" pitchFamily="18" charset="0"/>
                <a:cs typeface="Times New Roman" panose="02020603050405020304" pitchFamily="18" charset="0"/>
              </a:rPr>
              <a:t>like</a:t>
            </a:r>
            <a:r>
              <a:rPr lang="en-US" sz="3600" b="1" dirty="0">
                <a:solidFill>
                  <a:srgbClr val="7030A0"/>
                </a:solidFill>
                <a:latin typeface="Times New Roman" panose="02020603050405020304" pitchFamily="18" charset="0"/>
                <a:cs typeface="Times New Roman" panose="02020603050405020304" pitchFamily="18" charset="0"/>
              </a:rPr>
              <a:t> a </a:t>
            </a:r>
            <a:r>
              <a:rPr lang="en-US" sz="3600" b="1" dirty="0">
                <a:solidFill>
                  <a:srgbClr val="800000"/>
                </a:solidFill>
                <a:latin typeface="Times New Roman" panose="02020603050405020304" pitchFamily="18" charset="0"/>
                <a:cs typeface="Times New Roman" panose="02020603050405020304" pitchFamily="18" charset="0"/>
              </a:rPr>
              <a:t>dis</a:t>
            </a:r>
            <a:r>
              <a:rPr lang="en-US" sz="3600" b="1" dirty="0">
                <a:solidFill>
                  <a:srgbClr val="FF0000"/>
                </a:solidFill>
                <a:latin typeface="Times New Roman" panose="02020603050405020304" pitchFamily="18" charset="0"/>
                <a:cs typeface="Times New Roman" panose="02020603050405020304" pitchFamily="18" charset="0"/>
              </a:rPr>
              <a:t>honest</a:t>
            </a:r>
            <a:r>
              <a:rPr lang="en-US" sz="3600" b="1" dirty="0">
                <a:solidFill>
                  <a:srgbClr val="7030A0"/>
                </a:solidFill>
                <a:latin typeface="Times New Roman" panose="02020603050405020304" pitchFamily="18" charset="0"/>
                <a:cs typeface="Times New Roman" panose="02020603050405020304" pitchFamily="18" charset="0"/>
              </a:rPr>
              <a:t> person. He believes that </a:t>
            </a:r>
            <a:r>
              <a:rPr lang="en-US" sz="3600" b="1" dirty="0">
                <a:solidFill>
                  <a:srgbClr val="FF0000"/>
                </a:solidFill>
                <a:latin typeface="Times New Roman" panose="02020603050405020304" pitchFamily="18" charset="0"/>
                <a:cs typeface="Times New Roman" panose="02020603050405020304" pitchFamily="18" charset="0"/>
              </a:rPr>
              <a:t>industry </a:t>
            </a:r>
            <a:r>
              <a:rPr lang="en-US" sz="3600" b="1" dirty="0">
                <a:solidFill>
                  <a:srgbClr val="7030A0"/>
                </a:solidFill>
                <a:latin typeface="Times New Roman" panose="02020603050405020304" pitchFamily="18" charset="0"/>
                <a:cs typeface="Times New Roman" panose="02020603050405020304" pitchFamily="18" charset="0"/>
              </a:rPr>
              <a:t>is the key to </a:t>
            </a:r>
            <a:r>
              <a:rPr lang="en-US" sz="3600" b="1" dirty="0">
                <a:solidFill>
                  <a:srgbClr val="FF0000"/>
                </a:solidFill>
                <a:latin typeface="Times New Roman" panose="02020603050405020304" pitchFamily="18" charset="0"/>
                <a:cs typeface="Times New Roman" panose="02020603050405020304" pitchFamily="18" charset="0"/>
              </a:rPr>
              <a:t>success</a:t>
            </a:r>
            <a:r>
              <a:rPr lang="en-US" sz="3600" b="1" dirty="0">
                <a:solidFill>
                  <a:srgbClr val="7030A0"/>
                </a:solidFill>
                <a:latin typeface="Times New Roman" panose="02020603050405020304" pitchFamily="18" charset="0"/>
                <a:cs typeface="Times New Roman" panose="02020603050405020304" pitchFamily="18" charset="0"/>
              </a:rPr>
              <a:t>. Though </a:t>
            </a:r>
            <a:r>
              <a:rPr lang="en-US" sz="3600" b="1" dirty="0">
                <a:solidFill>
                  <a:srgbClr val="FF0000"/>
                </a:solidFill>
                <a:latin typeface="Times New Roman" panose="02020603050405020304" pitchFamily="18" charset="0"/>
                <a:cs typeface="Times New Roman" panose="02020603050405020304" pitchFamily="18" charset="0"/>
              </a:rPr>
              <a:t>rest</a:t>
            </a:r>
            <a:r>
              <a:rPr lang="en-US" sz="3600" b="1" dirty="0">
                <a:solidFill>
                  <a:srgbClr val="7030A0"/>
                </a:solidFill>
                <a:latin typeface="Times New Roman" panose="02020603050405020304" pitchFamily="18" charset="0"/>
                <a:cs typeface="Times New Roman" panose="02020603050405020304" pitchFamily="18" charset="0"/>
              </a:rPr>
              <a:t> is the part of a work, to be </a:t>
            </a:r>
            <a:r>
              <a:rPr lang="en-US" sz="3600" b="1" dirty="0">
                <a:solidFill>
                  <a:srgbClr val="FF0000"/>
                </a:solidFill>
                <a:latin typeface="Times New Roman" panose="02020603050405020304" pitchFamily="18" charset="0"/>
                <a:cs typeface="Times New Roman" panose="02020603050405020304" pitchFamily="18" charset="0"/>
              </a:rPr>
              <a:t>success</a:t>
            </a:r>
            <a:r>
              <a:rPr lang="en-US" sz="3600" b="1" dirty="0">
                <a:solidFill>
                  <a:srgbClr val="800000"/>
                </a:solidFill>
                <a:latin typeface="Times New Roman" panose="02020603050405020304" pitchFamily="18" charset="0"/>
                <a:cs typeface="Times New Roman" panose="02020603050405020304" pitchFamily="18" charset="0"/>
              </a:rPr>
              <a:t>ful</a:t>
            </a:r>
            <a:r>
              <a:rPr lang="en-US" sz="3600" b="1" dirty="0">
                <a:solidFill>
                  <a:srgbClr val="7030A0"/>
                </a:solidFill>
                <a:latin typeface="Times New Roman" panose="02020603050405020304" pitchFamily="18" charset="0"/>
                <a:cs typeface="Times New Roman" panose="02020603050405020304" pitchFamily="18" charset="0"/>
              </a:rPr>
              <a:t> he always remains </a:t>
            </a:r>
            <a:r>
              <a:rPr lang="en-US" sz="3600" b="1" dirty="0">
                <a:solidFill>
                  <a:srgbClr val="FF0000"/>
                </a:solidFill>
                <a:latin typeface="Times New Roman" panose="02020603050405020304" pitchFamily="18" charset="0"/>
                <a:cs typeface="Times New Roman" panose="02020603050405020304" pitchFamily="18" charset="0"/>
              </a:rPr>
              <a:t>rest</a:t>
            </a:r>
            <a:r>
              <a:rPr lang="en-US" sz="3600" b="1" dirty="0">
                <a:solidFill>
                  <a:srgbClr val="800000"/>
                </a:solidFill>
                <a:latin typeface="Times New Roman" panose="02020603050405020304" pitchFamily="18" charset="0"/>
                <a:cs typeface="Times New Roman" panose="02020603050405020304" pitchFamily="18" charset="0"/>
              </a:rPr>
              <a:t>less</a:t>
            </a:r>
            <a:r>
              <a:rPr lang="en-US" sz="3600" b="1" dirty="0">
                <a:solidFill>
                  <a:srgbClr val="7030A0"/>
                </a:solidFill>
                <a:latin typeface="Times New Roman" panose="02020603050405020304" pitchFamily="18" charset="0"/>
                <a:cs typeface="Times New Roman" panose="02020603050405020304" pitchFamily="18" charset="0"/>
              </a:rPr>
              <a:t>. So nobody </a:t>
            </a:r>
            <a:r>
              <a:rPr lang="en-US" sz="3600" b="1" dirty="0">
                <a:solidFill>
                  <a:srgbClr val="800000"/>
                </a:solidFill>
                <a:latin typeface="Times New Roman" panose="02020603050405020304" pitchFamily="18" charset="0"/>
                <a:cs typeface="Times New Roman" panose="02020603050405020304" pitchFamily="18" charset="0"/>
              </a:rPr>
              <a:t>dis</a:t>
            </a:r>
            <a:r>
              <a:rPr lang="en-US" sz="3600" b="1" dirty="0">
                <a:solidFill>
                  <a:srgbClr val="FF0000"/>
                </a:solidFill>
                <a:latin typeface="Times New Roman" panose="02020603050405020304" pitchFamily="18" charset="0"/>
                <a:cs typeface="Times New Roman" panose="02020603050405020304" pitchFamily="18" charset="0"/>
              </a:rPr>
              <a:t>likes</a:t>
            </a:r>
            <a:r>
              <a:rPr lang="en-US" sz="3600" b="1" dirty="0">
                <a:solidFill>
                  <a:srgbClr val="7030A0"/>
                </a:solidFill>
                <a:latin typeface="Times New Roman" panose="02020603050405020304" pitchFamily="18" charset="0"/>
                <a:cs typeface="Times New Roman" panose="02020603050405020304" pitchFamily="18" charset="0"/>
              </a:rPr>
              <a:t> him as he is </a:t>
            </a:r>
            <a:r>
              <a:rPr lang="en-US" sz="3600" b="1" dirty="0">
                <a:solidFill>
                  <a:srgbClr val="FF0000"/>
                </a:solidFill>
                <a:latin typeface="Times New Roman" panose="02020603050405020304" pitchFamily="18" charset="0"/>
                <a:cs typeface="Times New Roman" panose="02020603050405020304" pitchFamily="18" charset="0"/>
              </a:rPr>
              <a:t>industr</a:t>
            </a:r>
            <a:r>
              <a:rPr lang="en-US" sz="3600" b="1" dirty="0">
                <a:solidFill>
                  <a:srgbClr val="800000"/>
                </a:solidFill>
                <a:latin typeface="Times New Roman" panose="02020603050405020304" pitchFamily="18" charset="0"/>
                <a:cs typeface="Times New Roman" panose="02020603050405020304" pitchFamily="18" charset="0"/>
              </a:rPr>
              <a:t>ious.</a:t>
            </a:r>
          </a:p>
        </p:txBody>
      </p:sp>
      <p:sp>
        <p:nvSpPr>
          <p:cNvPr id="5" name="Slide Number Placeholder 4">
            <a:extLst>
              <a:ext uri="{FF2B5EF4-FFF2-40B4-BE49-F238E27FC236}">
                <a16:creationId xmlns:a16="http://schemas.microsoft.com/office/drawing/2014/main" id="{CF94C34E-64A3-42E8-B541-26FBD22A9C3B}"/>
              </a:ext>
            </a:extLst>
          </p:cNvPr>
          <p:cNvSpPr>
            <a:spLocks noGrp="1"/>
          </p:cNvSpPr>
          <p:nvPr>
            <p:ph type="sldNum" sz="quarter" idx="12"/>
          </p:nvPr>
        </p:nvSpPr>
        <p:spPr>
          <a:xfrm>
            <a:off x="10489474" y="6501286"/>
            <a:ext cx="864326" cy="328478"/>
          </a:xfrm>
        </p:spPr>
        <p:txBody>
          <a:bodyPr/>
          <a:lstStyle/>
          <a:p>
            <a:fld id="{C7EEC9BA-7523-43B4-8C15-4EDE6B8D7F05}" type="slidenum">
              <a:rPr lang="en-US" smtClean="0"/>
              <a:t>3</a:t>
            </a:fld>
            <a:endParaRPr lang="en-US"/>
          </a:p>
        </p:txBody>
      </p:sp>
      <p:sp>
        <p:nvSpPr>
          <p:cNvPr id="6" name="TextBox 5">
            <a:extLst>
              <a:ext uri="{FF2B5EF4-FFF2-40B4-BE49-F238E27FC236}">
                <a16:creationId xmlns:a16="http://schemas.microsoft.com/office/drawing/2014/main" id="{01D19921-49E9-49C2-B186-DFBA9152E958}"/>
              </a:ext>
            </a:extLst>
          </p:cNvPr>
          <p:cNvSpPr txBox="1"/>
          <p:nvPr/>
        </p:nvSpPr>
        <p:spPr>
          <a:xfrm>
            <a:off x="3369210" y="283570"/>
            <a:ext cx="5289452" cy="646331"/>
          </a:xfrm>
          <a:prstGeom prst="rect">
            <a:avLst/>
          </a:prstGeom>
          <a:solidFill>
            <a:srgbClr val="00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Read the Text Attentively.</a:t>
            </a:r>
          </a:p>
        </p:txBody>
      </p:sp>
      <p:sp>
        <p:nvSpPr>
          <p:cNvPr id="8" name="TextBox 7">
            <a:extLst>
              <a:ext uri="{FF2B5EF4-FFF2-40B4-BE49-F238E27FC236}">
                <a16:creationId xmlns:a16="http://schemas.microsoft.com/office/drawing/2014/main" id="{21D53A10-E1C7-425E-89B7-E41EC02286C9}"/>
              </a:ext>
            </a:extLst>
          </p:cNvPr>
          <p:cNvSpPr txBox="1"/>
          <p:nvPr/>
        </p:nvSpPr>
        <p:spPr>
          <a:xfrm>
            <a:off x="1153551" y="4569645"/>
            <a:ext cx="974891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Can you guess what do the colored parts indicate of the text?</a:t>
            </a:r>
          </a:p>
        </p:txBody>
      </p:sp>
      <p:sp>
        <p:nvSpPr>
          <p:cNvPr id="10" name="TextBox 9">
            <a:extLst>
              <a:ext uri="{FF2B5EF4-FFF2-40B4-BE49-F238E27FC236}">
                <a16:creationId xmlns:a16="http://schemas.microsoft.com/office/drawing/2014/main" id="{D338478B-FCFC-4F66-84C1-B0628304EDD9}"/>
              </a:ext>
            </a:extLst>
          </p:cNvPr>
          <p:cNvSpPr txBox="1"/>
          <p:nvPr/>
        </p:nvSpPr>
        <p:spPr>
          <a:xfrm>
            <a:off x="2082016" y="5481706"/>
            <a:ext cx="7863841" cy="461665"/>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Here the colored words of the text indicate affix.</a:t>
            </a:r>
          </a:p>
        </p:txBody>
      </p:sp>
    </p:spTree>
    <p:extLst>
      <p:ext uri="{BB962C8B-B14F-4D97-AF65-F5344CB8AC3E}">
        <p14:creationId xmlns:p14="http://schemas.microsoft.com/office/powerpoint/2010/main" val="429117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15"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CC00"/>
        </a:solidFill>
        <a:effectLst/>
      </p:bgPr>
    </p:bg>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4F6170E6-A3D2-EB2B-3217-1A8587EA4A18}"/>
              </a:ext>
            </a:extLst>
          </p:cNvPr>
          <p:cNvSpPr/>
          <p:nvPr/>
        </p:nvSpPr>
        <p:spPr>
          <a:xfrm>
            <a:off x="731519" y="576774"/>
            <a:ext cx="10818055" cy="5613011"/>
          </a:xfrm>
          <a:prstGeom prst="frame">
            <a:avLst/>
          </a:prstGeom>
          <a:gradFill flip="none" rotWithShape="1">
            <a:gsLst>
              <a:gs pos="0">
                <a:srgbClr val="0000CC"/>
              </a:gs>
              <a:gs pos="23000">
                <a:srgbClr val="92D050"/>
              </a:gs>
              <a:gs pos="69000">
                <a:srgbClr val="FFFF00"/>
              </a:gs>
              <a:gs pos="100000">
                <a:srgbClr val="FF0000"/>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D69D0F8D-D1BD-AE72-F815-A8C6452C53B9}"/>
              </a:ext>
            </a:extLst>
          </p:cNvPr>
          <p:cNvSpPr txBox="1"/>
          <p:nvPr/>
        </p:nvSpPr>
        <p:spPr>
          <a:xfrm>
            <a:off x="2991275" y="1116176"/>
            <a:ext cx="6863925" cy="1107996"/>
          </a:xfrm>
          <a:prstGeom prst="rect">
            <a:avLst/>
          </a:prstGeom>
          <a:solidFill>
            <a:schemeClr val="accent1">
              <a:lumMod val="40000"/>
              <a:lumOff val="60000"/>
            </a:schemeClr>
          </a:solidFill>
          <a:ln w="57150">
            <a:solidFill>
              <a:srgbClr val="800000"/>
            </a:solidFill>
          </a:ln>
        </p:spPr>
        <p:txBody>
          <a:bodyPr wrap="square" rtlCol="0">
            <a:spAutoFit/>
            <a:scene3d>
              <a:camera prst="orthographicFront"/>
              <a:lightRig rig="threePt" dir="t"/>
            </a:scene3d>
            <a:sp3d extrusionH="57150">
              <a:bevelT w="38100" h="38100" prst="convex"/>
            </a:sp3d>
          </a:bodyPr>
          <a:lstStyle/>
          <a:p>
            <a:r>
              <a:rPr lang="en-US" sz="6600" dirty="0">
                <a:solidFill>
                  <a:srgbClr val="7030A0"/>
                </a:solidFill>
                <a:latin typeface="Bodoni MT Black" panose="02070A03080606020203" pitchFamily="18" charset="0"/>
              </a:rPr>
              <a:t>Announcement</a:t>
            </a:r>
          </a:p>
        </p:txBody>
      </p:sp>
      <p:sp>
        <p:nvSpPr>
          <p:cNvPr id="8" name="TextBox 7">
            <a:extLst>
              <a:ext uri="{FF2B5EF4-FFF2-40B4-BE49-F238E27FC236}">
                <a16:creationId xmlns:a16="http://schemas.microsoft.com/office/drawing/2014/main" id="{65AAEBEA-7A94-306A-4D5D-5EE1DDB3F443}"/>
              </a:ext>
            </a:extLst>
          </p:cNvPr>
          <p:cNvSpPr txBox="1"/>
          <p:nvPr/>
        </p:nvSpPr>
        <p:spPr>
          <a:xfrm>
            <a:off x="4385768" y="2501964"/>
            <a:ext cx="4351831" cy="646331"/>
          </a:xfrm>
          <a:prstGeom prst="rect">
            <a:avLst/>
          </a:prstGeom>
          <a:noFill/>
        </p:spPr>
        <p:txBody>
          <a:bodyPr wrap="square">
            <a:spAutoFit/>
          </a:bodyPr>
          <a:lstStyle/>
          <a:p>
            <a:r>
              <a:rPr lang="en-US" sz="3600" dirty="0">
                <a:solidFill>
                  <a:srgbClr val="FF0000"/>
                </a:solidFill>
                <a:latin typeface="Bodoni MT Black" panose="02070A03080606020203" pitchFamily="18" charset="0"/>
              </a:rPr>
              <a:t>Today’s Lesson</a:t>
            </a:r>
            <a:endParaRPr lang="en-US" sz="3600" dirty="0"/>
          </a:p>
        </p:txBody>
      </p:sp>
      <p:sp>
        <p:nvSpPr>
          <p:cNvPr id="12" name="TextBox 11">
            <a:extLst>
              <a:ext uri="{FF2B5EF4-FFF2-40B4-BE49-F238E27FC236}">
                <a16:creationId xmlns:a16="http://schemas.microsoft.com/office/drawing/2014/main" id="{162A29CB-B1D4-DADE-30D1-CB8FDB9D2ADD}"/>
              </a:ext>
            </a:extLst>
          </p:cNvPr>
          <p:cNvSpPr txBox="1"/>
          <p:nvPr/>
        </p:nvSpPr>
        <p:spPr>
          <a:xfrm>
            <a:off x="1857828" y="2847932"/>
            <a:ext cx="9042400" cy="1969770"/>
          </a:xfrm>
          <a:prstGeom prst="rect">
            <a:avLst/>
          </a:prstGeom>
          <a:noFill/>
        </p:spPr>
        <p:txBody>
          <a:bodyPr wrap="square">
            <a:spAutoFit/>
          </a:bodyPr>
          <a:lstStyle/>
          <a:p>
            <a:pPr algn="ctr"/>
            <a:endParaRPr 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Wide Latin" panose="020A0A07050505020404" pitchFamily="18" charset="0"/>
            </a:endParaRPr>
          </a:p>
          <a:p>
            <a:pPr algn="ctr"/>
            <a:r>
              <a:rPr lang="en-US" sz="5400" b="1" dirty="0">
                <a:ln w="12700" cmpd="sng">
                  <a:solidFill>
                    <a:schemeClr val="accent4"/>
                  </a:solidFill>
                  <a:prstDash val="solid"/>
                </a:ln>
                <a:solidFill>
                  <a:srgbClr val="1C1C1C"/>
                </a:solidFill>
                <a:latin typeface="Wide Latin" panose="020A0A07050505020404" pitchFamily="18" charset="0"/>
              </a:rPr>
              <a:t>Affix </a:t>
            </a:r>
          </a:p>
          <a:p>
            <a:pPr algn="ctr"/>
            <a:r>
              <a:rPr lang="en-US" sz="4000" b="1">
                <a:ln w="12700" cmpd="sng">
                  <a:solidFill>
                    <a:schemeClr val="accent4"/>
                  </a:solidFill>
                  <a:prstDash val="solid"/>
                </a:ln>
                <a:solidFill>
                  <a:srgbClr val="1C1C1C"/>
                </a:solidFill>
                <a:latin typeface="Wide Latin" panose="020A0A07050505020404" pitchFamily="18" charset="0"/>
              </a:rPr>
              <a:t>(Prefix</a:t>
            </a:r>
            <a:r>
              <a:rPr lang="en-US" sz="4000" b="1" dirty="0">
                <a:ln w="12700" cmpd="sng">
                  <a:solidFill>
                    <a:schemeClr val="accent4"/>
                  </a:solidFill>
                  <a:prstDash val="solid"/>
                </a:ln>
                <a:solidFill>
                  <a:srgbClr val="1C1C1C"/>
                </a:solidFill>
                <a:latin typeface="Wide Latin" panose="020A0A07050505020404" pitchFamily="18" charset="0"/>
              </a:rPr>
              <a:t>)</a:t>
            </a:r>
            <a:endParaRPr lang="en-US" sz="2800" b="1" dirty="0">
              <a:ln w="12700" cmpd="sng">
                <a:solidFill>
                  <a:schemeClr val="accent4"/>
                </a:solidFill>
                <a:prstDash val="solid"/>
              </a:ln>
              <a:solidFill>
                <a:srgbClr val="1C1C1C"/>
              </a:solidFill>
              <a:latin typeface="Wide Latin" panose="020A0A07050505020404" pitchFamily="18" charset="0"/>
            </a:endParaRPr>
          </a:p>
        </p:txBody>
      </p:sp>
    </p:spTree>
    <p:extLst>
      <p:ext uri="{BB962C8B-B14F-4D97-AF65-F5344CB8AC3E}">
        <p14:creationId xmlns:p14="http://schemas.microsoft.com/office/powerpoint/2010/main" val="115252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5C9230-9387-BAD6-7464-055FAC7F8799}"/>
              </a:ext>
            </a:extLst>
          </p:cNvPr>
          <p:cNvSpPr txBox="1"/>
          <p:nvPr/>
        </p:nvSpPr>
        <p:spPr>
          <a:xfrm>
            <a:off x="2964487" y="257126"/>
            <a:ext cx="7108428" cy="923330"/>
          </a:xfrm>
          <a:prstGeom prst="rect">
            <a:avLst/>
          </a:prstGeom>
          <a:solidFill>
            <a:schemeClr val="tx1">
              <a:lumMod val="75000"/>
              <a:lumOff val="25000"/>
            </a:schemeClr>
          </a:solidFill>
        </p:spPr>
        <p:txBody>
          <a:bodyPr wrap="square">
            <a:spAutoFit/>
          </a:bodyPr>
          <a:lstStyle/>
          <a:p>
            <a:r>
              <a:rPr lang="en-US" sz="5400" dirty="0">
                <a:solidFill>
                  <a:srgbClr val="FFFF00"/>
                </a:solidFill>
                <a:latin typeface="Bodoni MT Black" panose="02070A03080606020203" pitchFamily="18" charset="0"/>
              </a:rPr>
              <a:t>Learning Outcomes</a:t>
            </a:r>
          </a:p>
        </p:txBody>
      </p:sp>
      <p:sp>
        <p:nvSpPr>
          <p:cNvPr id="7" name="TextBox 6">
            <a:extLst>
              <a:ext uri="{FF2B5EF4-FFF2-40B4-BE49-F238E27FC236}">
                <a16:creationId xmlns:a16="http://schemas.microsoft.com/office/drawing/2014/main" id="{39523346-5CD3-ACF1-E29B-815D96530BD3}"/>
              </a:ext>
            </a:extLst>
          </p:cNvPr>
          <p:cNvSpPr txBox="1"/>
          <p:nvPr/>
        </p:nvSpPr>
        <p:spPr>
          <a:xfrm>
            <a:off x="942535" y="2825319"/>
            <a:ext cx="10044333" cy="2862322"/>
          </a:xfrm>
          <a:prstGeom prst="rect">
            <a:avLst/>
          </a:prstGeom>
          <a:solidFill>
            <a:srgbClr val="66FF33"/>
          </a:solidFill>
        </p:spPr>
        <p:txBody>
          <a:bodyPr wrap="square">
            <a:spAutoFit/>
          </a:bodyPr>
          <a:lstStyle/>
          <a:p>
            <a:r>
              <a:rPr lang="en-US" sz="3600" b="1" dirty="0">
                <a:solidFill>
                  <a:schemeClr val="accent2">
                    <a:lumMod val="50000"/>
                  </a:schemeClr>
                </a:solidFill>
                <a:latin typeface="Times New Roman" panose="02020603050405020304" pitchFamily="18" charset="0"/>
                <a:cs typeface="Times New Roman" panose="02020603050405020304" pitchFamily="18" charset="0"/>
              </a:rPr>
              <a:t>After the end of the lesson students will be able to-</a:t>
            </a:r>
          </a:p>
          <a:p>
            <a:r>
              <a:rPr lang="en-US" sz="3600" b="1" dirty="0">
                <a:solidFill>
                  <a:schemeClr val="tx1">
                    <a:lumMod val="95000"/>
                    <a:lumOff val="5000"/>
                  </a:schemeClr>
                </a:solidFill>
                <a:highlight>
                  <a:srgbClr val="FFFF00"/>
                </a:highlight>
                <a:latin typeface="Times New Roman" panose="02020603050405020304" pitchFamily="18" charset="0"/>
                <a:cs typeface="Times New Roman" panose="02020603050405020304" pitchFamily="18" charset="0"/>
              </a:rPr>
              <a:t>-</a:t>
            </a:r>
            <a:r>
              <a:rPr lang="en-US" sz="3600" b="1" dirty="0">
                <a:solidFill>
                  <a:schemeClr val="tx1">
                    <a:lumMod val="95000"/>
                    <a:lumOff val="5000"/>
                  </a:schemeClr>
                </a:solidFill>
                <a:highlight>
                  <a:srgbClr val="00FF00"/>
                </a:highlight>
                <a:latin typeface="Times New Roman" panose="02020603050405020304" pitchFamily="18" charset="0"/>
                <a:cs typeface="Times New Roman" panose="02020603050405020304" pitchFamily="18" charset="0"/>
              </a:rPr>
              <a:t>tell the definition of  prefix</a:t>
            </a:r>
          </a:p>
          <a:p>
            <a:r>
              <a:rPr lang="en-US" sz="3600" dirty="0">
                <a:solidFill>
                  <a:srgbClr val="1C1C1C"/>
                </a:solidFill>
                <a:latin typeface="Times New Roman" panose="02020603050405020304" pitchFamily="18" charset="0"/>
                <a:cs typeface="Times New Roman" panose="02020603050405020304" pitchFamily="18" charset="0"/>
              </a:rPr>
              <a:t>-explain  prefix</a:t>
            </a:r>
          </a:p>
          <a:p>
            <a:r>
              <a:rPr lang="en-US" sz="3600" dirty="0">
                <a:solidFill>
                  <a:srgbClr val="1C1C1C"/>
                </a:solidFill>
                <a:latin typeface="Times New Roman" panose="02020603050405020304" pitchFamily="18" charset="0"/>
                <a:cs typeface="Times New Roman" panose="02020603050405020304" pitchFamily="18" charset="0"/>
              </a:rPr>
              <a:t>-give example</a:t>
            </a:r>
          </a:p>
          <a:p>
            <a:r>
              <a:rPr lang="en-US" sz="3600" dirty="0">
                <a:solidFill>
                  <a:srgbClr val="1C1C1C"/>
                </a:solidFill>
                <a:latin typeface="Times New Roman" panose="02020603050405020304" pitchFamily="18" charset="0"/>
                <a:cs typeface="Times New Roman" panose="02020603050405020304" pitchFamily="18" charset="0"/>
              </a:rPr>
              <a:t>-use prefix properly</a:t>
            </a:r>
            <a:endParaRPr lang="en-US" sz="3600" dirty="0">
              <a:solidFill>
                <a:srgbClr val="1C1C1C"/>
              </a:solidFill>
            </a:endParaRPr>
          </a:p>
        </p:txBody>
      </p:sp>
    </p:spTree>
    <p:extLst>
      <p:ext uri="{BB962C8B-B14F-4D97-AF65-F5344CB8AC3E}">
        <p14:creationId xmlns:p14="http://schemas.microsoft.com/office/powerpoint/2010/main" val="244709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5BA9F6-C448-B02D-CF8E-2CEC2F156CD4}"/>
              </a:ext>
            </a:extLst>
          </p:cNvPr>
          <p:cNvSpPr txBox="1"/>
          <p:nvPr/>
        </p:nvSpPr>
        <p:spPr>
          <a:xfrm>
            <a:off x="3047804" y="212691"/>
            <a:ext cx="6096391" cy="830997"/>
          </a:xfrm>
          <a:prstGeom prst="rect">
            <a:avLst/>
          </a:prstGeom>
          <a:solidFill>
            <a:srgbClr val="FFCC00"/>
          </a:solidFill>
        </p:spPr>
        <p:txBody>
          <a:bodyPr wrap="square">
            <a:spAutoFit/>
          </a:bodyPr>
          <a:lstStyle/>
          <a:p>
            <a:r>
              <a:rPr lang="en-US" sz="4800" dirty="0">
                <a:solidFill>
                  <a:srgbClr val="800000"/>
                </a:solidFill>
                <a:latin typeface="Bodoni MT Black" panose="02070A03080606020203" pitchFamily="18" charset="0"/>
              </a:rPr>
              <a:t>Primary Concept</a:t>
            </a:r>
          </a:p>
        </p:txBody>
      </p:sp>
      <p:sp>
        <p:nvSpPr>
          <p:cNvPr id="5" name="TextBox 4">
            <a:extLst>
              <a:ext uri="{FF2B5EF4-FFF2-40B4-BE49-F238E27FC236}">
                <a16:creationId xmlns:a16="http://schemas.microsoft.com/office/drawing/2014/main" id="{D57BC014-2285-298A-AC0B-B6010E39ED99}"/>
              </a:ext>
            </a:extLst>
          </p:cNvPr>
          <p:cNvSpPr txBox="1"/>
          <p:nvPr/>
        </p:nvSpPr>
        <p:spPr>
          <a:xfrm>
            <a:off x="1001486" y="2123742"/>
            <a:ext cx="10711543" cy="3046988"/>
          </a:xfrm>
          <a:prstGeom prst="rect">
            <a:avLst/>
          </a:prstGeom>
          <a:solidFill>
            <a:srgbClr val="CCFF33"/>
          </a:solidFill>
        </p:spPr>
        <p:txBody>
          <a:bodyPr wrap="square">
            <a:spAutoFit/>
          </a:bodyPr>
          <a:lstStyle/>
          <a:p>
            <a:pPr algn="just"/>
            <a:r>
              <a:rPr lang="en-US" sz="3200" b="1" dirty="0" err="1">
                <a:latin typeface="SutonnySushreeOMJ" panose="00000400000000000000" pitchFamily="2" charset="0"/>
                <a:cs typeface="SutonnySushreeOMJ" panose="00000400000000000000" pitchFamily="2" charset="0"/>
              </a:rPr>
              <a:t>ইংরেজিতে</a:t>
            </a:r>
            <a:r>
              <a:rPr lang="en-US" sz="3200" b="1" dirty="0">
                <a:latin typeface="SutonnySushreeOMJ" panose="00000400000000000000" pitchFamily="2" charset="0"/>
                <a:cs typeface="SutonnySushreeOMJ" panose="00000400000000000000" pitchFamily="2" charset="0"/>
              </a:rPr>
              <a:t> </a:t>
            </a:r>
            <a:r>
              <a:rPr lang="as-IN" sz="3200" b="1" dirty="0">
                <a:latin typeface="SutonnySushreeOMJ" panose="00000400000000000000" pitchFamily="2" charset="0"/>
                <a:cs typeface="SutonnySushreeOMJ" panose="00000400000000000000" pitchFamily="2" charset="0"/>
              </a:rPr>
              <a:t>৮</a:t>
            </a:r>
            <a:r>
              <a:rPr lang="en-US" sz="3200" b="1" dirty="0">
                <a:latin typeface="SutonnySushreeOMJ" panose="00000400000000000000" pitchFamily="2" charset="0"/>
                <a:cs typeface="SutonnySushreeOMJ" panose="00000400000000000000" pitchFamily="2" charset="0"/>
              </a:rPr>
              <a:t> </a:t>
            </a:r>
            <a:r>
              <a:rPr lang="en-US" sz="3200" b="1" dirty="0" err="1">
                <a:latin typeface="SutonnySushreeOMJ" panose="00000400000000000000" pitchFamily="2" charset="0"/>
                <a:cs typeface="SutonnySushreeOMJ" panose="00000400000000000000" pitchFamily="2" charset="0"/>
              </a:rPr>
              <a:t>প্রকার</a:t>
            </a:r>
            <a:r>
              <a:rPr lang="en-US" sz="3200" b="1" dirty="0">
                <a:latin typeface="SutonnySushreeOMJ" panose="00000400000000000000" pitchFamily="2" charset="0"/>
                <a:cs typeface="SutonnySushreeOMJ" panose="00000400000000000000" pitchFamily="2" charset="0"/>
              </a:rPr>
              <a:t> </a:t>
            </a:r>
            <a:r>
              <a:rPr lang="en-US" sz="3200" b="1" dirty="0">
                <a:latin typeface="Times New Roman" panose="02020603050405020304" pitchFamily="18" charset="0"/>
                <a:cs typeface="Times New Roman" panose="02020603050405020304" pitchFamily="18" charset="0"/>
              </a:rPr>
              <a:t>Part of Speech </a:t>
            </a:r>
            <a:r>
              <a:rPr lang="en-US" sz="3200" b="1" dirty="0" err="1">
                <a:latin typeface="SutonnySushreeOMJ" panose="00000400000000000000" pitchFamily="2" charset="0"/>
                <a:cs typeface="SutonnySushreeOMJ" panose="00000400000000000000" pitchFamily="2" charset="0"/>
              </a:rPr>
              <a:t>রয়ে</a:t>
            </a:r>
            <a:r>
              <a:rPr lang="as-IN" sz="3200" b="1" dirty="0">
                <a:latin typeface="SutonnySushreeOMJ" panose="00000400000000000000" pitchFamily="2" charset="0"/>
                <a:cs typeface="SutonnySushreeOMJ" panose="00000400000000000000" pitchFamily="2" charset="0"/>
              </a:rPr>
              <a:t>ছ</a:t>
            </a:r>
            <a:r>
              <a:rPr lang="en-US" sz="3200" b="1" dirty="0">
                <a:latin typeface="SutonnySushreeOMJ" panose="00000400000000000000" pitchFamily="2" charset="0"/>
                <a:cs typeface="SutonnySushreeOMJ" panose="00000400000000000000" pitchFamily="2" charset="0"/>
              </a:rPr>
              <a:t>ে। </a:t>
            </a:r>
            <a:r>
              <a:rPr lang="as-IN" sz="3200" b="1" dirty="0">
                <a:latin typeface="SutonnySushreeOMJ" panose="00000400000000000000" pitchFamily="2" charset="0"/>
                <a:cs typeface="SutonnySushreeOMJ" panose="00000400000000000000" pitchFamily="2" charset="0"/>
              </a:rPr>
              <a:t>এ</a:t>
            </a:r>
            <a:r>
              <a:rPr lang="en-US" sz="3200" b="1" dirty="0">
                <a:latin typeface="SutonnySushreeOMJ" panose="00000400000000000000" pitchFamily="2" charset="0"/>
                <a:cs typeface="SutonnySushreeOMJ" panose="00000400000000000000" pitchFamily="2" charset="0"/>
              </a:rPr>
              <a:t>র </a:t>
            </a:r>
            <a:r>
              <a:rPr lang="as-IN" sz="3200" b="1" dirty="0">
                <a:latin typeface="SutonnySushreeOMJ" panose="00000400000000000000" pitchFamily="2" charset="0"/>
                <a:cs typeface="SutonnySushreeOMJ" panose="00000400000000000000" pitchFamily="2" charset="0"/>
              </a:rPr>
              <a:t>ম</a:t>
            </a:r>
            <a:r>
              <a:rPr lang="en-US" sz="3200" b="1" dirty="0" err="1">
                <a:latin typeface="SutonnySushreeOMJ" panose="00000400000000000000" pitchFamily="2" charset="0"/>
                <a:cs typeface="SutonnySushreeOMJ" panose="00000400000000000000" pitchFamily="2" charset="0"/>
              </a:rPr>
              <a:t>ধ্যে</a:t>
            </a:r>
            <a:r>
              <a:rPr lang="en-US" sz="3200" b="1" dirty="0">
                <a:latin typeface="SutonnySushreeOMJ" panose="00000400000000000000" pitchFamily="2" charset="0"/>
                <a:cs typeface="SutonnySushreeOMJ" panose="00000400000000000000" pitchFamily="2" charset="0"/>
              </a:rPr>
              <a:t> ৪টি </a:t>
            </a:r>
            <a:r>
              <a:rPr lang="en-US" sz="3200" b="1" dirty="0" err="1">
                <a:latin typeface="SutonnySushreeOMJ" panose="00000400000000000000" pitchFamily="2" charset="0"/>
                <a:cs typeface="SutonnySushreeOMJ" panose="00000400000000000000" pitchFamily="2" charset="0"/>
              </a:rPr>
              <a:t>যেমনঃ</a:t>
            </a:r>
            <a:r>
              <a:rPr lang="en-US" sz="3200" b="1" dirty="0">
                <a:latin typeface="SutonnySushreeOMJ" panose="00000400000000000000" pitchFamily="2" charset="0"/>
                <a:cs typeface="SutonnySushreeOMJ" panose="00000400000000000000" pitchFamily="2" charset="0"/>
              </a:rPr>
              <a:t> </a:t>
            </a:r>
            <a:r>
              <a:rPr lang="en-US" sz="3200" b="1" dirty="0">
                <a:solidFill>
                  <a:srgbClr val="FF0000"/>
                </a:solidFill>
                <a:latin typeface="Times New Roman" panose="02020603050405020304" pitchFamily="18" charset="0"/>
                <a:cs typeface="Times New Roman" panose="02020603050405020304" pitchFamily="18" charset="0"/>
              </a:rPr>
              <a:t>Noun, Verb, Adjective, Adverb </a:t>
            </a:r>
            <a:r>
              <a:rPr lang="as-IN" sz="3200" b="1" dirty="0">
                <a:latin typeface="SutonnySushreeOMJ" panose="00000400000000000000" pitchFamily="2" charset="0"/>
                <a:cs typeface="SutonnySushreeOMJ" panose="00000400000000000000" pitchFamily="2" charset="0"/>
              </a:rPr>
              <a:t>এ</a:t>
            </a:r>
            <a:r>
              <a:rPr lang="en-US" sz="3200" b="1" dirty="0">
                <a:latin typeface="SutonnySushreeOMJ" panose="00000400000000000000" pitchFamily="2" charset="0"/>
                <a:cs typeface="SutonnySushreeOMJ" panose="00000400000000000000" pitchFamily="2" charset="0"/>
              </a:rPr>
              <a:t>দ</a:t>
            </a:r>
            <a:r>
              <a:rPr lang="as-IN" sz="3200" b="1" dirty="0">
                <a:latin typeface="SutonnySushreeOMJ" panose="00000400000000000000" pitchFamily="2" charset="0"/>
                <a:cs typeface="SutonnySushreeOMJ" panose="00000400000000000000" pitchFamily="2" charset="0"/>
              </a:rPr>
              <a:t>ে</a:t>
            </a:r>
            <a:r>
              <a:rPr lang="en-US" sz="3200" b="1" dirty="0">
                <a:latin typeface="SutonnySushreeOMJ" panose="00000400000000000000" pitchFamily="2" charset="0"/>
                <a:cs typeface="SutonnySushreeOMJ" panose="00000400000000000000" pitchFamily="2" charset="0"/>
              </a:rPr>
              <a:t>র</a:t>
            </a:r>
            <a:r>
              <a:rPr lang="as-IN" sz="3200" b="1" dirty="0">
                <a:latin typeface="SutonnySushreeOMJ" panose="00000400000000000000" pitchFamily="2" charset="0"/>
                <a:cs typeface="SutonnySushreeOMJ" panose="00000400000000000000" pitchFamily="2" charset="0"/>
              </a:rPr>
              <a:t>ক</a:t>
            </a:r>
            <a:r>
              <a:rPr lang="en-US" sz="3200" b="1" dirty="0">
                <a:latin typeface="SutonnySushreeOMJ" panose="00000400000000000000" pitchFamily="2" charset="0"/>
                <a:cs typeface="SutonnySushreeOMJ" panose="00000400000000000000" pitchFamily="2" charset="0"/>
              </a:rPr>
              <a:t>ে </a:t>
            </a:r>
            <a:r>
              <a:rPr lang="en-US" sz="3200" b="1" dirty="0">
                <a:solidFill>
                  <a:srgbClr val="800000"/>
                </a:solidFill>
                <a:latin typeface="Times New Roman" panose="02020603050405020304" pitchFamily="18" charset="0"/>
                <a:cs typeface="Times New Roman" panose="02020603050405020304" pitchFamily="18" charset="0"/>
              </a:rPr>
              <a:t>Root/Base word </a:t>
            </a:r>
            <a:r>
              <a:rPr lang="as-IN" sz="3200" b="1" dirty="0">
                <a:latin typeface="SutonnySushreeOMJ" panose="00000400000000000000" pitchFamily="2" charset="0"/>
                <a:cs typeface="SutonnySushreeOMJ" panose="00000400000000000000" pitchFamily="2" charset="0"/>
              </a:rPr>
              <a:t>ব</a:t>
            </a:r>
            <a:r>
              <a:rPr lang="en-US" sz="3200" b="1" dirty="0">
                <a:latin typeface="SutonnySushreeOMJ" panose="00000400000000000000" pitchFamily="2" charset="0"/>
                <a:cs typeface="SutonnySushreeOMJ" panose="00000400000000000000" pitchFamily="2" charset="0"/>
              </a:rPr>
              <a:t>ল</a:t>
            </a:r>
            <a:r>
              <a:rPr lang="as-IN" sz="3200" b="1" dirty="0">
                <a:latin typeface="SutonnySushreeOMJ" panose="00000400000000000000" pitchFamily="2" charset="0"/>
                <a:cs typeface="SutonnySushreeOMJ" panose="00000400000000000000" pitchFamily="2" charset="0"/>
              </a:rPr>
              <a:t>ে</a:t>
            </a:r>
            <a:r>
              <a:rPr lang="en-US" sz="3200" b="1" dirty="0">
                <a:latin typeface="SutonnySushreeOMJ" panose="00000400000000000000" pitchFamily="2" charset="0"/>
                <a:cs typeface="SutonnySushreeOMJ" panose="00000400000000000000" pitchFamily="2" charset="0"/>
              </a:rPr>
              <a:t>।  </a:t>
            </a:r>
            <a:r>
              <a:rPr lang="en-US" sz="3200" b="1" dirty="0" err="1">
                <a:latin typeface="SutonnySushreeOMJ" panose="00000400000000000000" pitchFamily="2" charset="0"/>
                <a:cs typeface="SutonnySushreeOMJ" panose="00000400000000000000" pitchFamily="2" charset="0"/>
              </a:rPr>
              <a:t>এবং</a:t>
            </a:r>
            <a:r>
              <a:rPr lang="en-US" sz="3200" b="1" dirty="0">
                <a:latin typeface="SutonnySushreeOMJ" panose="00000400000000000000" pitchFamily="2" charset="0"/>
                <a:cs typeface="SutonnySushreeOMJ" panose="00000400000000000000" pitchFamily="2" charset="0"/>
              </a:rPr>
              <a:t> </a:t>
            </a:r>
            <a:r>
              <a:rPr lang="en-US" sz="3200" b="1" dirty="0" err="1">
                <a:latin typeface="SutonnySushreeOMJ" panose="00000400000000000000" pitchFamily="2" charset="0"/>
                <a:cs typeface="SutonnySushreeOMJ" panose="00000400000000000000" pitchFamily="2" charset="0"/>
              </a:rPr>
              <a:t>বাকি</a:t>
            </a:r>
            <a:r>
              <a:rPr lang="en-US" sz="3200" b="1" dirty="0">
                <a:latin typeface="SutonnySushreeOMJ" panose="00000400000000000000" pitchFamily="2" charset="0"/>
                <a:cs typeface="SutonnySushreeOMJ" panose="00000400000000000000" pitchFamily="2" charset="0"/>
              </a:rPr>
              <a:t> ৪টি </a:t>
            </a:r>
            <a:r>
              <a:rPr lang="en-US" sz="3200" b="1" dirty="0" err="1">
                <a:latin typeface="SutonnySushreeOMJ" panose="00000400000000000000" pitchFamily="2" charset="0"/>
                <a:cs typeface="SutonnySushreeOMJ" panose="00000400000000000000" pitchFamily="2" charset="0"/>
              </a:rPr>
              <a:t>যেমনঃ</a:t>
            </a:r>
            <a:r>
              <a:rPr lang="en-US" sz="3200" b="1" dirty="0">
                <a:latin typeface="SutonnySushreeOMJ" panose="00000400000000000000" pitchFamily="2" charset="0"/>
                <a:cs typeface="SutonnySushreeOMJ" panose="00000400000000000000" pitchFamily="2" charset="0"/>
              </a:rPr>
              <a:t> </a:t>
            </a:r>
            <a:r>
              <a:rPr lang="en-US" sz="3200" b="1" dirty="0">
                <a:solidFill>
                  <a:srgbClr val="FF0000"/>
                </a:solidFill>
                <a:latin typeface="Times New Roman" panose="02020603050405020304" pitchFamily="18" charset="0"/>
                <a:cs typeface="Times New Roman" panose="02020603050405020304" pitchFamily="18" charset="0"/>
              </a:rPr>
              <a:t>Pronoun, Preposition Conjunction, Interjection</a:t>
            </a:r>
            <a:r>
              <a:rPr lang="en-US" sz="3200" b="1" dirty="0">
                <a:latin typeface="SutonnySushreeOMJ" panose="00000400000000000000" pitchFamily="2" charset="0"/>
                <a:cs typeface="SutonnySushreeOMJ" panose="00000400000000000000" pitchFamily="2" charset="0"/>
              </a:rPr>
              <a:t> </a:t>
            </a:r>
            <a:r>
              <a:rPr lang="en-US" sz="3200" b="1" dirty="0" err="1">
                <a:latin typeface="SutonnySushreeOMJ" panose="00000400000000000000" pitchFamily="2" charset="0"/>
                <a:cs typeface="SutonnySushreeOMJ" panose="00000400000000000000" pitchFamily="2" charset="0"/>
              </a:rPr>
              <a:t>এদেরকে</a:t>
            </a:r>
            <a:r>
              <a:rPr lang="en-US" sz="3200" b="1" dirty="0">
                <a:latin typeface="SutonnySushreeOMJ" panose="00000400000000000000" pitchFamily="2" charset="0"/>
                <a:cs typeface="SutonnySushreeOMJ" panose="00000400000000000000" pitchFamily="2" charset="0"/>
              </a:rPr>
              <a:t> </a:t>
            </a:r>
            <a:r>
              <a:rPr lang="en-US" sz="3200" b="1" dirty="0">
                <a:solidFill>
                  <a:srgbClr val="800000"/>
                </a:solidFill>
                <a:latin typeface="Times New Roman" panose="02020603050405020304" pitchFamily="18" charset="0"/>
                <a:cs typeface="Times New Roman" panose="02020603050405020304" pitchFamily="18" charset="0"/>
              </a:rPr>
              <a:t>Subsidiary word </a:t>
            </a:r>
            <a:r>
              <a:rPr lang="as-IN" sz="3200" b="1" dirty="0">
                <a:latin typeface="SutonnySushreeOMJ" panose="00000400000000000000" pitchFamily="2" charset="0"/>
                <a:cs typeface="SutonnySushreeOMJ" panose="00000400000000000000" pitchFamily="2" charset="0"/>
              </a:rPr>
              <a:t>ব</a:t>
            </a:r>
            <a:r>
              <a:rPr lang="en-US" sz="3200" b="1" dirty="0">
                <a:latin typeface="SutonnySushreeOMJ" panose="00000400000000000000" pitchFamily="2" charset="0"/>
                <a:cs typeface="SutonnySushreeOMJ" panose="00000400000000000000" pitchFamily="2" charset="0"/>
              </a:rPr>
              <a:t>ল</a:t>
            </a:r>
            <a:r>
              <a:rPr lang="as-IN" sz="3200" b="1" dirty="0">
                <a:latin typeface="SutonnySushreeOMJ" panose="00000400000000000000" pitchFamily="2" charset="0"/>
                <a:cs typeface="SutonnySushreeOMJ" panose="00000400000000000000" pitchFamily="2" charset="0"/>
              </a:rPr>
              <a:t>ে</a:t>
            </a:r>
            <a:r>
              <a:rPr lang="en-US" sz="3200" b="1" dirty="0">
                <a:latin typeface="SutonnySushreeOMJ" panose="00000400000000000000" pitchFamily="2" charset="0"/>
                <a:cs typeface="SutonnySushreeOMJ" panose="00000400000000000000" pitchFamily="2" charset="0"/>
              </a:rPr>
              <a:t>। </a:t>
            </a:r>
            <a:r>
              <a:rPr lang="en-US" sz="3200" b="1" dirty="0">
                <a:solidFill>
                  <a:srgbClr val="7030A0"/>
                </a:solidFill>
                <a:latin typeface="Times New Roman" panose="02020603050405020304" pitchFamily="18" charset="0"/>
                <a:cs typeface="Times New Roman" panose="02020603050405020304" pitchFamily="18" charset="0"/>
              </a:rPr>
              <a:t>Root/Base word </a:t>
            </a:r>
            <a:r>
              <a:rPr lang="en-US" sz="3200" b="1" dirty="0" err="1">
                <a:solidFill>
                  <a:srgbClr val="7030A0"/>
                </a:solidFill>
                <a:latin typeface="SutonnySushreeOMJ" panose="00000400000000000000" pitchFamily="2" charset="0"/>
                <a:cs typeface="SutonnySushreeOMJ" panose="00000400000000000000" pitchFamily="2" charset="0"/>
              </a:rPr>
              <a:t>পরিব</a:t>
            </a:r>
            <a:r>
              <a:rPr lang="as-IN" sz="3200" b="1" dirty="0">
                <a:solidFill>
                  <a:srgbClr val="7030A0"/>
                </a:solidFill>
                <a:latin typeface="SutonnySushreeOMJ" panose="00000400000000000000" pitchFamily="2" charset="0"/>
                <a:cs typeface="SutonnySushreeOMJ" panose="00000400000000000000" pitchFamily="2" charset="0"/>
              </a:rPr>
              <a:t>র</a:t>
            </a:r>
            <a:r>
              <a:rPr lang="en-US" sz="3200" b="1" dirty="0" err="1">
                <a:solidFill>
                  <a:srgbClr val="7030A0"/>
                </a:solidFill>
                <a:latin typeface="SutonnySushreeOMJ" panose="00000400000000000000" pitchFamily="2" charset="0"/>
                <a:cs typeface="SutonnySushreeOMJ" panose="00000400000000000000" pitchFamily="2" charset="0"/>
              </a:rPr>
              <a:t>্তনশীল</a:t>
            </a:r>
            <a:r>
              <a:rPr lang="en-US" sz="3200" b="1" dirty="0">
                <a:solidFill>
                  <a:srgbClr val="7030A0"/>
                </a:solidFill>
                <a:latin typeface="SutonnySushreeOMJ" panose="00000400000000000000" pitchFamily="2" charset="0"/>
                <a:cs typeface="SutonnySushreeOMJ" panose="00000400000000000000" pitchFamily="2" charset="0"/>
              </a:rPr>
              <a:t> </a:t>
            </a:r>
            <a:r>
              <a:rPr lang="en-US" sz="3200" b="1" dirty="0" err="1">
                <a:solidFill>
                  <a:srgbClr val="7030A0"/>
                </a:solidFill>
                <a:latin typeface="SutonnySushreeOMJ" panose="00000400000000000000" pitchFamily="2" charset="0"/>
                <a:cs typeface="SutonnySushreeOMJ" panose="00000400000000000000" pitchFamily="2" charset="0"/>
              </a:rPr>
              <a:t>কিন্তু</a:t>
            </a:r>
            <a:r>
              <a:rPr lang="en-US" sz="3200" b="1" dirty="0">
                <a:solidFill>
                  <a:srgbClr val="7030A0"/>
                </a:solidFill>
                <a:latin typeface="SutonnySushreeOMJ" panose="00000400000000000000" pitchFamily="2" charset="0"/>
                <a:cs typeface="SutonnySushreeOMJ" panose="00000400000000000000" pitchFamily="2" charset="0"/>
              </a:rPr>
              <a:t> </a:t>
            </a:r>
            <a:r>
              <a:rPr lang="en-US" sz="3200" b="1" dirty="0">
                <a:solidFill>
                  <a:srgbClr val="7030A0"/>
                </a:solidFill>
                <a:latin typeface="Times New Roman" panose="02020603050405020304" pitchFamily="18" charset="0"/>
                <a:cs typeface="Times New Roman" panose="02020603050405020304" pitchFamily="18" charset="0"/>
              </a:rPr>
              <a:t>Subsidiary word </a:t>
            </a:r>
            <a:r>
              <a:rPr lang="as-IN" sz="3200" b="1" dirty="0">
                <a:solidFill>
                  <a:srgbClr val="7030A0"/>
                </a:solidFill>
                <a:latin typeface="SutonnySushreeOMJ" panose="00000400000000000000" pitchFamily="2" charset="0"/>
                <a:cs typeface="SutonnySushreeOMJ" panose="00000400000000000000" pitchFamily="2" charset="0"/>
              </a:rPr>
              <a:t>প</a:t>
            </a:r>
            <a:r>
              <a:rPr lang="en-US" sz="3200" b="1" dirty="0" err="1">
                <a:solidFill>
                  <a:srgbClr val="7030A0"/>
                </a:solidFill>
                <a:latin typeface="SutonnySushreeOMJ" panose="00000400000000000000" pitchFamily="2" charset="0"/>
                <a:cs typeface="SutonnySushreeOMJ" panose="00000400000000000000" pitchFamily="2" charset="0"/>
              </a:rPr>
              <a:t>রিবর্তন</a:t>
            </a:r>
            <a:r>
              <a:rPr lang="en-US" sz="3200" b="1" dirty="0">
                <a:solidFill>
                  <a:srgbClr val="7030A0"/>
                </a:solidFill>
                <a:latin typeface="SutonnySushreeOMJ" panose="00000400000000000000" pitchFamily="2" charset="0"/>
                <a:cs typeface="SutonnySushreeOMJ" panose="00000400000000000000" pitchFamily="2" charset="0"/>
              </a:rPr>
              <a:t> </a:t>
            </a:r>
            <a:r>
              <a:rPr lang="en-US" sz="3200" b="1" dirty="0" err="1">
                <a:solidFill>
                  <a:srgbClr val="7030A0"/>
                </a:solidFill>
                <a:latin typeface="SutonnySushreeOMJ" panose="00000400000000000000" pitchFamily="2" charset="0"/>
                <a:cs typeface="SutonnySushreeOMJ" panose="00000400000000000000" pitchFamily="2" charset="0"/>
              </a:rPr>
              <a:t>করা</a:t>
            </a:r>
            <a:r>
              <a:rPr lang="en-US" sz="3200" b="1" dirty="0">
                <a:solidFill>
                  <a:srgbClr val="7030A0"/>
                </a:solidFill>
                <a:latin typeface="SutonnySushreeOMJ" panose="00000400000000000000" pitchFamily="2" charset="0"/>
                <a:cs typeface="SutonnySushreeOMJ" panose="00000400000000000000" pitchFamily="2" charset="0"/>
              </a:rPr>
              <a:t> </a:t>
            </a:r>
            <a:r>
              <a:rPr lang="en-US" sz="3200" b="1" dirty="0" err="1">
                <a:solidFill>
                  <a:srgbClr val="7030A0"/>
                </a:solidFill>
                <a:latin typeface="SutonnySushreeOMJ" panose="00000400000000000000" pitchFamily="2" charset="0"/>
                <a:cs typeface="SutonnySushreeOMJ" panose="00000400000000000000" pitchFamily="2" charset="0"/>
              </a:rPr>
              <a:t>যায়না</a:t>
            </a:r>
            <a:r>
              <a:rPr lang="en-US" sz="3200" b="1" dirty="0">
                <a:solidFill>
                  <a:srgbClr val="7030A0"/>
                </a:solidFill>
                <a:latin typeface="SutonnySushreeOMJ" panose="00000400000000000000" pitchFamily="2" charset="0"/>
                <a:cs typeface="SutonnySushreeOMJ" panose="00000400000000000000" pitchFamily="2" charset="0"/>
              </a:rPr>
              <a:t>।</a:t>
            </a:r>
          </a:p>
        </p:txBody>
      </p:sp>
    </p:spTree>
    <p:extLst>
      <p:ext uri="{BB962C8B-B14F-4D97-AF65-F5344CB8AC3E}">
        <p14:creationId xmlns:p14="http://schemas.microsoft.com/office/powerpoint/2010/main" val="296884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CC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C323ED-BBC9-CDFC-1D6D-BE54B41D98E5}"/>
              </a:ext>
            </a:extLst>
          </p:cNvPr>
          <p:cNvSpPr txBox="1"/>
          <p:nvPr/>
        </p:nvSpPr>
        <p:spPr>
          <a:xfrm>
            <a:off x="2331719" y="427279"/>
            <a:ext cx="6463937" cy="923330"/>
          </a:xfrm>
          <a:prstGeom prst="rect">
            <a:avLst/>
          </a:prstGeom>
          <a:noFill/>
        </p:spPr>
        <p:txBody>
          <a:bodyPr wrap="square">
            <a:spAutoFit/>
          </a:bodyPr>
          <a:lstStyle/>
          <a:p>
            <a:pPr algn="ctr"/>
            <a:r>
              <a:rPr lang="en-US" sz="5400" dirty="0">
                <a:solidFill>
                  <a:srgbClr val="800000"/>
                </a:solidFill>
                <a:latin typeface="Bodoni MT Black" panose="02070A03080606020203" pitchFamily="18" charset="0"/>
              </a:rPr>
              <a:t>Affix</a:t>
            </a:r>
          </a:p>
        </p:txBody>
      </p:sp>
      <p:sp>
        <p:nvSpPr>
          <p:cNvPr id="5" name="TextBox 4">
            <a:extLst>
              <a:ext uri="{FF2B5EF4-FFF2-40B4-BE49-F238E27FC236}">
                <a16:creationId xmlns:a16="http://schemas.microsoft.com/office/drawing/2014/main" id="{CB5A06B2-7ADA-A892-31DD-E3B68D03720C}"/>
              </a:ext>
            </a:extLst>
          </p:cNvPr>
          <p:cNvSpPr txBox="1"/>
          <p:nvPr/>
        </p:nvSpPr>
        <p:spPr>
          <a:xfrm>
            <a:off x="1059543" y="1529770"/>
            <a:ext cx="10058400" cy="2369880"/>
          </a:xfrm>
          <a:prstGeom prst="rect">
            <a:avLst/>
          </a:prstGeom>
          <a:noFill/>
        </p:spPr>
        <p:txBody>
          <a:bodyPr wrap="square">
            <a:spAutoFit/>
          </a:bodyPr>
          <a:lstStyle/>
          <a:p>
            <a:pPr algn="just"/>
            <a:r>
              <a:rPr lang="en-US" sz="3600" b="1" dirty="0">
                <a:latin typeface="Times New Roman" panose="02020603050405020304" pitchFamily="18" charset="0"/>
                <a:cs typeface="Times New Roman" panose="02020603050405020304" pitchFamily="18" charset="0"/>
              </a:rPr>
              <a:t>Root</a:t>
            </a:r>
            <a:r>
              <a:rPr lang="bn-BD" sz="3600" b="1" dirty="0">
                <a:latin typeface="Times New Roman" panose="02020603050405020304" pitchFamily="18" charset="0"/>
                <a:cs typeface="SutonnySushreeOMJ" panose="00000400000000000000" pitchFamily="2" charset="0"/>
              </a:rPr>
              <a:t> </a:t>
            </a:r>
            <a:r>
              <a:rPr lang="en-US" sz="3600" b="1" dirty="0">
                <a:latin typeface="Times New Roman" panose="02020603050405020304" pitchFamily="18" charset="0"/>
                <a:cs typeface="Times New Roman" panose="02020603050405020304" pitchFamily="18" charset="0"/>
              </a:rPr>
              <a:t>word </a:t>
            </a:r>
            <a:r>
              <a:rPr lang="bn-BD" sz="3600" b="1" dirty="0">
                <a:latin typeface="SutonnySushreeOMJ" panose="00000400000000000000" pitchFamily="2" charset="0"/>
                <a:cs typeface="SutonnySushreeOMJ" panose="00000400000000000000" pitchFamily="2" charset="0"/>
              </a:rPr>
              <a:t>বা </a:t>
            </a:r>
            <a:r>
              <a:rPr lang="en-US" sz="3600" b="1" dirty="0">
                <a:latin typeface="Times New Roman" panose="02020603050405020304" pitchFamily="18" charset="0"/>
                <a:cs typeface="Times New Roman" panose="02020603050405020304" pitchFamily="18" charset="0"/>
              </a:rPr>
              <a:t>Base word </a:t>
            </a:r>
            <a:r>
              <a:rPr lang="bn-BD" sz="3600" b="1" dirty="0">
                <a:latin typeface="SutonnySushreeOMJ" panose="00000400000000000000" pitchFamily="2" charset="0"/>
                <a:cs typeface="SutonnySushreeOMJ" panose="00000400000000000000" pitchFamily="2" charset="0"/>
              </a:rPr>
              <a:t>এর শুরুতে বা শেষে</a:t>
            </a:r>
            <a:r>
              <a:rPr lang="en-US" sz="3600" b="1" dirty="0">
                <a:latin typeface="SutonnySushreeOMJ" panose="00000400000000000000" pitchFamily="2" charset="0"/>
                <a:cs typeface="SutonnySushreeOMJ" panose="00000400000000000000" pitchFamily="2" charset="0"/>
              </a:rPr>
              <a:t> </a:t>
            </a:r>
            <a:r>
              <a:rPr lang="bn-BD" sz="3600" b="1" dirty="0">
                <a:latin typeface="SutonnySushreeOMJ" panose="00000400000000000000" pitchFamily="2" charset="0"/>
                <a:cs typeface="SutonnySushreeOMJ" panose="00000400000000000000" pitchFamily="2" charset="0"/>
              </a:rPr>
              <a:t>বর্ণ বা বর্ণসমষ্টি যুক্ত হয়ে নতুন শব্দ গঠন করা যায়</a:t>
            </a:r>
            <a:r>
              <a:rPr lang="en-US" sz="3600" b="1" dirty="0">
                <a:latin typeface="SutonnySushreeOMJ" panose="00000400000000000000" pitchFamily="2" charset="0"/>
                <a:cs typeface="SutonnySushreeOMJ" panose="00000400000000000000" pitchFamily="2" charset="0"/>
              </a:rPr>
              <a:t>।</a:t>
            </a:r>
            <a:r>
              <a:rPr lang="bn-BD" sz="3600" b="1" dirty="0">
                <a:latin typeface="SutonnySushreeOMJ" panose="00000400000000000000" pitchFamily="2" charset="0"/>
                <a:cs typeface="SutonnySushreeOMJ" panose="00000400000000000000" pitchFamily="2" charset="0"/>
              </a:rPr>
              <a:t> এ পদ্ধতিকে </a:t>
            </a:r>
            <a:r>
              <a:rPr lang="bn-BD" sz="4000" b="1" dirty="0">
                <a:solidFill>
                  <a:srgbClr val="FF0000"/>
                </a:solidFill>
                <a:latin typeface="Times New Roman" panose="02020603050405020304" pitchFamily="18" charset="0"/>
                <a:cs typeface="SutonnySushreeOMJ" panose="00000400000000000000" pitchFamily="2" charset="0"/>
              </a:rPr>
              <a:t>Affix</a:t>
            </a:r>
            <a:r>
              <a:rPr lang="bn-BD" sz="3600" b="1" dirty="0">
                <a:solidFill>
                  <a:srgbClr val="FF0000"/>
                </a:solidFill>
                <a:latin typeface="Times New Roman" panose="02020603050405020304" pitchFamily="18" charset="0"/>
                <a:cs typeface="SutonnySushreeOMJ" panose="00000400000000000000" pitchFamily="2" charset="0"/>
              </a:rPr>
              <a:t> </a:t>
            </a:r>
            <a:r>
              <a:rPr lang="en-US" sz="3600" b="1" dirty="0" err="1">
                <a:latin typeface="SutonnySushreeOMJ" panose="00000400000000000000" pitchFamily="2" charset="0"/>
                <a:cs typeface="SutonnySushreeOMJ" panose="00000400000000000000" pitchFamily="2" charset="0"/>
              </a:rPr>
              <a:t>বলে</a:t>
            </a:r>
            <a:r>
              <a:rPr lang="en-US" sz="3600" b="1" dirty="0">
                <a:latin typeface="SutonnySushreeOMJ" panose="00000400000000000000" pitchFamily="2" charset="0"/>
                <a:cs typeface="SutonnySushreeOMJ" panose="00000400000000000000" pitchFamily="2" charset="0"/>
              </a:rPr>
              <a:t>। </a:t>
            </a:r>
            <a:r>
              <a:rPr lang="as-IN" sz="3600" b="1" dirty="0">
                <a:latin typeface="SutonnySushreeOMJ" panose="00000400000000000000" pitchFamily="2" charset="0"/>
                <a:cs typeface="SutonnySushreeOMJ" panose="00000400000000000000" pitchFamily="2" charset="0"/>
              </a:rPr>
              <a:t>আ</a:t>
            </a:r>
            <a:r>
              <a:rPr lang="en-US" sz="3600" b="1" dirty="0">
                <a:latin typeface="SutonnySushreeOMJ" panose="00000400000000000000" pitchFamily="2" charset="0"/>
                <a:cs typeface="SutonnySushreeOMJ" panose="00000400000000000000" pitchFamily="2" charset="0"/>
              </a:rPr>
              <a:t>র </a:t>
            </a:r>
            <a:r>
              <a:rPr lang="bn-BD" sz="3600" b="1" dirty="0">
                <a:latin typeface="SutonnySushreeOMJ" panose="00000400000000000000" pitchFamily="2" charset="0"/>
                <a:cs typeface="SutonnySushreeOMJ" panose="00000400000000000000" pitchFamily="2" charset="0"/>
              </a:rPr>
              <a:t>এ পদ্ধতি</a:t>
            </a:r>
            <a:r>
              <a:rPr lang="en-US" sz="3600" b="1" dirty="0">
                <a:latin typeface="SutonnySushreeOMJ" panose="00000400000000000000" pitchFamily="2" charset="0"/>
                <a:cs typeface="SutonnySushreeOMJ" panose="00000400000000000000" pitchFamily="2" charset="0"/>
              </a:rPr>
              <a:t>ত</a:t>
            </a:r>
            <a:r>
              <a:rPr lang="as-IN" sz="3600" b="1" dirty="0">
                <a:latin typeface="SutonnySushreeOMJ" panose="00000400000000000000" pitchFamily="2" charset="0"/>
                <a:cs typeface="SutonnySushreeOMJ" panose="00000400000000000000" pitchFamily="2" charset="0"/>
              </a:rPr>
              <a:t>ে</a:t>
            </a:r>
            <a:r>
              <a:rPr lang="en-US" sz="3600" b="1" dirty="0">
                <a:latin typeface="SutonnySushreeOMJ" panose="00000400000000000000" pitchFamily="2" charset="0"/>
                <a:cs typeface="SutonnySushreeOMJ" panose="00000400000000000000" pitchFamily="2" charset="0"/>
              </a:rPr>
              <a:t> </a:t>
            </a:r>
            <a:r>
              <a:rPr lang="as-IN" sz="3600" b="1" dirty="0">
                <a:latin typeface="SutonnySushreeOMJ" panose="00000400000000000000" pitchFamily="2" charset="0"/>
                <a:cs typeface="SutonnySushreeOMJ" panose="00000400000000000000" pitchFamily="2" charset="0"/>
              </a:rPr>
              <a:t>উ</a:t>
            </a:r>
            <a:r>
              <a:rPr lang="en-US" sz="3600" b="1" dirty="0">
                <a:latin typeface="SutonnySushreeOMJ" panose="00000400000000000000" pitchFamily="2" charset="0"/>
                <a:cs typeface="SutonnySushreeOMJ" panose="00000400000000000000" pitchFamily="2" charset="0"/>
              </a:rPr>
              <a:t>ৎ</a:t>
            </a:r>
            <a:r>
              <a:rPr lang="en-US" sz="3600" b="1" dirty="0" err="1">
                <a:latin typeface="SutonnySushreeOMJ" panose="00000400000000000000" pitchFamily="2" charset="0"/>
                <a:cs typeface="SutonnySushreeOMJ" panose="00000400000000000000" pitchFamily="2" charset="0"/>
              </a:rPr>
              <a:t>পন্ন</a:t>
            </a:r>
            <a:r>
              <a:rPr lang="en-US" sz="3600" b="1" dirty="0">
                <a:latin typeface="SutonnySushreeOMJ" panose="00000400000000000000" pitchFamily="2" charset="0"/>
                <a:cs typeface="SutonnySushreeOMJ" panose="00000400000000000000" pitchFamily="2" charset="0"/>
              </a:rPr>
              <a:t> </a:t>
            </a:r>
            <a:r>
              <a:rPr lang="bn-BD" sz="3600" b="1" dirty="0">
                <a:latin typeface="SutonnySushreeOMJ" panose="00000400000000000000" pitchFamily="2" charset="0"/>
                <a:cs typeface="SutonnySushreeOMJ" panose="00000400000000000000" pitchFamily="2" charset="0"/>
              </a:rPr>
              <a:t>নতুন শব্দ</a:t>
            </a:r>
            <a:r>
              <a:rPr lang="en-US" sz="3600" b="1" dirty="0">
                <a:latin typeface="SutonnySushreeOMJ" panose="00000400000000000000" pitchFamily="2" charset="0"/>
                <a:cs typeface="SutonnySushreeOMJ" panose="00000400000000000000" pitchFamily="2" charset="0"/>
              </a:rPr>
              <a:t>ক</a:t>
            </a:r>
            <a:r>
              <a:rPr lang="as-IN" sz="3600" b="1" dirty="0">
                <a:latin typeface="SutonnySushreeOMJ" panose="00000400000000000000" pitchFamily="2" charset="0"/>
                <a:cs typeface="SutonnySushreeOMJ" panose="00000400000000000000" pitchFamily="2" charset="0"/>
              </a:rPr>
              <a:t>ে</a:t>
            </a:r>
            <a:r>
              <a:rPr lang="en-US" sz="3600" b="1" dirty="0">
                <a:latin typeface="SutonnySushreeOMJ" panose="00000400000000000000" pitchFamily="2" charset="0"/>
                <a:cs typeface="SutonnySushreeOMJ" panose="00000400000000000000" pitchFamily="2" charset="0"/>
              </a:rPr>
              <a:t> </a:t>
            </a:r>
            <a:r>
              <a:rPr lang="en-US" sz="3600" b="1" dirty="0">
                <a:latin typeface="Times New Roman" panose="02020603050405020304" pitchFamily="18" charset="0"/>
                <a:cs typeface="Times New Roman" panose="02020603050405020304" pitchFamily="18" charset="0"/>
              </a:rPr>
              <a:t>Derivatives </a:t>
            </a:r>
            <a:r>
              <a:rPr lang="as-IN" sz="3600" b="1" dirty="0">
                <a:latin typeface="SutonnySushreeOMJ" panose="00000400000000000000" pitchFamily="2" charset="0"/>
                <a:cs typeface="SutonnySushreeOMJ" panose="00000400000000000000" pitchFamily="2" charset="0"/>
              </a:rPr>
              <a:t>ব</a:t>
            </a:r>
            <a:r>
              <a:rPr lang="en-US" sz="3600" b="1" dirty="0" err="1">
                <a:latin typeface="SutonnySushreeOMJ" panose="00000400000000000000" pitchFamily="2" charset="0"/>
                <a:cs typeface="SutonnySushreeOMJ" panose="00000400000000000000" pitchFamily="2" charset="0"/>
              </a:rPr>
              <a:t>লে</a:t>
            </a:r>
            <a:r>
              <a:rPr lang="en-US" sz="3600" b="1" dirty="0">
                <a:latin typeface="SutonnySushreeOMJ" panose="00000400000000000000" pitchFamily="2" charset="0"/>
                <a:cs typeface="SutonnySushreeOMJ" panose="00000400000000000000" pitchFamily="2" charset="0"/>
              </a:rPr>
              <a:t>।</a:t>
            </a:r>
            <a:r>
              <a:rPr lang="bn-BD" sz="3600" b="1" dirty="0">
                <a:latin typeface="SutonnySushreeOMJ" panose="00000400000000000000" pitchFamily="2" charset="0"/>
                <a:cs typeface="SutonnySushreeOMJ" panose="00000400000000000000" pitchFamily="2" charset="0"/>
              </a:rPr>
              <a:t> </a:t>
            </a:r>
            <a:endParaRPr lang="en-US" sz="3600" b="1" dirty="0">
              <a:latin typeface="SutonnySushreeOMJ" panose="00000400000000000000" pitchFamily="2" charset="0"/>
              <a:cs typeface="SutonnySushreeOMJ" panose="00000400000000000000" pitchFamily="2" charset="0"/>
            </a:endParaRPr>
          </a:p>
        </p:txBody>
      </p:sp>
      <p:sp>
        <p:nvSpPr>
          <p:cNvPr id="7" name="TextBox 6">
            <a:extLst>
              <a:ext uri="{FF2B5EF4-FFF2-40B4-BE49-F238E27FC236}">
                <a16:creationId xmlns:a16="http://schemas.microsoft.com/office/drawing/2014/main" id="{E73CE956-7A89-1CFE-1A60-E8E5CEFB3794}"/>
              </a:ext>
            </a:extLst>
          </p:cNvPr>
          <p:cNvSpPr txBox="1"/>
          <p:nvPr/>
        </p:nvSpPr>
        <p:spPr>
          <a:xfrm>
            <a:off x="475013" y="4896821"/>
            <a:ext cx="11625943" cy="707886"/>
          </a:xfrm>
          <a:prstGeom prst="rect">
            <a:avLst/>
          </a:prstGeom>
          <a:noFill/>
        </p:spPr>
        <p:txBody>
          <a:bodyPr wrap="square">
            <a:spAutoFit/>
          </a:bodyPr>
          <a:lstStyle/>
          <a:p>
            <a:pPr algn="just"/>
            <a:r>
              <a:rPr lang="bn-BD" sz="4000" b="1" dirty="0">
                <a:solidFill>
                  <a:srgbClr val="800000"/>
                </a:solidFill>
                <a:latin typeface="Nikosh" panose="02000000000000000000" pitchFamily="2" charset="0"/>
                <a:cs typeface="Nikosh" panose="02000000000000000000" pitchFamily="2" charset="0"/>
              </a:rPr>
              <a:t>Affix </a:t>
            </a:r>
            <a:r>
              <a:rPr lang="en-US" sz="4000" b="1" dirty="0">
                <a:solidFill>
                  <a:srgbClr val="800000"/>
                </a:solidFill>
                <a:latin typeface="Nikosh" panose="02000000000000000000" pitchFamily="2" charset="0"/>
                <a:cs typeface="Nikosh" panose="02000000000000000000" pitchFamily="2" charset="0"/>
              </a:rPr>
              <a:t>= </a:t>
            </a:r>
            <a:r>
              <a:rPr lang="en-US" sz="4000" b="1" dirty="0" err="1">
                <a:solidFill>
                  <a:srgbClr val="800000"/>
                </a:solidFill>
                <a:latin typeface="Nikosh" panose="02000000000000000000" pitchFamily="2" charset="0"/>
                <a:cs typeface="Nikosh" panose="02000000000000000000" pitchFamily="2" charset="0"/>
              </a:rPr>
              <a:t>উপযোজনা</a:t>
            </a:r>
            <a:r>
              <a:rPr lang="en-US" sz="4000" b="1" dirty="0">
                <a:solidFill>
                  <a:srgbClr val="800000"/>
                </a:solidFill>
                <a:latin typeface="Nikosh" panose="02000000000000000000" pitchFamily="2" charset="0"/>
                <a:cs typeface="Nikosh" panose="02000000000000000000" pitchFamily="2" charset="0"/>
              </a:rPr>
              <a:t>, </a:t>
            </a:r>
            <a:r>
              <a:rPr lang="en-US" sz="4000" b="1" dirty="0" err="1">
                <a:solidFill>
                  <a:srgbClr val="800000"/>
                </a:solidFill>
                <a:latin typeface="Nikosh" panose="02000000000000000000" pitchFamily="2" charset="0"/>
                <a:cs typeface="Nikosh" panose="02000000000000000000" pitchFamily="2" charset="0"/>
              </a:rPr>
              <a:t>উপাংগ</a:t>
            </a:r>
            <a:r>
              <a:rPr lang="en-US" sz="4000" b="1" dirty="0">
                <a:solidFill>
                  <a:srgbClr val="800000"/>
                </a:solidFill>
                <a:latin typeface="Nikosh" panose="02000000000000000000" pitchFamily="2" charset="0"/>
                <a:cs typeface="Nikosh" panose="02000000000000000000" pitchFamily="2" charset="0"/>
              </a:rPr>
              <a:t>, </a:t>
            </a:r>
            <a:r>
              <a:rPr lang="en-US" sz="4000" b="1" dirty="0" err="1">
                <a:solidFill>
                  <a:srgbClr val="800000"/>
                </a:solidFill>
                <a:latin typeface="Nikosh" panose="02000000000000000000" pitchFamily="2" charset="0"/>
                <a:cs typeface="Nikosh" panose="02000000000000000000" pitchFamily="2" charset="0"/>
              </a:rPr>
              <a:t>বাড়তি</a:t>
            </a:r>
            <a:r>
              <a:rPr lang="en-US" sz="4000" b="1" dirty="0">
                <a:solidFill>
                  <a:srgbClr val="800000"/>
                </a:solidFill>
                <a:latin typeface="Nikosh" panose="02000000000000000000" pitchFamily="2" charset="0"/>
                <a:cs typeface="Nikosh" panose="02000000000000000000" pitchFamily="2" charset="0"/>
              </a:rPr>
              <a:t>, </a:t>
            </a:r>
            <a:r>
              <a:rPr lang="as-IN" sz="4000" b="1" dirty="0">
                <a:solidFill>
                  <a:srgbClr val="800000"/>
                </a:solidFill>
                <a:latin typeface="Nikosh" panose="02000000000000000000" pitchFamily="2" charset="0"/>
                <a:cs typeface="Nikosh" panose="02000000000000000000" pitchFamily="2" charset="0"/>
              </a:rPr>
              <a:t>ব</a:t>
            </a:r>
            <a:r>
              <a:rPr lang="en-US" sz="4000" b="1" dirty="0" err="1">
                <a:solidFill>
                  <a:srgbClr val="800000"/>
                </a:solidFill>
                <a:latin typeface="Nikosh" panose="02000000000000000000" pitchFamily="2" charset="0"/>
                <a:cs typeface="Nikosh" panose="02000000000000000000" pitchFamily="2" charset="0"/>
              </a:rPr>
              <a:t>র্ধন</a:t>
            </a:r>
            <a:r>
              <a:rPr lang="en-US" sz="4000" b="1" dirty="0">
                <a:solidFill>
                  <a:srgbClr val="800000"/>
                </a:solidFill>
                <a:latin typeface="Nikosh" panose="02000000000000000000" pitchFamily="2" charset="0"/>
                <a:cs typeface="Nikosh" panose="02000000000000000000" pitchFamily="2" charset="0"/>
              </a:rPr>
              <a:t>……</a:t>
            </a:r>
          </a:p>
        </p:txBody>
      </p:sp>
    </p:spTree>
    <p:extLst>
      <p:ext uri="{BB962C8B-B14F-4D97-AF65-F5344CB8AC3E}">
        <p14:creationId xmlns:p14="http://schemas.microsoft.com/office/powerpoint/2010/main" val="232937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7"/>
                                        </p:tgtEl>
                                        <p:attrNameLst>
                                          <p:attrName>ppt_x</p:attrName>
                                          <p:attrName>ppt_y</p:attrName>
                                        </p:attrNameLst>
                                      </p:cBhvr>
                                    </p:animMotion>
                                    <p:animRot by="1500000">
                                      <p:cBhvr>
                                        <p:cTn id="15" dur="125" fill="hold">
                                          <p:stCondLst>
                                            <p:cond delay="0"/>
                                          </p:stCondLst>
                                        </p:cTn>
                                        <p:tgtEl>
                                          <p:spTgt spid="7"/>
                                        </p:tgtEl>
                                        <p:attrNameLst>
                                          <p:attrName>r</p:attrName>
                                        </p:attrNameLst>
                                      </p:cBhvr>
                                    </p:animRot>
                                    <p:animRot by="-1500000">
                                      <p:cBhvr>
                                        <p:cTn id="16" dur="125" fill="hold">
                                          <p:stCondLst>
                                            <p:cond delay="125"/>
                                          </p:stCondLst>
                                        </p:cTn>
                                        <p:tgtEl>
                                          <p:spTgt spid="7"/>
                                        </p:tgtEl>
                                        <p:attrNameLst>
                                          <p:attrName>r</p:attrName>
                                        </p:attrNameLst>
                                      </p:cBhvr>
                                    </p:animRot>
                                    <p:animRot by="-1500000">
                                      <p:cBhvr>
                                        <p:cTn id="17" dur="125" fill="hold">
                                          <p:stCondLst>
                                            <p:cond delay="250"/>
                                          </p:stCondLst>
                                        </p:cTn>
                                        <p:tgtEl>
                                          <p:spTgt spid="7"/>
                                        </p:tgtEl>
                                        <p:attrNameLst>
                                          <p:attrName>r</p:attrName>
                                        </p:attrNameLst>
                                      </p:cBhvr>
                                    </p:animRot>
                                    <p:animRot by="1500000">
                                      <p:cBhvr>
                                        <p:cTn id="18"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00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7973D3-F95A-B075-EB0D-C7518FB0578E}"/>
              </a:ext>
            </a:extLst>
          </p:cNvPr>
          <p:cNvSpPr txBox="1"/>
          <p:nvPr/>
        </p:nvSpPr>
        <p:spPr>
          <a:xfrm>
            <a:off x="2670628" y="629047"/>
            <a:ext cx="7866743" cy="769441"/>
          </a:xfrm>
          <a:prstGeom prst="rect">
            <a:avLst/>
          </a:prstGeom>
          <a:solidFill>
            <a:srgbClr val="CCFF33"/>
          </a:solidFill>
        </p:spPr>
        <p:txBody>
          <a:bodyPr wrap="square">
            <a:spAutoFit/>
          </a:bodyPr>
          <a:lstStyle/>
          <a:p>
            <a:pPr algn="ctr"/>
            <a:r>
              <a:rPr lang="bn-BD" sz="4400" b="1" dirty="0">
                <a:solidFill>
                  <a:srgbClr val="800000"/>
                </a:solidFill>
                <a:latin typeface="Times New Roman" panose="02020603050405020304" pitchFamily="18" charset="0"/>
                <a:cs typeface="SutonnyOMJ" panose="01010600010101010101" pitchFamily="2" charset="0"/>
              </a:rPr>
              <a:t>Affix</a:t>
            </a:r>
            <a:r>
              <a:rPr lang="en-US" sz="4400" b="1" dirty="0">
                <a:solidFill>
                  <a:srgbClr val="800000"/>
                </a:solidFill>
                <a:latin typeface="SutonnyOMJ" panose="01010600010101010101" pitchFamily="2" charset="0"/>
                <a:cs typeface="SutonnyOMJ" panose="01010600010101010101" pitchFamily="2" charset="0"/>
              </a:rPr>
              <a:t> (</a:t>
            </a:r>
            <a:r>
              <a:rPr lang="en-US" sz="4400" b="1" dirty="0" err="1">
                <a:solidFill>
                  <a:srgbClr val="800000"/>
                </a:solidFill>
                <a:latin typeface="SutonnyOMJ" panose="01010600010101010101" pitchFamily="2" charset="0"/>
                <a:cs typeface="SutonnyOMJ" panose="01010600010101010101" pitchFamily="2" charset="0"/>
              </a:rPr>
              <a:t>উপযোজনা</a:t>
            </a:r>
            <a:r>
              <a:rPr lang="en-US" sz="4400" b="1" dirty="0">
                <a:solidFill>
                  <a:srgbClr val="800000"/>
                </a:solidFill>
                <a:latin typeface="SutonnyOMJ" panose="01010600010101010101" pitchFamily="2" charset="0"/>
                <a:cs typeface="SutonnyOMJ" panose="01010600010101010101" pitchFamily="2" charset="0"/>
              </a:rPr>
              <a:t>)</a:t>
            </a:r>
            <a:r>
              <a:rPr lang="bn-BD" sz="4400" b="1" dirty="0">
                <a:solidFill>
                  <a:srgbClr val="800000"/>
                </a:solidFill>
                <a:latin typeface="SutonnyOMJ" panose="01010600010101010101" pitchFamily="2" charset="0"/>
                <a:cs typeface="SutonnyOMJ" panose="01010600010101010101" pitchFamily="2" charset="0"/>
              </a:rPr>
              <a:t> দুই প্রকারঃ</a:t>
            </a:r>
          </a:p>
        </p:txBody>
      </p:sp>
      <p:sp>
        <p:nvSpPr>
          <p:cNvPr id="2" name="Oval 1">
            <a:extLst>
              <a:ext uri="{FF2B5EF4-FFF2-40B4-BE49-F238E27FC236}">
                <a16:creationId xmlns:a16="http://schemas.microsoft.com/office/drawing/2014/main" id="{C3FDB493-878F-A471-B785-827CC9961062}"/>
              </a:ext>
            </a:extLst>
          </p:cNvPr>
          <p:cNvSpPr/>
          <p:nvPr/>
        </p:nvSpPr>
        <p:spPr>
          <a:xfrm>
            <a:off x="1041009" y="2447778"/>
            <a:ext cx="4248443" cy="348878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1. </a:t>
            </a:r>
            <a:r>
              <a:rPr lang="bn-BD"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SutonnyOMJ" panose="01010600010101010101" pitchFamily="2" charset="0"/>
              </a:rPr>
              <a:t>Prefix</a:t>
            </a:r>
            <a:r>
              <a:rPr lang="en-US" sz="40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 (</a:t>
            </a:r>
            <a:r>
              <a:rPr lang="as-IN" sz="40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উ</a:t>
            </a:r>
            <a:r>
              <a:rPr lang="en-US" sz="4000" dirty="0" err="1">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পসর্গ</a:t>
            </a:r>
            <a:r>
              <a:rPr lang="en-US" sz="4000" dirty="0">
                <a:ln w="0"/>
                <a:solidFill>
                  <a:schemeClr val="tx1"/>
                </a:solidFill>
                <a:effectLst>
                  <a:outerShdw blurRad="38100" dist="19050" dir="2700000" algn="tl" rotWithShape="0">
                    <a:schemeClr val="dk1">
                      <a:alpha val="40000"/>
                    </a:schemeClr>
                  </a:outerShdw>
                </a:effectLst>
                <a:latin typeface="SutonnyOMJ" panose="01010600010101010101" pitchFamily="2" charset="0"/>
                <a:cs typeface="SutonnyOMJ" panose="01010600010101010101" pitchFamily="2" charset="0"/>
              </a:rPr>
              <a:t>)</a:t>
            </a:r>
            <a:endParaRPr lang="en-US" sz="4000" dirty="0">
              <a:ln w="0"/>
              <a:solidFill>
                <a:schemeClr val="tx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4" name="Oval 3">
            <a:extLst>
              <a:ext uri="{FF2B5EF4-FFF2-40B4-BE49-F238E27FC236}">
                <a16:creationId xmlns:a16="http://schemas.microsoft.com/office/drawing/2014/main" id="{39DC1BB7-78F4-2F85-A117-C12D102CBE4C}"/>
              </a:ext>
            </a:extLst>
          </p:cNvPr>
          <p:cNvSpPr/>
          <p:nvPr/>
        </p:nvSpPr>
        <p:spPr>
          <a:xfrm>
            <a:off x="7047914" y="2630657"/>
            <a:ext cx="4248443" cy="31230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sz="4000" b="1" dirty="0">
                <a:solidFill>
                  <a:srgbClr val="002060"/>
                </a:solidFill>
                <a:latin typeface="SutonnyOMJ" panose="01010600010101010101" pitchFamily="2" charset="0"/>
                <a:cs typeface="SutonnyOMJ" panose="01010600010101010101" pitchFamily="2" charset="0"/>
              </a:rPr>
              <a:t>2. </a:t>
            </a:r>
            <a:r>
              <a:rPr lang="bn-BD" sz="4000" b="1" dirty="0">
                <a:solidFill>
                  <a:srgbClr val="002060"/>
                </a:solidFill>
                <a:latin typeface="Times New Roman" panose="02020603050405020304" pitchFamily="18" charset="0"/>
                <a:cs typeface="SutonnyOMJ" panose="01010600010101010101" pitchFamily="2" charset="0"/>
              </a:rPr>
              <a:t>Suffix</a:t>
            </a:r>
            <a:r>
              <a:rPr lang="bn-BD" sz="4000" b="1" dirty="0">
                <a:solidFill>
                  <a:srgbClr val="002060"/>
                </a:solidFill>
                <a:latin typeface="SutonnyOMJ" panose="01010600010101010101" pitchFamily="2" charset="0"/>
                <a:cs typeface="SutonnyOMJ" panose="01010600010101010101" pitchFamily="2" charset="0"/>
              </a:rPr>
              <a:t> (</a:t>
            </a:r>
            <a:r>
              <a:rPr lang="en-US" sz="4000" b="1" dirty="0" err="1">
                <a:solidFill>
                  <a:srgbClr val="002060"/>
                </a:solidFill>
                <a:latin typeface="SutonnyOMJ" panose="01010600010101010101" pitchFamily="2" charset="0"/>
                <a:cs typeface="SutonnyOMJ" panose="01010600010101010101" pitchFamily="2" charset="0"/>
              </a:rPr>
              <a:t>প্রত্যয়</a:t>
            </a:r>
            <a:r>
              <a:rPr lang="en-US" sz="1800" b="1" dirty="0">
                <a:solidFill>
                  <a:schemeClr val="tx1">
                    <a:lumMod val="95000"/>
                    <a:lumOff val="5000"/>
                  </a:schemeClr>
                </a:solidFill>
                <a:latin typeface="SutonnyOMJ" panose="01010600010101010101" pitchFamily="2" charset="0"/>
                <a:cs typeface="SutonnyOMJ" panose="01010600010101010101" pitchFamily="2" charset="0"/>
              </a:rPr>
              <a:t>)</a:t>
            </a:r>
            <a:endParaRPr lang="en-US" dirty="0"/>
          </a:p>
        </p:txBody>
      </p:sp>
    </p:spTree>
    <p:extLst>
      <p:ext uri="{BB962C8B-B14F-4D97-AF65-F5344CB8AC3E}">
        <p14:creationId xmlns:p14="http://schemas.microsoft.com/office/powerpoint/2010/main" val="39384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D1CFBF-1A92-9452-C535-E39798A8E3D9}"/>
              </a:ext>
            </a:extLst>
          </p:cNvPr>
          <p:cNvSpPr txBox="1"/>
          <p:nvPr/>
        </p:nvSpPr>
        <p:spPr>
          <a:xfrm>
            <a:off x="1350498" y="556066"/>
            <a:ext cx="9312813" cy="2554545"/>
          </a:xfrm>
          <a:prstGeom prst="rect">
            <a:avLst/>
          </a:prstGeom>
          <a:solidFill>
            <a:schemeClr val="accent1">
              <a:lumMod val="60000"/>
              <a:lumOff val="40000"/>
            </a:schemeClr>
          </a:solidFill>
        </p:spPr>
        <p:txBody>
          <a:bodyPr wrap="square">
            <a:spAutoFit/>
          </a:bodyPr>
          <a:lstStyle/>
          <a:p>
            <a:pPr marL="514350" indent="-514350">
              <a:buFontTx/>
              <a:buAutoNum type="arabicPeriod"/>
            </a:pPr>
            <a:r>
              <a:rPr lang="en-US" sz="4000" b="1" dirty="0">
                <a:solidFill>
                  <a:schemeClr val="tx1">
                    <a:lumMod val="95000"/>
                    <a:lumOff val="5000"/>
                  </a:schemeClr>
                </a:solidFill>
                <a:latin typeface="Times New Roman" panose="02020603050405020304" pitchFamily="18" charset="0"/>
                <a:cs typeface="SutonnyOMJ" panose="01010600010101010101" pitchFamily="2" charset="0"/>
              </a:rPr>
              <a:t>P</a:t>
            </a:r>
            <a:r>
              <a:rPr lang="bn-BD" sz="4000" b="1" dirty="0">
                <a:solidFill>
                  <a:schemeClr val="tx1">
                    <a:lumMod val="95000"/>
                    <a:lumOff val="5000"/>
                  </a:schemeClr>
                </a:solidFill>
                <a:latin typeface="Times New Roman" panose="02020603050405020304" pitchFamily="18" charset="0"/>
                <a:cs typeface="SutonnyOMJ" panose="01010600010101010101" pitchFamily="2" charset="0"/>
              </a:rPr>
              <a:t>re</a:t>
            </a:r>
            <a:r>
              <a:rPr lang="en-US" sz="4000" b="1" dirty="0">
                <a:solidFill>
                  <a:schemeClr val="tx1">
                    <a:lumMod val="95000"/>
                    <a:lumOff val="5000"/>
                  </a:schemeClr>
                </a:solidFill>
                <a:latin typeface="SutonnyOMJ" panose="01010600010101010101" pitchFamily="2" charset="0"/>
                <a:cs typeface="SutonnyOMJ" panose="01010600010101010101" pitchFamily="2" charset="0"/>
              </a:rPr>
              <a:t> (</a:t>
            </a:r>
            <a:r>
              <a:rPr lang="en-US" sz="4000" b="1" dirty="0" err="1">
                <a:solidFill>
                  <a:schemeClr val="tx1">
                    <a:lumMod val="95000"/>
                    <a:lumOff val="5000"/>
                  </a:schemeClr>
                </a:solidFill>
                <a:latin typeface="SutonnyOMJ" panose="01010600010101010101" pitchFamily="2" charset="0"/>
                <a:cs typeface="SutonnyOMJ" panose="01010600010101010101" pitchFamily="2" charset="0"/>
              </a:rPr>
              <a:t>পূর্বে</a:t>
            </a:r>
            <a:r>
              <a:rPr lang="en-US" sz="4000" b="1" dirty="0">
                <a:solidFill>
                  <a:schemeClr val="tx1">
                    <a:lumMod val="95000"/>
                    <a:lumOff val="5000"/>
                  </a:schemeClr>
                </a:solidFill>
                <a:latin typeface="SutonnyOMJ" panose="01010600010101010101" pitchFamily="2" charset="0"/>
                <a:cs typeface="SutonnyOMJ" panose="01010600010101010101" pitchFamily="2" charset="0"/>
              </a:rPr>
              <a:t>)</a:t>
            </a:r>
            <a:r>
              <a:rPr lang="bn-BD" sz="4000" b="1" dirty="0">
                <a:solidFill>
                  <a:schemeClr val="tx1">
                    <a:lumMod val="95000"/>
                    <a:lumOff val="5000"/>
                  </a:schemeClr>
                </a:solidFill>
                <a:latin typeface="SutonnyOMJ" panose="01010600010101010101" pitchFamily="2" charset="0"/>
                <a:cs typeface="SutonnyOMJ" panose="01010600010101010101" pitchFamily="2" charset="0"/>
              </a:rPr>
              <a:t> +</a:t>
            </a:r>
            <a:r>
              <a:rPr lang="en-US" sz="4000" b="1" dirty="0">
                <a:solidFill>
                  <a:schemeClr val="tx1">
                    <a:lumMod val="95000"/>
                    <a:lumOff val="5000"/>
                  </a:schemeClr>
                </a:solidFill>
                <a:latin typeface="SutonnyOMJ" panose="01010600010101010101" pitchFamily="2" charset="0"/>
                <a:cs typeface="SutonnyOMJ" panose="01010600010101010101" pitchFamily="2" charset="0"/>
              </a:rPr>
              <a:t> </a:t>
            </a:r>
            <a:r>
              <a:rPr lang="en-US" sz="4000" b="1" dirty="0">
                <a:solidFill>
                  <a:schemeClr val="tx1">
                    <a:lumMod val="95000"/>
                    <a:lumOff val="5000"/>
                  </a:schemeClr>
                </a:solidFill>
                <a:latin typeface="Times New Roman" panose="02020603050405020304" pitchFamily="18" charset="0"/>
                <a:cs typeface="SutonnyOMJ" panose="01010600010101010101" pitchFamily="2" charset="0"/>
              </a:rPr>
              <a:t>F</a:t>
            </a:r>
            <a:r>
              <a:rPr lang="bn-BD" sz="4000" b="1" dirty="0">
                <a:solidFill>
                  <a:schemeClr val="tx1">
                    <a:lumMod val="95000"/>
                    <a:lumOff val="5000"/>
                  </a:schemeClr>
                </a:solidFill>
                <a:latin typeface="Times New Roman" panose="02020603050405020304" pitchFamily="18" charset="0"/>
                <a:cs typeface="SutonnyOMJ" panose="01010600010101010101" pitchFamily="2" charset="0"/>
              </a:rPr>
              <a:t>ix</a:t>
            </a:r>
            <a:r>
              <a:rPr lang="en-US" sz="4000" b="1" dirty="0">
                <a:solidFill>
                  <a:schemeClr val="tx1">
                    <a:lumMod val="95000"/>
                    <a:lumOff val="5000"/>
                  </a:schemeClr>
                </a:solidFill>
                <a:latin typeface="SutonnyOMJ" panose="01010600010101010101" pitchFamily="2" charset="0"/>
                <a:cs typeface="SutonnyOMJ" panose="01010600010101010101" pitchFamily="2" charset="0"/>
              </a:rPr>
              <a:t> (</a:t>
            </a:r>
            <a:r>
              <a:rPr lang="en-US" sz="4000" b="1" dirty="0" err="1">
                <a:solidFill>
                  <a:schemeClr val="tx1">
                    <a:lumMod val="95000"/>
                    <a:lumOff val="5000"/>
                  </a:schemeClr>
                </a:solidFill>
                <a:latin typeface="SutonnyOMJ" panose="01010600010101010101" pitchFamily="2" charset="0"/>
                <a:cs typeface="SutonnyOMJ" panose="01010600010101010101" pitchFamily="2" charset="0"/>
              </a:rPr>
              <a:t>অবস্থান</a:t>
            </a:r>
            <a:r>
              <a:rPr lang="en-US" sz="4000" b="1" dirty="0">
                <a:solidFill>
                  <a:schemeClr val="tx1">
                    <a:lumMod val="95000"/>
                    <a:lumOff val="5000"/>
                  </a:schemeClr>
                </a:solidFill>
                <a:latin typeface="SutonnyOMJ" panose="01010600010101010101" pitchFamily="2" charset="0"/>
                <a:cs typeface="SutonnyOMJ" panose="01010600010101010101" pitchFamily="2" charset="0"/>
              </a:rPr>
              <a:t>) = </a:t>
            </a:r>
            <a:r>
              <a:rPr lang="bn-BD" sz="4000" b="1" dirty="0">
                <a:solidFill>
                  <a:schemeClr val="tx1">
                    <a:lumMod val="95000"/>
                    <a:lumOff val="5000"/>
                  </a:schemeClr>
                </a:solidFill>
                <a:latin typeface="Times New Roman" panose="02020603050405020304" pitchFamily="18" charset="0"/>
                <a:cs typeface="SutonnyOMJ" panose="01010600010101010101" pitchFamily="2" charset="0"/>
              </a:rPr>
              <a:t>Prefix</a:t>
            </a:r>
            <a:r>
              <a:rPr lang="en-US" sz="4000" b="1" dirty="0">
                <a:solidFill>
                  <a:schemeClr val="tx1">
                    <a:lumMod val="95000"/>
                    <a:lumOff val="5000"/>
                  </a:schemeClr>
                </a:solidFill>
                <a:latin typeface="SutonnyOMJ" panose="01010600010101010101" pitchFamily="2" charset="0"/>
                <a:cs typeface="SutonnyOMJ" panose="01010600010101010101" pitchFamily="2" charset="0"/>
              </a:rPr>
              <a:t> (</a:t>
            </a:r>
            <a:r>
              <a:rPr lang="as-IN" sz="4000" b="1" dirty="0">
                <a:solidFill>
                  <a:schemeClr val="tx1">
                    <a:lumMod val="95000"/>
                    <a:lumOff val="5000"/>
                  </a:schemeClr>
                </a:solidFill>
                <a:latin typeface="SutonnyOMJ" panose="01010600010101010101" pitchFamily="2" charset="0"/>
                <a:cs typeface="SutonnyOMJ" panose="01010600010101010101" pitchFamily="2" charset="0"/>
              </a:rPr>
              <a:t>উ</a:t>
            </a:r>
            <a:r>
              <a:rPr lang="en-US" sz="4000" b="1" dirty="0" err="1">
                <a:solidFill>
                  <a:schemeClr val="tx1">
                    <a:lumMod val="95000"/>
                    <a:lumOff val="5000"/>
                  </a:schemeClr>
                </a:solidFill>
                <a:latin typeface="SutonnyOMJ" panose="01010600010101010101" pitchFamily="2" charset="0"/>
                <a:cs typeface="SutonnyOMJ" panose="01010600010101010101" pitchFamily="2" charset="0"/>
              </a:rPr>
              <a:t>পসর্গ</a:t>
            </a:r>
            <a:r>
              <a:rPr lang="en-US" sz="4000" b="1" dirty="0">
                <a:solidFill>
                  <a:schemeClr val="tx1">
                    <a:lumMod val="95000"/>
                    <a:lumOff val="5000"/>
                  </a:schemeClr>
                </a:solidFill>
                <a:latin typeface="SutonnyOMJ" panose="01010600010101010101" pitchFamily="2" charset="0"/>
                <a:cs typeface="SutonnyOMJ" panose="01010600010101010101" pitchFamily="2" charset="0"/>
              </a:rPr>
              <a:t>)</a:t>
            </a:r>
          </a:p>
          <a:p>
            <a:pPr marL="514350" indent="-514350">
              <a:buAutoNum type="arabicPeriod"/>
            </a:pP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Suf</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a:solidFill>
                  <a:schemeClr val="tx1">
                    <a:lumMod val="95000"/>
                    <a:lumOff val="5000"/>
                  </a:schemeClr>
                </a:solidFill>
                <a:latin typeface="SutonnyOMJ" panose="01010600010101010101" pitchFamily="2" charset="0"/>
                <a:cs typeface="SutonnyOMJ" panose="01010600010101010101" pitchFamily="2" charset="0"/>
              </a:rPr>
              <a:t>(প</a:t>
            </a:r>
            <a:r>
              <a:rPr lang="as-IN" sz="4000" b="1" dirty="0">
                <a:solidFill>
                  <a:schemeClr val="tx1">
                    <a:lumMod val="95000"/>
                    <a:lumOff val="5000"/>
                  </a:schemeClr>
                </a:solidFill>
                <a:latin typeface="SutonnyOMJ" panose="01010600010101010101" pitchFamily="2" charset="0"/>
                <a:cs typeface="SutonnyOMJ" panose="01010600010101010101" pitchFamily="2" charset="0"/>
              </a:rPr>
              <a:t>র</a:t>
            </a:r>
            <a:r>
              <a:rPr lang="en-US" sz="4000" b="1" dirty="0">
                <a:solidFill>
                  <a:schemeClr val="tx1">
                    <a:lumMod val="95000"/>
                    <a:lumOff val="5000"/>
                  </a:schemeClr>
                </a:solidFill>
                <a:latin typeface="SutonnyOMJ" panose="01010600010101010101" pitchFamily="2" charset="0"/>
                <a:cs typeface="SutonnyOMJ" panose="01010600010101010101" pitchFamily="2" charset="0"/>
              </a:rPr>
              <a:t>ে)</a:t>
            </a:r>
            <a:r>
              <a:rPr lang="bn-BD" sz="4000" b="1" dirty="0">
                <a:solidFill>
                  <a:schemeClr val="tx1">
                    <a:lumMod val="95000"/>
                    <a:lumOff val="5000"/>
                  </a:schemeClr>
                </a:solidFill>
                <a:latin typeface="SutonnyOMJ" panose="01010600010101010101" pitchFamily="2" charset="0"/>
                <a:cs typeface="SutonnyOMJ" panose="01010600010101010101" pitchFamily="2" charset="0"/>
              </a:rPr>
              <a:t> +</a:t>
            </a:r>
            <a:r>
              <a:rPr lang="en-US" sz="4000" b="1" dirty="0">
                <a:solidFill>
                  <a:schemeClr val="tx1">
                    <a:lumMod val="95000"/>
                    <a:lumOff val="5000"/>
                  </a:schemeClr>
                </a:solidFill>
                <a:latin typeface="SutonnyOMJ" panose="01010600010101010101" pitchFamily="2" charset="0"/>
                <a:cs typeface="SutonnyOMJ" panose="01010600010101010101" pitchFamily="2" charset="0"/>
              </a:rPr>
              <a:t> </a:t>
            </a:r>
            <a:r>
              <a:rPr lang="en-US" sz="4000" b="1" dirty="0">
                <a:solidFill>
                  <a:schemeClr val="tx1">
                    <a:lumMod val="95000"/>
                    <a:lumOff val="5000"/>
                  </a:schemeClr>
                </a:solidFill>
                <a:latin typeface="Times New Roman" panose="02020603050405020304" pitchFamily="18" charset="0"/>
                <a:cs typeface="SutonnyOMJ" panose="01010600010101010101" pitchFamily="2" charset="0"/>
              </a:rPr>
              <a:t>F</a:t>
            </a:r>
            <a:r>
              <a:rPr lang="bn-BD" sz="4000" b="1" dirty="0">
                <a:solidFill>
                  <a:schemeClr val="tx1">
                    <a:lumMod val="95000"/>
                    <a:lumOff val="5000"/>
                  </a:schemeClr>
                </a:solidFill>
                <a:latin typeface="Times New Roman" panose="02020603050405020304" pitchFamily="18" charset="0"/>
                <a:cs typeface="SutonnyOMJ" panose="01010600010101010101" pitchFamily="2" charset="0"/>
              </a:rPr>
              <a:t>ix</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a:solidFill>
                  <a:schemeClr val="tx1">
                    <a:lumMod val="95000"/>
                    <a:lumOff val="5000"/>
                  </a:schemeClr>
                </a:solidFill>
                <a:latin typeface="SutonnyOMJ" panose="01010600010101010101" pitchFamily="2" charset="0"/>
                <a:cs typeface="SutonnyOMJ" panose="01010600010101010101" pitchFamily="2" charset="0"/>
              </a:rPr>
              <a:t>(</a:t>
            </a:r>
            <a:r>
              <a:rPr lang="en-US" sz="4000" b="1" dirty="0" err="1">
                <a:solidFill>
                  <a:schemeClr val="tx1">
                    <a:lumMod val="95000"/>
                    <a:lumOff val="5000"/>
                  </a:schemeClr>
                </a:solidFill>
                <a:latin typeface="SutonnyOMJ" panose="01010600010101010101" pitchFamily="2" charset="0"/>
                <a:cs typeface="SutonnyOMJ" panose="01010600010101010101" pitchFamily="2" charset="0"/>
              </a:rPr>
              <a:t>অবস্থান</a:t>
            </a:r>
            <a:r>
              <a:rPr lang="en-US" sz="4000" b="1" dirty="0">
                <a:solidFill>
                  <a:schemeClr val="tx1">
                    <a:lumMod val="95000"/>
                    <a:lumOff val="5000"/>
                  </a:schemeClr>
                </a:solidFill>
                <a:latin typeface="SutonnyOMJ" panose="01010600010101010101" pitchFamily="2" charset="0"/>
                <a:cs typeface="SutonnyOMJ" panose="01010600010101010101" pitchFamily="2" charset="0"/>
              </a:rPr>
              <a:t>) = </a:t>
            </a:r>
            <a:r>
              <a:rPr lang="bn-BD" sz="4000" b="1" dirty="0">
                <a:solidFill>
                  <a:schemeClr val="tx1">
                    <a:lumMod val="95000"/>
                    <a:lumOff val="5000"/>
                  </a:schemeClr>
                </a:solidFill>
                <a:latin typeface="Times New Roman" panose="02020603050405020304" pitchFamily="18" charset="0"/>
                <a:cs typeface="SutonnyOMJ" panose="01010600010101010101" pitchFamily="2" charset="0"/>
              </a:rPr>
              <a:t>Suffix </a:t>
            </a:r>
            <a:r>
              <a:rPr lang="bn-BD" sz="4000" b="1" dirty="0">
                <a:solidFill>
                  <a:schemeClr val="tx1">
                    <a:lumMod val="95000"/>
                    <a:lumOff val="5000"/>
                  </a:schemeClr>
                </a:solidFill>
                <a:latin typeface="SutonnyOMJ" panose="01010600010101010101" pitchFamily="2" charset="0"/>
                <a:cs typeface="SutonnyOMJ" panose="01010600010101010101" pitchFamily="2" charset="0"/>
              </a:rPr>
              <a:t>(</a:t>
            </a:r>
            <a:r>
              <a:rPr lang="en-US" sz="4000" b="1" dirty="0" err="1">
                <a:solidFill>
                  <a:schemeClr val="tx1">
                    <a:lumMod val="95000"/>
                    <a:lumOff val="5000"/>
                  </a:schemeClr>
                </a:solidFill>
                <a:latin typeface="SutonnyOMJ" panose="01010600010101010101" pitchFamily="2" charset="0"/>
                <a:cs typeface="SutonnyOMJ" panose="01010600010101010101" pitchFamily="2" charset="0"/>
              </a:rPr>
              <a:t>প্রত্যয়</a:t>
            </a:r>
            <a:r>
              <a:rPr lang="en-US" sz="4000" b="1" dirty="0">
                <a:solidFill>
                  <a:schemeClr val="tx1">
                    <a:lumMod val="95000"/>
                    <a:lumOff val="5000"/>
                  </a:schemeClr>
                </a:solidFill>
                <a:latin typeface="SutonnyOMJ" panose="01010600010101010101" pitchFamily="2" charset="0"/>
                <a:cs typeface="SutonnyOMJ" panose="01010600010101010101" pitchFamily="2" charset="0"/>
              </a:rPr>
              <a:t>)</a:t>
            </a:r>
          </a:p>
        </p:txBody>
      </p:sp>
      <p:sp>
        <p:nvSpPr>
          <p:cNvPr id="6" name="Oval 5">
            <a:extLst>
              <a:ext uri="{FF2B5EF4-FFF2-40B4-BE49-F238E27FC236}">
                <a16:creationId xmlns:a16="http://schemas.microsoft.com/office/drawing/2014/main" id="{D736F918-8622-EDF9-48FE-9D22856F74A9}"/>
              </a:ext>
            </a:extLst>
          </p:cNvPr>
          <p:cNvSpPr/>
          <p:nvPr/>
        </p:nvSpPr>
        <p:spPr>
          <a:xfrm>
            <a:off x="196948" y="3429000"/>
            <a:ext cx="333404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atin typeface="Elephant" panose="02020904090505020303" pitchFamily="18" charset="0"/>
              </a:rPr>
              <a:t>Example</a:t>
            </a:r>
          </a:p>
        </p:txBody>
      </p:sp>
      <p:sp>
        <p:nvSpPr>
          <p:cNvPr id="7" name="Rectangle 6">
            <a:extLst>
              <a:ext uri="{FF2B5EF4-FFF2-40B4-BE49-F238E27FC236}">
                <a16:creationId xmlns:a16="http://schemas.microsoft.com/office/drawing/2014/main" id="{216E98C5-A653-D7FC-048B-6431B6C2F7D1}"/>
              </a:ext>
            </a:extLst>
          </p:cNvPr>
          <p:cNvSpPr/>
          <p:nvPr/>
        </p:nvSpPr>
        <p:spPr>
          <a:xfrm>
            <a:off x="4023361" y="4047979"/>
            <a:ext cx="5697415" cy="2057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Tx/>
              <a:buAutoNum type="arabicPeriod"/>
            </a:pPr>
            <a:r>
              <a:rPr lang="en-US"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dislike his manner.</a:t>
            </a:r>
          </a:p>
          <a:p>
            <a:pPr marL="514350" indent="-514350">
              <a:buAutoNum type="arabicPeriod"/>
            </a:pPr>
            <a:r>
              <a:rPr lang="en-US" sz="4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Charu</a:t>
            </a:r>
            <a:r>
              <a:rPr lang="en-US"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is my faithful friend</a:t>
            </a:r>
            <a:r>
              <a:rPr lang="en-US" sz="1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23697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1625</Words>
  <Application>Microsoft Office PowerPoint</Application>
  <PresentationFormat>Widescreen</PresentationFormat>
  <Paragraphs>124</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Bernard MT Condensed</vt:lpstr>
      <vt:lpstr>Bodoni MT Black</vt:lpstr>
      <vt:lpstr>Calibri</vt:lpstr>
      <vt:lpstr>Calibri Light</vt:lpstr>
      <vt:lpstr>Elephant</vt:lpstr>
      <vt:lpstr>Nikosh</vt:lpstr>
      <vt:lpstr>SutonnyOMJ</vt:lpstr>
      <vt:lpstr>SutonnySushreeOMJ</vt:lpstr>
      <vt:lpstr>Times New Roman</vt:lpstr>
      <vt:lpstr>Wide Latin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Khalilur Rahman</dc:creator>
  <cp:lastModifiedBy>Md Khalilur Rahman</cp:lastModifiedBy>
  <cp:revision>133</cp:revision>
  <dcterms:created xsi:type="dcterms:W3CDTF">2022-12-17T14:10:17Z</dcterms:created>
  <dcterms:modified xsi:type="dcterms:W3CDTF">2022-12-21T08:46:45Z</dcterms:modified>
</cp:coreProperties>
</file>