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5"/>
  </p:notesMasterIdLst>
  <p:sldIdLst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76" r:id="rId11"/>
    <p:sldId id="277" r:id="rId12"/>
    <p:sldId id="278" r:id="rId13"/>
    <p:sldId id="274" r:id="rId14"/>
    <p:sldId id="279" r:id="rId15"/>
    <p:sldId id="280" r:id="rId16"/>
    <p:sldId id="281" r:id="rId17"/>
    <p:sldId id="275" r:id="rId18"/>
    <p:sldId id="265" r:id="rId19"/>
    <p:sldId id="266" r:id="rId20"/>
    <p:sldId id="267" r:id="rId21"/>
    <p:sldId id="268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4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8F876-2C58-4291-810D-62F62B22AA17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50CCF-6C35-47DC-BF3F-7F3B3082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7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50CCF-6C35-47DC-BF3F-7F3B30828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5AE5-8AF4-463F-B0D5-C01BA5CEF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2BDC8-D0F5-4632-85C6-65CED13A2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D9A3E-E1AF-4DD0-B79D-0B811BD1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D1BAF-99F9-41A0-9316-8C40F3C2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82880-5B20-4B73-A2E1-7AF5F4C3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8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7B44-B486-4870-BA3F-D3170779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47C1A-CA26-4787-8906-04BD990F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3ACB-0B0F-44CA-9D37-273C7B6C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E7A84-E622-41E0-B7B0-42B7C787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CB65F-5306-47C1-BA92-55212642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6882C-1794-49B2-BA7E-55EBE84C0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67A77-278D-4181-A75B-BB5A3458E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0C358-3E48-4A66-9DB4-61C425BD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6198-C17F-48A9-879D-04A8B758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C2AF-BA7B-453D-9AEA-6B3FA5EE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8E27-CF95-4E0A-AF51-979A69CE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F8237-40EA-401B-ACA0-3528FA47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DF902-6227-4F18-B2E7-8833AE4F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4D1FD-F88C-4299-8791-9D7EE922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9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201F-1718-4DD6-9BAF-1FCD975C8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AFF7C-C395-4E7A-A70E-2960EBF12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D068D-C763-45B8-845C-F1207FEA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E4D98-7FA5-4099-A002-9E690564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5288-CA4F-4849-8DF1-1638FE4DD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38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1A5F-C464-48A8-AD06-C7907352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0D698-D3D6-42DC-95D5-C6E99F4D7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8D52D-AEF6-4087-8D2D-BD43FB2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85C26-B61C-4CB2-9089-73ADCBC5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AF2A0-A505-42D1-B694-97ABEEE4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6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C2D3-81E2-464A-955E-6211EE52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8E189-8165-4AC6-9791-AEBE2A69B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264A0-9D44-48A0-AEF3-95CFD7D7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C74E0-1CA0-41AA-9E7F-7C0B2B547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FAED2-6C23-45C6-B0A7-F7B5A4F2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FDF7-4D0B-43ED-AD91-5D64CF4B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10953-CD2C-4DBC-A820-A5DB6D2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A322D-3894-47B3-BA9F-2487C0954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2648F-18B1-42A4-96A2-60B3E4D6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80E72-661A-45EE-AED1-B6DD3429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D0956-E076-4D0C-939E-10B54ABA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32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3496-B28C-42F8-89D7-A428C2CE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F8CA9-9D3F-4858-8344-83C3BE452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E160F-D2D2-456B-9A58-C51FBC393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11BFB-1334-4EBC-9115-A0EB5F2B1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20461-8BBB-452E-8D83-5C6385D90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EAE80-C0F1-4F08-9215-3D4B3EB2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595E8-A3D0-47E4-AEDD-4D921FF8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3BE526-33CF-4A78-ABAE-FF86F026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8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65CE-95B7-44D4-BB4E-6FC97756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81163-BFAB-483D-A6DF-9BC083D3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23EE0-049F-4A7B-B67F-A1C6DEF7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1E4BA-0BC7-4B89-9AC6-A8E62B0B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48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B84DF-DD29-4D94-AC38-678E061A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83080-F1A9-4933-A241-F1FE333B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8F18-DBCF-40F3-B81C-099C8F49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69893-C909-464F-B95B-479ACFFC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527FE-FAC0-423C-BDC7-84A07C542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AAB-223E-47A0-9D3C-AF40F420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CAD82-3EE4-493F-A4FB-ACFF778B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AC099-5563-4CEA-B8A9-652A605C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42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3CDF3-5302-4FAB-89FF-D6DD0831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000BE-0E89-44CE-9489-194964A92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2E3EE-B2BA-41C6-9B3A-B6C28C701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D6FA7-B588-4002-A611-E11CE276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D917A-3BBE-4A79-BF92-02D8AF33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E7F76-E279-4FF9-89B5-ED6B582B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3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8CAF-A53C-4079-A3DA-777C0495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195DB-3F69-4CB7-8513-91864C16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1967E-26BB-4CD2-9845-8564C380D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942E4-9F75-4B44-804A-15DBD80E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2962C-C372-4CB8-88A7-C6CDFB63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FE78-C3AF-40AC-86E4-45DC6D0D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7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534B-B6E2-47D1-BEB2-B090D809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91830-29DE-415D-8AFB-04C8F65E6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978CE-AAC8-4903-BFE2-5028F0E8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159C8-0CB9-4A32-9739-3293FE0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F0C72-718A-4F2B-9564-E6358C21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76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D2463-CC8E-45F3-A6FC-E2298E973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CDDED-E224-4E51-96E6-6EC5A5D87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CE6F5-13CA-45D0-9257-4C6AC474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F7F6-1225-4740-83A1-A6223346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61C1-5E9B-4B6A-8C26-F523B5CB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6401-EEE7-48A9-ABF6-96089050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0CECC-34CA-4AB1-88AD-FDCC3CD1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0287-BEF4-43A1-85C0-8EF4A378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DAAF6-30B1-4E79-A617-FFCED19E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C5532-5DA4-486E-94D1-A8ABF084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2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7AB9-83E5-4C16-88AA-83174CB3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1126-C7D7-4B44-85F2-D022B303C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CE3E6-0C11-4DA5-9B15-7861F5412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54D95-6A7B-4398-B575-AAF11FED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C39B4-4B86-4EB1-8EDF-363227AA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5F22A-95C2-4F58-B335-AE13D3EA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71C4-A800-43E7-8565-C4C86510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495F-BC6C-4810-8021-F8C921532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891AE-CD09-4929-AB8C-B5EC575E0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0E131-4EFD-47DE-B772-498D046CD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F1F9C-9854-4ED3-B130-28BF4E82A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0FD73-B148-486D-A281-2AB14F4F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1E9B45-D293-40F1-8006-6ABC3BC4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48435-0F19-4EB7-ABB8-012F6AA1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C4F2-E836-428F-B0DF-11C05E42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882A4-51F9-429C-9808-6440E571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4CEA7-709D-465E-8115-04B20202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C6545-6423-4A6D-9DBD-52475678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7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2EC0E-6ABF-D98A-0A87-34627CF188B7}"/>
              </a:ext>
            </a:extLst>
          </p:cNvPr>
          <p:cNvSpPr txBox="1"/>
          <p:nvPr userDrawn="1"/>
        </p:nvSpPr>
        <p:spPr>
          <a:xfrm>
            <a:off x="9067800" y="65648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Tapas Chandra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Sutradhar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51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FDBE-73C8-4264-8A6A-E3C312C2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1C11C-97C1-4042-B1B5-CD54833C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1AB3A-612A-4C6D-B1DA-D4CBC74FD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0AD2F-C63A-4B73-9A12-17D30756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8BD00-A660-49D1-8F8B-01F76315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0C062-0987-4921-BFFD-5ED81BC2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5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4160-E7B4-4007-8802-0AFF9748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722E5-71CA-4AAD-8452-9EA07717F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218F3-B4B7-4BD4-B0E0-A34D80D71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59F47-D7DB-47FA-9CF6-9D0DB6DD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8076B-AD0C-4CC5-9F3A-7C9D7BF3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39D50-27E2-4406-B039-F6718D4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0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19CA6-22C9-4F9D-B005-B9590868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B6D95-2D05-4E1A-A593-61813F90B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1274-2A2D-4B89-AF4F-3E51F807B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58890-F79C-4443-9196-74625AB8F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49B3A-3DF5-4E90-B86E-193D6CC83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41857-8C44-4B87-87A7-22A5999B757C}"/>
              </a:ext>
            </a:extLst>
          </p:cNvPr>
          <p:cNvSpPr/>
          <p:nvPr userDrawn="1"/>
        </p:nvSpPr>
        <p:spPr>
          <a:xfrm>
            <a:off x="30480" y="106044"/>
            <a:ext cx="12192000" cy="6904355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A8664-128F-4AE9-92BC-28DA9D35172A}"/>
              </a:ext>
            </a:extLst>
          </p:cNvPr>
          <p:cNvSpPr/>
          <p:nvPr userDrawn="1"/>
        </p:nvSpPr>
        <p:spPr>
          <a:xfrm>
            <a:off x="-13252" y="29817"/>
            <a:ext cx="12268200" cy="6980583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0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C02F4-BB41-4D6D-9A81-CE102F4B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E2B3A-C058-4DA5-974A-4F6A6ECFE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E787-BCC9-4109-8258-F2591E548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4300-A506-4128-B50A-2ADEFD358ACC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2BD83-98E5-4BBA-8584-BA7D7E61C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210F1-8D68-4835-9218-FA7699790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EC36-BBEA-46DC-A786-962EC551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6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lipground.com/yellow-orange-tulips-clipart.html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bbcworldservice/5351570785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chem1tech/2014/05/13/shifting-roles-teachers-and-student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0" y="2705725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FF52A1-1BF2-4BE1-9303-1ACBCE5BB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0225"/>
            <a:ext cx="5791200" cy="3257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A12EE-C86A-443D-A3BF-E774CA4D71F6}"/>
              </a:ext>
            </a:extLst>
          </p:cNvPr>
          <p:cNvSpPr/>
          <p:nvPr/>
        </p:nvSpPr>
        <p:spPr>
          <a:xfrm>
            <a:off x="152400" y="228600"/>
            <a:ext cx="44196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38F2B-68DB-4503-BC6D-94DB67D93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40" y="990600"/>
            <a:ext cx="3532260" cy="186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47FE78-4627-40F5-BC2B-0166B8FF8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990600"/>
            <a:ext cx="3532260" cy="186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76A3E-D389-4A31-ADB5-A1067C07C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40" y="4114800"/>
            <a:ext cx="3532260" cy="186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ADB26C-0CF3-464A-AB19-E44210967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114800"/>
            <a:ext cx="3532262" cy="1866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460158-1EF7-4CE0-B795-3378408BF45B}"/>
              </a:ext>
            </a:extLst>
          </p:cNvPr>
          <p:cNvSpPr txBox="1"/>
          <p:nvPr/>
        </p:nvSpPr>
        <p:spPr>
          <a:xfrm>
            <a:off x="5091870" y="319376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মজুরী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46026-B32F-4962-A8DE-3BF88F10663D}"/>
              </a:ext>
            </a:extLst>
          </p:cNvPr>
          <p:cNvSpPr txBox="1"/>
          <p:nvPr/>
        </p:nvSpPr>
        <p:spPr>
          <a:xfrm>
            <a:off x="8610600" y="319376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কুলি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34E96-69CD-4435-BACC-2F50A4C11040}"/>
              </a:ext>
            </a:extLst>
          </p:cNvPr>
          <p:cNvSpPr txBox="1"/>
          <p:nvPr/>
        </p:nvSpPr>
        <p:spPr>
          <a:xfrm>
            <a:off x="5163380" y="612493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পরিবহন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65A050-21F4-4B82-A15D-2BDBE0FA1024}"/>
              </a:ext>
            </a:extLst>
          </p:cNvPr>
          <p:cNvSpPr txBox="1"/>
          <p:nvPr/>
        </p:nvSpPr>
        <p:spPr>
          <a:xfrm>
            <a:off x="8610600" y="612493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জাহাজ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CBBC31-EBB5-4D78-88C2-5BD4F3F564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/>
          <a:stretch/>
        </p:blipFill>
        <p:spPr>
          <a:xfrm>
            <a:off x="626165" y="4495800"/>
            <a:ext cx="2447305" cy="2065543"/>
          </a:xfrm>
          <a:prstGeom prst="rect">
            <a:avLst/>
          </a:prstGeom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F8326FFF-FC86-ADAA-DD9B-259BA7ECE817}"/>
              </a:ext>
            </a:extLst>
          </p:cNvPr>
          <p:cNvSpPr/>
          <p:nvPr/>
        </p:nvSpPr>
        <p:spPr>
          <a:xfrm>
            <a:off x="152400" y="990600"/>
            <a:ext cx="4419600" cy="184935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B03F4-7283-4F4C-8037-C31750830C40}"/>
              </a:ext>
            </a:extLst>
          </p:cNvPr>
          <p:cNvSpPr txBox="1"/>
          <p:nvPr/>
        </p:nvSpPr>
        <p:spPr>
          <a:xfrm>
            <a:off x="228859" y="1447800"/>
            <a:ext cx="4266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8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7844FC-0B89-41AB-B295-24D17B3EBA15}"/>
              </a:ext>
            </a:extLst>
          </p:cNvPr>
          <p:cNvSpPr/>
          <p:nvPr/>
        </p:nvSpPr>
        <p:spPr>
          <a:xfrm>
            <a:off x="171449" y="228600"/>
            <a:ext cx="4735922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9A41C-AAD6-4C06-BF5C-8849E9788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29" y="2178248"/>
            <a:ext cx="330717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15CEBC-C651-4851-B84E-C0B2EAF4C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29" y="2178248"/>
            <a:ext cx="330717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02F071-59CF-4854-8553-9CE0D5A2F5A1}"/>
              </a:ext>
            </a:extLst>
          </p:cNvPr>
          <p:cNvSpPr txBox="1"/>
          <p:nvPr/>
        </p:nvSpPr>
        <p:spPr>
          <a:xfrm>
            <a:off x="5562600" y="419786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আয়কর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B8B3BF-E2E4-4FDE-B31D-DE087CADEA80}"/>
              </a:ext>
            </a:extLst>
          </p:cNvPr>
          <p:cNvSpPr txBox="1"/>
          <p:nvPr/>
        </p:nvSpPr>
        <p:spPr>
          <a:xfrm>
            <a:off x="8656229" y="4197866"/>
            <a:ext cx="330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আমদানি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শুল্ক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/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শুল্ক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6CD22E-C250-C8C2-871F-35C7A59908D4}"/>
              </a:ext>
            </a:extLst>
          </p:cNvPr>
          <p:cNvSpPr/>
          <p:nvPr/>
        </p:nvSpPr>
        <p:spPr>
          <a:xfrm>
            <a:off x="5029200" y="5486400"/>
            <a:ext cx="7028096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13305-FB8E-4A98-BEF5-F1917A3C1F02}"/>
              </a:ext>
            </a:extLst>
          </p:cNvPr>
          <p:cNvSpPr txBox="1"/>
          <p:nvPr/>
        </p:nvSpPr>
        <p:spPr>
          <a:xfrm>
            <a:off x="5227229" y="5785678"/>
            <a:ext cx="673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2FC30-212D-452A-9464-145040A46A74}"/>
              </a:ext>
            </a:extLst>
          </p:cNvPr>
          <p:cNvSpPr txBox="1"/>
          <p:nvPr/>
        </p:nvSpPr>
        <p:spPr>
          <a:xfrm>
            <a:off x="6591300" y="5842122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প্রত্যেক্ষ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365007A2-265A-8A68-A4B4-F6D817A5D628}"/>
              </a:ext>
            </a:extLst>
          </p:cNvPr>
          <p:cNvSpPr/>
          <p:nvPr/>
        </p:nvSpPr>
        <p:spPr>
          <a:xfrm>
            <a:off x="171448" y="990600"/>
            <a:ext cx="4716873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F3C19-D2BD-40AF-9B5E-2F8EF9AC634B}"/>
              </a:ext>
            </a:extLst>
          </p:cNvPr>
          <p:cNvSpPr txBox="1"/>
          <p:nvPr/>
        </p:nvSpPr>
        <p:spPr>
          <a:xfrm>
            <a:off x="228600" y="1447800"/>
            <a:ext cx="4142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CBDEB-4ED5-10B7-982D-E51A67987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1" y="3287923"/>
            <a:ext cx="23971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3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1C54AA-669B-49FC-A613-AACC2DBC5B76}"/>
              </a:ext>
            </a:extLst>
          </p:cNvPr>
          <p:cNvSpPr/>
          <p:nvPr/>
        </p:nvSpPr>
        <p:spPr>
          <a:xfrm>
            <a:off x="152400" y="228600"/>
            <a:ext cx="48768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843254-7F00-4406-B6F8-803D97F86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4277"/>
              </p:ext>
            </p:extLst>
          </p:nvPr>
        </p:nvGraphicFramePr>
        <p:xfrm>
          <a:off x="5121965" y="1371600"/>
          <a:ext cx="6944139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8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21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বিবরন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টাকা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টাকা</a:t>
                      </a:r>
                      <a:r>
                        <a:rPr lang="bn-IN" sz="2400" b="0" baseline="0" dirty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584">
                <a:tc rowSpan="4">
                  <a:txBody>
                    <a:bodyPr/>
                    <a:lstStyle/>
                    <a:p>
                      <a:endParaRPr lang="bn-IN" sz="2400" b="1" dirty="0"/>
                    </a:p>
                    <a:p>
                      <a:r>
                        <a:rPr lang="bn-IN" sz="2400" b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পন্যক্রয়ের জন্য প্রদত্ত অর্থ</a:t>
                      </a:r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যোগঃ প্রত্যেক্ষ খরচসমূহঃ </a:t>
                      </a:r>
                    </a:p>
                    <a:p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পরিবহন</a:t>
                      </a:r>
                    </a:p>
                    <a:p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মজুরি</a:t>
                      </a:r>
                    </a:p>
                    <a:p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</a:t>
                      </a:r>
                      <a:r>
                        <a:rPr lang="en-US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শুল্ক</a:t>
                      </a:r>
                    </a:p>
                    <a:p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কর</a:t>
                      </a:r>
                    </a:p>
                    <a:p>
                      <a:endParaRPr lang="bn-IN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18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bn-IN" sz="2400" b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                </a:t>
                      </a:r>
                      <a:r>
                        <a:rPr lang="en-US" sz="2400" b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         </a:t>
                      </a:r>
                      <a:r>
                        <a:rPr lang="en-US" sz="2400" b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ক্রয়মূল্য</a:t>
                      </a:r>
                      <a:r>
                        <a:rPr lang="en-US" sz="2400" b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24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/>
                    </a:p>
                    <a:p>
                      <a:endParaRPr lang="bn-IN" dirty="0"/>
                    </a:p>
                    <a:p>
                      <a:endParaRPr lang="bn-IN" sz="2400" b="1" dirty="0"/>
                    </a:p>
                    <a:p>
                      <a:endParaRPr lang="bn-IN" sz="2400" b="1" dirty="0"/>
                    </a:p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</a:t>
                      </a:r>
                    </a:p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</a:t>
                      </a:r>
                    </a:p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</a:t>
                      </a:r>
                    </a:p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</a:t>
                      </a: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bn-IN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*****</a:t>
                      </a:r>
                    </a:p>
                    <a:p>
                      <a:endParaRPr lang="bn-IN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****** </a:t>
                      </a:r>
                      <a:endParaRPr lang="en-US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****** </a:t>
                      </a:r>
                      <a:endParaRPr lang="en-US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BD8DB79-83B8-46F7-9104-B05F2CF03C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3043" b="8696"/>
          <a:stretch/>
        </p:blipFill>
        <p:spPr>
          <a:xfrm>
            <a:off x="685799" y="3132913"/>
            <a:ext cx="3015549" cy="3725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DD093A-196A-4369-942E-DD81DC388B9B}"/>
              </a:ext>
            </a:extLst>
          </p:cNvPr>
          <p:cNvSpPr txBox="1"/>
          <p:nvPr/>
        </p:nvSpPr>
        <p:spPr>
          <a:xfrm>
            <a:off x="5467349" y="548640"/>
            <a:ext cx="6253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পন্যের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নমুনা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ছক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5E0A0058-7705-A8C3-24BC-B66D5AC1B77A}"/>
              </a:ext>
            </a:extLst>
          </p:cNvPr>
          <p:cNvSpPr/>
          <p:nvPr/>
        </p:nvSpPr>
        <p:spPr>
          <a:xfrm>
            <a:off x="152400" y="990600"/>
            <a:ext cx="48768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5A049-A4C8-4A2D-84D4-778CC3557FA7}"/>
              </a:ext>
            </a:extLst>
          </p:cNvPr>
          <p:cNvSpPr txBox="1"/>
          <p:nvPr/>
        </p:nvSpPr>
        <p:spPr>
          <a:xfrm>
            <a:off x="103383" y="1391478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ছকটি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লক্ষ্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‌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1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53E21E-DEE2-4688-84F8-8F6341465641}"/>
              </a:ext>
            </a:extLst>
          </p:cNvPr>
          <p:cNvSpPr/>
          <p:nvPr/>
        </p:nvSpPr>
        <p:spPr>
          <a:xfrm>
            <a:off x="152400" y="228600"/>
            <a:ext cx="48768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A376F-4ADB-49E6-A1BF-D91E2FFFF576}"/>
              </a:ext>
            </a:extLst>
          </p:cNvPr>
          <p:cNvSpPr txBox="1"/>
          <p:nvPr/>
        </p:nvSpPr>
        <p:spPr>
          <a:xfrm>
            <a:off x="5105400" y="1905000"/>
            <a:ext cx="693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মেসার্স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রহিম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ব্রাদার্স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চট্টগ্রামের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ব্রাদার্স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৪০০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বস্তা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সিমেন্ট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ট্রাক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১০,০০০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টাকা,কুলি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৫,০০০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টাকা।কারবারি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বাট্রা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১০%।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১০০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বস্তা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সিমেন্টের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B38F9-015A-4C47-B9BA-450D671D5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9" y="3550436"/>
            <a:ext cx="3452087" cy="2347927"/>
          </a:xfrm>
          <a:prstGeom prst="rect">
            <a:avLst/>
          </a:prstGeom>
        </p:spPr>
      </p:pic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901FD13E-5764-5D21-B796-7B24DFE6326A}"/>
              </a:ext>
            </a:extLst>
          </p:cNvPr>
          <p:cNvSpPr/>
          <p:nvPr/>
        </p:nvSpPr>
        <p:spPr>
          <a:xfrm>
            <a:off x="152400" y="959637"/>
            <a:ext cx="48768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66FCC2-C995-464B-9E27-52CFF96B85F1}"/>
              </a:ext>
            </a:extLst>
          </p:cNvPr>
          <p:cNvSpPr txBox="1"/>
          <p:nvPr/>
        </p:nvSpPr>
        <p:spPr>
          <a:xfrm>
            <a:off x="685800" y="1325873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89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1AAC8A-F555-4CA2-B32E-2AD675A15F56}"/>
              </a:ext>
            </a:extLst>
          </p:cNvPr>
          <p:cNvSpPr txBox="1"/>
          <p:nvPr/>
        </p:nvSpPr>
        <p:spPr>
          <a:xfrm>
            <a:off x="6286499" y="762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E04B91-8C49-4CD5-8FE2-3C14F3CFC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68557"/>
              </p:ext>
            </p:extLst>
          </p:nvPr>
        </p:nvGraphicFramePr>
        <p:xfrm>
          <a:off x="4648200" y="2057400"/>
          <a:ext cx="7391399" cy="4657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4381">
                  <a:extLst>
                    <a:ext uri="{9D8B030D-6E8A-4147-A177-3AD203B41FA5}">
                      <a16:colId xmlns:a16="http://schemas.microsoft.com/office/drawing/2014/main" val="3784837969"/>
                    </a:ext>
                  </a:extLst>
                </a:gridCol>
                <a:gridCol w="1599280">
                  <a:extLst>
                    <a:ext uri="{9D8B030D-6E8A-4147-A177-3AD203B41FA5}">
                      <a16:colId xmlns:a16="http://schemas.microsoft.com/office/drawing/2014/main" val="1840825250"/>
                    </a:ext>
                  </a:extLst>
                </a:gridCol>
                <a:gridCol w="1497738">
                  <a:extLst>
                    <a:ext uri="{9D8B030D-6E8A-4147-A177-3AD203B41FA5}">
                      <a16:colId xmlns:a16="http://schemas.microsoft.com/office/drawing/2014/main" val="497010384"/>
                    </a:ext>
                  </a:extLst>
                </a:gridCol>
              </a:tblGrid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বিবরন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টাকা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টাকা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00508"/>
                  </a:ext>
                </a:extLst>
              </a:tr>
              <a:tr h="979864">
                <a:tc rowSpan="4">
                  <a:txBody>
                    <a:bodyPr/>
                    <a:lstStyle/>
                    <a:p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সিমেন্ট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ক্রয়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( ১,০০০X৪০০ )</a:t>
                      </a: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( - )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কারবারি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বাট্রা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১০%</a:t>
                      </a: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( + )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প্রত্যেক্ষ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খরচঃ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 </a:t>
                      </a: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ট্রাক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ভাড়া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কুলি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খরচ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2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</a:t>
                      </a:r>
                      <a:r>
                        <a:rPr lang="en-US" sz="24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ক্রয়্যমূল্য</a:t>
                      </a:r>
                      <a:r>
                        <a:rPr lang="en-US" sz="2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৪,০০,০০০</a:t>
                      </a: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৪০,০০০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৩,৬০,০০০ </a:t>
                      </a: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১৫,০০০</a:t>
                      </a: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32696"/>
                  </a:ext>
                </a:extLst>
              </a:tr>
              <a:tr h="1479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১০,০০০</a:t>
                      </a:r>
                    </a:p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৫,০০০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557878"/>
                  </a:ext>
                </a:extLst>
              </a:tr>
              <a:tr h="1126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64517"/>
                  </a:ext>
                </a:extLst>
              </a:tr>
              <a:tr h="511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৩,৭৫,০০০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464003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BDFAA4D-9868-40D4-9737-5A307B2862E6}"/>
              </a:ext>
            </a:extLst>
          </p:cNvPr>
          <p:cNvSpPr/>
          <p:nvPr/>
        </p:nvSpPr>
        <p:spPr>
          <a:xfrm>
            <a:off x="152400" y="228600"/>
            <a:ext cx="44196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0A7F2-3BB7-45D7-8C08-CC0E390FF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1" y="3352800"/>
            <a:ext cx="3851659" cy="2318992"/>
          </a:xfrm>
          <a:prstGeom prst="rect">
            <a:avLst/>
          </a:prstGeom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8176FB45-5954-D13D-CC8C-C94FEBDD5862}"/>
              </a:ext>
            </a:extLst>
          </p:cNvPr>
          <p:cNvSpPr/>
          <p:nvPr/>
        </p:nvSpPr>
        <p:spPr>
          <a:xfrm>
            <a:off x="152400" y="1165085"/>
            <a:ext cx="44196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BE2057-EC48-4B80-BDE9-940246887DFC}"/>
              </a:ext>
            </a:extLst>
          </p:cNvPr>
          <p:cNvSpPr/>
          <p:nvPr/>
        </p:nvSpPr>
        <p:spPr>
          <a:xfrm>
            <a:off x="190502" y="228600"/>
            <a:ext cx="4686297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67E1F-FD47-4A9B-9E95-034109C41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457200"/>
            <a:ext cx="3047999" cy="1816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E6B77-7C4C-4CF8-BC96-C1D82BD1E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2405" b="7014"/>
          <a:stretch/>
        </p:blipFill>
        <p:spPr>
          <a:xfrm>
            <a:off x="5029202" y="2733019"/>
            <a:ext cx="3048000" cy="18160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FA9553-ACC5-4F63-9B7D-7D684053A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5008838"/>
            <a:ext cx="3047999" cy="1816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314BBA-5D06-4003-88C2-A68C20CBDC53}"/>
              </a:ext>
            </a:extLst>
          </p:cNvPr>
          <p:cNvSpPr txBox="1"/>
          <p:nvPr/>
        </p:nvSpPr>
        <p:spPr>
          <a:xfrm>
            <a:off x="8610600" y="1072828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গুদাম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A7B4FD-F6DD-4FE9-B2A1-54A9379D34E6}"/>
              </a:ext>
            </a:extLst>
          </p:cNvPr>
          <p:cNvSpPr txBox="1"/>
          <p:nvPr/>
        </p:nvSpPr>
        <p:spPr>
          <a:xfrm>
            <a:off x="8610600" y="325091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বিজ্ঞাপন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79BCD-FEAE-4664-92FD-5FDC47C5CBD0}"/>
              </a:ext>
            </a:extLst>
          </p:cNvPr>
          <p:cNvSpPr txBox="1"/>
          <p:nvPr/>
        </p:nvSpPr>
        <p:spPr>
          <a:xfrm>
            <a:off x="8763000" y="562446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বেতন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C1E06280-9099-561B-2CB8-A52CC6933496}"/>
              </a:ext>
            </a:extLst>
          </p:cNvPr>
          <p:cNvSpPr/>
          <p:nvPr/>
        </p:nvSpPr>
        <p:spPr>
          <a:xfrm>
            <a:off x="190503" y="1546085"/>
            <a:ext cx="4686296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32410-58DF-4F5C-A330-24EB8BDE4EA2}"/>
              </a:ext>
            </a:extLst>
          </p:cNvPr>
          <p:cNvSpPr txBox="1"/>
          <p:nvPr/>
        </p:nvSpPr>
        <p:spPr>
          <a:xfrm>
            <a:off x="278293" y="1927473"/>
            <a:ext cx="4369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624BC7-E82E-43D7-08BD-4E569E0B3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83" y="3542518"/>
            <a:ext cx="2057400" cy="2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F92010-06F2-49BB-93A2-65FD075AC314}"/>
              </a:ext>
            </a:extLst>
          </p:cNvPr>
          <p:cNvSpPr/>
          <p:nvPr/>
        </p:nvSpPr>
        <p:spPr>
          <a:xfrm>
            <a:off x="152400" y="228600"/>
            <a:ext cx="44958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13C309-0589-4CF4-A839-A7DD51CD6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53739"/>
              </p:ext>
            </p:extLst>
          </p:nvPr>
        </p:nvGraphicFramePr>
        <p:xfrm>
          <a:off x="4800600" y="1600200"/>
          <a:ext cx="7086600" cy="4587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0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বিবরন </a:t>
                      </a:r>
                      <a:endParaRPr lang="en-US" sz="24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টাকা </a:t>
                      </a:r>
                      <a:endParaRPr lang="en-US" sz="24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টাকা </a:t>
                      </a:r>
                      <a:endParaRPr lang="en-US" sz="24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875">
                <a:tc rowSpan="3">
                  <a:txBody>
                    <a:bodyPr/>
                    <a:lstStyle/>
                    <a:p>
                      <a:r>
                        <a:rPr lang="bn-IN" sz="2400" b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ক্রয়মূল্য </a:t>
                      </a:r>
                    </a:p>
                    <a:p>
                      <a:r>
                        <a:rPr lang="bn-IN" sz="2400" b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যোগঃ পরোক্ষ</a:t>
                      </a:r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খরচসমূহ </a:t>
                      </a:r>
                    </a:p>
                    <a:p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ভাড়া</a:t>
                      </a:r>
                    </a:p>
                    <a:p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 বেতন</a:t>
                      </a:r>
                    </a:p>
                    <a:p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বিজ্ঞাপন </a:t>
                      </a:r>
                    </a:p>
                    <a:p>
                      <a:endParaRPr lang="bn-IN" sz="2400" b="0" baseline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sz="2400" b="0" baseline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2400" b="0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প্রত্যাশিত</a:t>
                      </a:r>
                      <a:r>
                        <a:rPr lang="en-US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b="0" baseline="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মুনাফা</a:t>
                      </a:r>
                      <a:r>
                        <a:rPr lang="en-US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bn-IN" sz="2400" b="0" baseline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bn-IN" sz="2400" b="0" baseline="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বিক্রয়মূল্য </a:t>
                      </a:r>
                      <a:endParaRPr lang="en-US" sz="2400" b="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</a:t>
                      </a:r>
                    </a:p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</a:t>
                      </a:r>
                    </a:p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</a:t>
                      </a:r>
                    </a:p>
                    <a:p>
                      <a:endParaRPr lang="en-US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**** </a:t>
                      </a:r>
                    </a:p>
                    <a:p>
                      <a:endParaRPr lang="bn-IN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endParaRPr lang="bn-IN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****</a:t>
                      </a:r>
                      <a:endParaRPr lang="en-US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r>
                        <a:rPr lang="en-US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****</a:t>
                      </a:r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0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***** </a:t>
                      </a:r>
                      <a:endParaRPr lang="en-US" sz="2400" b="1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1A51ED-E009-419F-82B2-4925F7CB9E85}"/>
              </a:ext>
            </a:extLst>
          </p:cNvPr>
          <p:cNvSpPr txBox="1"/>
          <p:nvPr/>
        </p:nvSpPr>
        <p:spPr>
          <a:xfrm>
            <a:off x="5486400" y="685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বিক্রয়মূল্য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নির্ণয়ের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নমুনা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ছক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2458A1B9-DE93-BEFC-B438-B24709669B88}"/>
              </a:ext>
            </a:extLst>
          </p:cNvPr>
          <p:cNvSpPr/>
          <p:nvPr/>
        </p:nvSpPr>
        <p:spPr>
          <a:xfrm>
            <a:off x="152400" y="990600"/>
            <a:ext cx="44958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86D7E-5A63-41F9-82EC-E135CFCEF353}"/>
              </a:ext>
            </a:extLst>
          </p:cNvPr>
          <p:cNvSpPr txBox="1"/>
          <p:nvPr/>
        </p:nvSpPr>
        <p:spPr>
          <a:xfrm>
            <a:off x="0" y="13876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ছকটি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লক্ষ্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‌ 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3B3FF2-4727-3E5A-1150-693818618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6798"/>
            <a:ext cx="273744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F0A5BB-5F3E-48A4-95C3-28F950B293E2}"/>
              </a:ext>
            </a:extLst>
          </p:cNvPr>
          <p:cNvSpPr/>
          <p:nvPr/>
        </p:nvSpPr>
        <p:spPr>
          <a:xfrm>
            <a:off x="152400" y="228600"/>
            <a:ext cx="44196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E44A4D-25BE-45AA-A22F-8B90B6516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3291973" cy="30791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AC7506-FF11-4551-9B3C-CEFB4674C307}"/>
              </a:ext>
            </a:extLst>
          </p:cNvPr>
          <p:cNvSpPr txBox="1"/>
          <p:nvPr/>
        </p:nvSpPr>
        <p:spPr>
          <a:xfrm>
            <a:off x="4953000" y="1752600"/>
            <a:ext cx="708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মেসার্স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শাহিনের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বস্তা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চালের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২০,০০,০০০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গুদাম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১০,০০০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টাকা,পরিবহন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১৫,০০০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কর্মচারীর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বেতন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৫,০০০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বিজ্ঞাপন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২,০০০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২৫%। </a:t>
            </a: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উপরোক্ত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তথ্যের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ভিত্তিতে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বিক্রয়মূল্য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87EED5B5-FED2-1C08-4149-E87C4DE8066E}"/>
              </a:ext>
            </a:extLst>
          </p:cNvPr>
          <p:cNvSpPr/>
          <p:nvPr/>
        </p:nvSpPr>
        <p:spPr>
          <a:xfrm>
            <a:off x="152400" y="990600"/>
            <a:ext cx="44196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7F48E-7E5E-4D61-B6C0-B6D611D7BF2A}"/>
              </a:ext>
            </a:extLst>
          </p:cNvPr>
          <p:cNvSpPr txBox="1"/>
          <p:nvPr/>
        </p:nvSpPr>
        <p:spPr>
          <a:xfrm>
            <a:off x="781878" y="136787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D889B30-C73E-43B0-8BE3-6D43C0DE9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47055"/>
              </p:ext>
            </p:extLst>
          </p:nvPr>
        </p:nvGraphicFramePr>
        <p:xfrm>
          <a:off x="1057273" y="914400"/>
          <a:ext cx="10077451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4972">
                  <a:extLst>
                    <a:ext uri="{9D8B030D-6E8A-4147-A177-3AD203B41FA5}">
                      <a16:colId xmlns:a16="http://schemas.microsoft.com/office/drawing/2014/main" val="3784837969"/>
                    </a:ext>
                  </a:extLst>
                </a:gridCol>
                <a:gridCol w="2567521">
                  <a:extLst>
                    <a:ext uri="{9D8B030D-6E8A-4147-A177-3AD203B41FA5}">
                      <a16:colId xmlns:a16="http://schemas.microsoft.com/office/drawing/2014/main" val="1840825250"/>
                    </a:ext>
                  </a:extLst>
                </a:gridCol>
                <a:gridCol w="2374958">
                  <a:extLst>
                    <a:ext uri="{9D8B030D-6E8A-4147-A177-3AD203B41FA5}">
                      <a16:colId xmlns:a16="http://schemas.microsoft.com/office/drawing/2014/main" val="497010384"/>
                    </a:ext>
                  </a:extLst>
                </a:gridCol>
              </a:tblGrid>
              <a:tr h="34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বিবরন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টাকা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টাকা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00508"/>
                  </a:ext>
                </a:extLst>
              </a:tr>
              <a:tr h="440747"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  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চালের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ক্রয়মূল্য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</a:t>
                      </a: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(+)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পরোক্ষ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খরচঃ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</a:t>
                      </a: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    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গুদাম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ভাড়া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</a:t>
                      </a: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         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বেতন</a:t>
                      </a:r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       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বিজ্ঞাপন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</a:t>
                      </a: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</a:t>
                      </a:r>
                      <a:r>
                        <a:rPr lang="en-US" sz="24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মোট</a:t>
                      </a:r>
                      <a:r>
                        <a:rPr lang="en-US" sz="2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ব্যয়</a:t>
                      </a:r>
                      <a:r>
                        <a:rPr lang="en-US" sz="2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    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মুনাফা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২৫% </a:t>
                      </a: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                                      </a:t>
                      </a:r>
                      <a:r>
                        <a:rPr lang="en-US" sz="20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বিক্রয়মূল্য</a:t>
                      </a:r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=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২০,০০,০০০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২০,০০,০০০</a:t>
                      </a: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১৭,০০০ </a:t>
                      </a: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32696"/>
                  </a:ext>
                </a:extLst>
              </a:tr>
              <a:tr h="1949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১০,০০০</a:t>
                      </a: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৫,০০০ </a:t>
                      </a: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২,০০০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557878"/>
                  </a:ext>
                </a:extLst>
              </a:tr>
              <a:tr h="89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64517"/>
                  </a:ext>
                </a:extLst>
              </a:tr>
              <a:tr h="970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২০,১৭,০০০</a:t>
                      </a:r>
                    </a:p>
                    <a:p>
                      <a:pPr algn="ctr"/>
                      <a:endParaRPr lang="en-US" sz="20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৫,০৪,২৫০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40034"/>
                  </a:ext>
                </a:extLst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২৫,২১,২৫০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80950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9C1331-F412-46FD-807C-C0A068BE397A}"/>
              </a:ext>
            </a:extLst>
          </p:cNvPr>
          <p:cNvSpPr txBox="1"/>
          <p:nvPr/>
        </p:nvSpPr>
        <p:spPr>
          <a:xfrm>
            <a:off x="4067174" y="297359"/>
            <a:ext cx="4057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B455BA-F350-4F59-B606-A0BC23281B97}"/>
              </a:ext>
            </a:extLst>
          </p:cNvPr>
          <p:cNvSpPr/>
          <p:nvPr/>
        </p:nvSpPr>
        <p:spPr>
          <a:xfrm>
            <a:off x="152400" y="228600"/>
            <a:ext cx="48768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6C5E4-BF75-4F64-B4DB-9F3963439046}"/>
              </a:ext>
            </a:extLst>
          </p:cNvPr>
          <p:cNvSpPr txBox="1"/>
          <p:nvPr/>
        </p:nvSpPr>
        <p:spPr>
          <a:xfrm>
            <a:off x="5715000" y="914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BC8AC2-7FFE-4F18-B7A7-1AE5E0AFE14A}"/>
              </a:ext>
            </a:extLst>
          </p:cNvPr>
          <p:cNvSpPr txBox="1"/>
          <p:nvPr/>
        </p:nvSpPr>
        <p:spPr>
          <a:xfrm>
            <a:off x="5486400" y="2743200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বিক্রয়মূল্য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প্রত্যেক্ষ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পরোক্ষ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DB436-8B46-4CF8-868F-7326DB8FA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1" y="4310412"/>
            <a:ext cx="3533775" cy="2598721"/>
          </a:xfrm>
          <a:prstGeom prst="rect">
            <a:avLst/>
          </a:prstGeom>
        </p:spPr>
      </p:pic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21226BD6-3FA9-F227-9193-D8A64D7ADB26}"/>
              </a:ext>
            </a:extLst>
          </p:cNvPr>
          <p:cNvSpPr/>
          <p:nvPr/>
        </p:nvSpPr>
        <p:spPr>
          <a:xfrm>
            <a:off x="152400" y="990600"/>
            <a:ext cx="48768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033AF2-9B65-4858-9716-A1C108D750F8}"/>
              </a:ext>
            </a:extLst>
          </p:cNvPr>
          <p:cNvSpPr txBox="1"/>
          <p:nvPr/>
        </p:nvSpPr>
        <p:spPr>
          <a:xfrm>
            <a:off x="4991100" y="43020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0FD89E-FB10-4214-A187-5F569D078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r="5244" b="4445"/>
          <a:stretch/>
        </p:blipFill>
        <p:spPr>
          <a:xfrm>
            <a:off x="2715011" y="845704"/>
            <a:ext cx="1984238" cy="2625299"/>
          </a:xfrm>
          <a:prstGeom prst="ellipse">
            <a:avLst/>
          </a:prstGeom>
          <a:ln w="1905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EC33E7-67FC-48FD-AE35-8F3DDCF52673}"/>
              </a:ext>
            </a:extLst>
          </p:cNvPr>
          <p:cNvSpPr txBox="1"/>
          <p:nvPr/>
        </p:nvSpPr>
        <p:spPr>
          <a:xfrm>
            <a:off x="152400" y="3534014"/>
            <a:ext cx="7239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তাপস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চন্দ্র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সূত্রধর</a:t>
            </a:r>
            <a:endParaRPr lang="en-US" sz="32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হাজী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আব্দুল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হেকিম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ভূঁইয়া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হাইস্কুল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এন্ড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কলেজ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আজমিরীগঞ্জ,হবিগঞ্জ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মোবাইলঃ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০১৭২২৬৬০৬৯০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ইমেইলঃ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tapasom86@gmail.com</a:t>
            </a:r>
          </a:p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CFA61B-89DD-42B1-A265-41AD6CD2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70" y="1923812"/>
            <a:ext cx="2190750" cy="2800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1DABCA-6FD6-4A95-8131-9DC69987A8A1}"/>
              </a:ext>
            </a:extLst>
          </p:cNvPr>
          <p:cNvSpPr txBox="1"/>
          <p:nvPr/>
        </p:nvSpPr>
        <p:spPr>
          <a:xfrm>
            <a:off x="9075200" y="5206558"/>
            <a:ext cx="3372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হিসাববিজ্ঞান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নবম-দশম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B67DF-C1DE-4965-8E28-0FCB83F3E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6600" y="1463724"/>
            <a:ext cx="1295400" cy="53942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E3ED9B-0A7E-4EF3-9C24-7DEACC34EB63}"/>
              </a:ext>
            </a:extLst>
          </p:cNvPr>
          <p:cNvSpPr/>
          <p:nvPr/>
        </p:nvSpPr>
        <p:spPr>
          <a:xfrm>
            <a:off x="152400" y="228600"/>
            <a:ext cx="46482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54082-AD94-4C32-BE72-494B5B789C80}"/>
              </a:ext>
            </a:extLst>
          </p:cNvPr>
          <p:cNvSpPr txBox="1"/>
          <p:nvPr/>
        </p:nvSpPr>
        <p:spPr>
          <a:xfrm>
            <a:off x="5486400" y="114288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C0220-A77C-4578-869A-06F799DBB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r="16641"/>
          <a:stretch/>
        </p:blipFill>
        <p:spPr>
          <a:xfrm>
            <a:off x="685800" y="3276600"/>
            <a:ext cx="3277761" cy="3117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5ACC32-B1D9-4296-9C88-F0C60A680C1B}"/>
              </a:ext>
            </a:extLst>
          </p:cNvPr>
          <p:cNvSpPr txBox="1"/>
          <p:nvPr/>
        </p:nvSpPr>
        <p:spPr>
          <a:xfrm>
            <a:off x="4953000" y="2057400"/>
            <a:ext cx="67243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পরোক্ষ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প্রত্যাশিত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বিক্রয়মূল্য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নির্ধারন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সম্পৃক্ত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প্রত্যেক্ষ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সম্পৃক্ত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পরোক্ষ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৩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৫। ৩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0970401F-BF0D-015F-8341-ECCA9E52EA67}"/>
              </a:ext>
            </a:extLst>
          </p:cNvPr>
          <p:cNvSpPr/>
          <p:nvPr/>
        </p:nvSpPr>
        <p:spPr>
          <a:xfrm>
            <a:off x="152400" y="990600"/>
            <a:ext cx="46482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7E8AC-9230-41DB-9149-45C9763D08E0}"/>
              </a:ext>
            </a:extLst>
          </p:cNvPr>
          <p:cNvSpPr/>
          <p:nvPr/>
        </p:nvSpPr>
        <p:spPr>
          <a:xfrm>
            <a:off x="152399" y="228600"/>
            <a:ext cx="4868489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3380E-61E1-4658-B631-FAF2AB79E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t="9045" r="16728" b="9045"/>
          <a:stretch/>
        </p:blipFill>
        <p:spPr>
          <a:xfrm>
            <a:off x="228600" y="3419203"/>
            <a:ext cx="3657600" cy="3115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5ECFFA-3700-4263-9203-109E9133A0D2}"/>
              </a:ext>
            </a:extLst>
          </p:cNvPr>
          <p:cNvSpPr txBox="1"/>
          <p:nvPr/>
        </p:nvSpPr>
        <p:spPr>
          <a:xfrm>
            <a:off x="5020889" y="1676400"/>
            <a:ext cx="69400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মেসার্স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ব্রাদার্স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৫০০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বস্তা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চালের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১০,০০,০০০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গুদাম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ভাড়া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১৫,০০০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টাকা,পরিবহন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১৫,০০০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কর্মচারীর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বেতন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৫,০০০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বিজ্ঞাপন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খরচ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২,০০০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মুনাফা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২৫%। </a:t>
            </a: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উপরোক্ত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তথ্যের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ভিত্তিতে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0E934AC4-FB73-EA21-1E97-8916F4BBF536}"/>
              </a:ext>
            </a:extLst>
          </p:cNvPr>
          <p:cNvSpPr/>
          <p:nvPr/>
        </p:nvSpPr>
        <p:spPr>
          <a:xfrm>
            <a:off x="152400" y="990600"/>
            <a:ext cx="48768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BA124-9F91-4D12-8BDF-3058AACF2DC5}"/>
              </a:ext>
            </a:extLst>
          </p:cNvPr>
          <p:cNvSpPr txBox="1"/>
          <p:nvPr/>
        </p:nvSpPr>
        <p:spPr>
          <a:xfrm>
            <a:off x="533400" y="1356836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7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F089E0-B1F6-49DD-9D4D-2039A7DDDE13}"/>
              </a:ext>
            </a:extLst>
          </p:cNvPr>
          <p:cNvSpPr/>
          <p:nvPr/>
        </p:nvSpPr>
        <p:spPr>
          <a:xfrm>
            <a:off x="102702" y="162339"/>
            <a:ext cx="7103168" cy="6781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935C924-E5B9-4444-B257-D384209F0E53}"/>
              </a:ext>
            </a:extLst>
          </p:cNvPr>
          <p:cNvSpPr/>
          <p:nvPr/>
        </p:nvSpPr>
        <p:spPr>
          <a:xfrm rot="10800000">
            <a:off x="76200" y="152400"/>
            <a:ext cx="7129670" cy="6781799"/>
          </a:xfrm>
          <a:prstGeom prst="halfFrame">
            <a:avLst>
              <a:gd name="adj1" fmla="val 8712"/>
              <a:gd name="adj2" fmla="val 8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A0FE90E-1FBA-4C0E-886D-95A591F3E772}"/>
              </a:ext>
            </a:extLst>
          </p:cNvPr>
          <p:cNvSpPr/>
          <p:nvPr/>
        </p:nvSpPr>
        <p:spPr>
          <a:xfrm rot="5400000">
            <a:off x="318051" y="318051"/>
            <a:ext cx="6096000" cy="6526698"/>
          </a:xfrm>
          <a:prstGeom prst="triangle">
            <a:avLst>
              <a:gd name="adj" fmla="val 4877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B8ED84F-D0F4-4FA4-AC30-3ABF922768C0}"/>
              </a:ext>
            </a:extLst>
          </p:cNvPr>
          <p:cNvSpPr/>
          <p:nvPr/>
        </p:nvSpPr>
        <p:spPr>
          <a:xfrm>
            <a:off x="102702" y="152401"/>
            <a:ext cx="7129670" cy="6705599"/>
          </a:xfrm>
          <a:prstGeom prst="halfFrame">
            <a:avLst>
              <a:gd name="adj1" fmla="val 9494"/>
              <a:gd name="adj2" fmla="val 91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0B807-DF44-434C-A750-57646687F944}"/>
              </a:ext>
            </a:extLst>
          </p:cNvPr>
          <p:cNvSpPr txBox="1"/>
          <p:nvPr/>
        </p:nvSpPr>
        <p:spPr>
          <a:xfrm>
            <a:off x="7391400" y="3044279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0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909D9C-F69C-4C80-8E76-C26873A8CED3}"/>
              </a:ext>
            </a:extLst>
          </p:cNvPr>
          <p:cNvSpPr/>
          <p:nvPr/>
        </p:nvSpPr>
        <p:spPr>
          <a:xfrm>
            <a:off x="94956" y="152400"/>
            <a:ext cx="4572000" cy="6781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2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359" y="1059038"/>
            <a:ext cx="3661682" cy="20574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4" name="Picture 3" descr="2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063727"/>
            <a:ext cx="3653337" cy="205271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5" name="Picture 4" descr="2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3944081"/>
            <a:ext cx="3661682" cy="205739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D8B6C7-9553-4F67-9D8E-44E61A70C7E6}"/>
              </a:ext>
            </a:extLst>
          </p:cNvPr>
          <p:cNvSpPr txBox="1"/>
          <p:nvPr/>
        </p:nvSpPr>
        <p:spPr>
          <a:xfrm>
            <a:off x="5057922" y="324842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সবজির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EA833-F76A-491B-B11C-A0B6399D29E8}"/>
              </a:ext>
            </a:extLst>
          </p:cNvPr>
          <p:cNvSpPr txBox="1"/>
          <p:nvPr/>
        </p:nvSpPr>
        <p:spPr>
          <a:xfrm>
            <a:off x="8686800" y="324842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কাপড়ের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21DB5-D4BD-44E5-856B-FAD972BB8E2C}"/>
              </a:ext>
            </a:extLst>
          </p:cNvPr>
          <p:cNvSpPr txBox="1"/>
          <p:nvPr/>
        </p:nvSpPr>
        <p:spPr>
          <a:xfrm>
            <a:off x="8686800" y="611236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ফাষ্ট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ফুডের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97211-CD77-4064-88AF-FAFD34259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20318" y="3944081"/>
            <a:ext cx="3661682" cy="2057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3CF69F-44A1-469E-A19F-2DC3D3D337F3}"/>
              </a:ext>
            </a:extLst>
          </p:cNvPr>
          <p:cNvSpPr txBox="1"/>
          <p:nvPr/>
        </p:nvSpPr>
        <p:spPr>
          <a:xfrm>
            <a:off x="5028614" y="611236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চালের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দোকান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76D828-E3A9-8A35-16E8-172C975DF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0" y="3937455"/>
            <a:ext cx="2780729" cy="2476952"/>
          </a:xfrm>
          <a:prstGeom prst="rect">
            <a:avLst/>
          </a:prstGeom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E0523FD0-44A8-06FC-B9ED-4BD17FEF8742}"/>
              </a:ext>
            </a:extLst>
          </p:cNvPr>
          <p:cNvSpPr/>
          <p:nvPr/>
        </p:nvSpPr>
        <p:spPr>
          <a:xfrm>
            <a:off x="94956" y="990600"/>
            <a:ext cx="4553244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10" y="1418391"/>
            <a:ext cx="443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ছবিগুলো দে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খি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বলিঃ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0" y="991106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আমরা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57F1A-2837-449A-B241-839CFE84CE9B}"/>
              </a:ext>
            </a:extLst>
          </p:cNvPr>
          <p:cNvSpPr/>
          <p:nvPr/>
        </p:nvSpPr>
        <p:spPr>
          <a:xfrm>
            <a:off x="76200" y="192388"/>
            <a:ext cx="4953000" cy="67418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58BBC-0854-40C8-A042-3FDB472AF86A}"/>
              </a:ext>
            </a:extLst>
          </p:cNvPr>
          <p:cNvSpPr txBox="1"/>
          <p:nvPr/>
        </p:nvSpPr>
        <p:spPr>
          <a:xfrm>
            <a:off x="6096000" y="5220563"/>
            <a:ext cx="483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ক্রয়-বিক্রয়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45788D-ED67-4013-B4EF-ECCEF2DAA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615" b="6822"/>
          <a:stretch/>
        </p:blipFill>
        <p:spPr>
          <a:xfrm>
            <a:off x="914400" y="2895600"/>
            <a:ext cx="2831245" cy="3429000"/>
          </a:xfrm>
          <a:prstGeom prst="rect">
            <a:avLst/>
          </a:prstGeom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DD53C3B3-FEB4-7A1E-4806-4D9C2753400D}"/>
              </a:ext>
            </a:extLst>
          </p:cNvPr>
          <p:cNvSpPr/>
          <p:nvPr/>
        </p:nvSpPr>
        <p:spPr>
          <a:xfrm>
            <a:off x="76200" y="990600"/>
            <a:ext cx="49530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DBAEBA-F316-4AF0-B22A-B0D90CE13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39104"/>
            <a:ext cx="3468793" cy="2308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F98856-51A3-44B4-9C4C-4039875F4858}"/>
              </a:ext>
            </a:extLst>
          </p:cNvPr>
          <p:cNvSpPr txBox="1"/>
          <p:nvPr/>
        </p:nvSpPr>
        <p:spPr>
          <a:xfrm>
            <a:off x="304800" y="5334000"/>
            <a:ext cx="664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পন্যের</a:t>
            </a:r>
            <a:r>
              <a:rPr lang="en-US" sz="4800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u="sng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</a:t>
            </a:r>
            <a:r>
              <a:rPr lang="en-US" sz="4800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u="sng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বিক্রয়মূল্য</a:t>
            </a:r>
            <a:r>
              <a:rPr lang="en-US" sz="4800" u="sng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43950-94E5-4706-80E2-78E9E57FE28E}"/>
              </a:ext>
            </a:extLst>
          </p:cNvPr>
          <p:cNvSpPr txBox="1"/>
          <p:nvPr/>
        </p:nvSpPr>
        <p:spPr>
          <a:xfrm>
            <a:off x="5715000" y="2539104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একাদশ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ক্রয়মূল্য,উৎপাদন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বিক্রয়মূল্য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নংঃ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১৮১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DD680F-78FE-47B5-92A1-1C8A10E35C59}"/>
              </a:ext>
            </a:extLst>
          </p:cNvPr>
          <p:cNvSpPr/>
          <p:nvPr/>
        </p:nvSpPr>
        <p:spPr>
          <a:xfrm>
            <a:off x="76200" y="228600"/>
            <a:ext cx="4953000" cy="6705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11ED4-F23C-4DBC-8D3A-D467AAC84257}"/>
              </a:ext>
            </a:extLst>
          </p:cNvPr>
          <p:cNvSpPr txBox="1"/>
          <p:nvPr/>
        </p:nvSpPr>
        <p:spPr>
          <a:xfrm>
            <a:off x="6858000" y="1080052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3A76E-D837-4C85-B1E8-045E9CFB8E2E}"/>
              </a:ext>
            </a:extLst>
          </p:cNvPr>
          <p:cNvSpPr txBox="1"/>
          <p:nvPr/>
        </p:nvSpPr>
        <p:spPr>
          <a:xfrm>
            <a:off x="5219702" y="3273435"/>
            <a:ext cx="6819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বিক্রয়মূল্য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পন্যের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বিক্রয়মূল্য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নির্ধারণ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6FFB7-58B6-478F-9B8F-E96E8E39C3AF}"/>
              </a:ext>
            </a:extLst>
          </p:cNvPr>
          <p:cNvSpPr txBox="1"/>
          <p:nvPr/>
        </p:nvSpPr>
        <p:spPr>
          <a:xfrm>
            <a:off x="5181600" y="2238299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---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7053C-E2D5-4BC0-A16C-E5D977886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28520"/>
            <a:ext cx="3077436" cy="3643680"/>
          </a:xfrm>
          <a:prstGeom prst="rect">
            <a:avLst/>
          </a:prstGeom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E3ACA72-411A-0817-338A-5E496E6DCF07}"/>
              </a:ext>
            </a:extLst>
          </p:cNvPr>
          <p:cNvSpPr/>
          <p:nvPr/>
        </p:nvSpPr>
        <p:spPr>
          <a:xfrm>
            <a:off x="152400" y="990600"/>
            <a:ext cx="48768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C6CAFA-80F4-4BE9-A5E2-496EC8A834F8}"/>
              </a:ext>
            </a:extLst>
          </p:cNvPr>
          <p:cNvSpPr/>
          <p:nvPr/>
        </p:nvSpPr>
        <p:spPr>
          <a:xfrm>
            <a:off x="152400" y="228600"/>
            <a:ext cx="48768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5A7572-5F15-4ABF-922A-4C547D228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3" r="15928"/>
          <a:stretch/>
        </p:blipFill>
        <p:spPr>
          <a:xfrm>
            <a:off x="5105399" y="642935"/>
            <a:ext cx="1981201" cy="2900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CD2C3A-63DE-4DEB-94BB-773088DBC5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r="18555"/>
          <a:stretch/>
        </p:blipFill>
        <p:spPr>
          <a:xfrm>
            <a:off x="5181603" y="3886200"/>
            <a:ext cx="1981199" cy="2900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C6FA16-68E3-4875-A176-96769F8E1300}"/>
              </a:ext>
            </a:extLst>
          </p:cNvPr>
          <p:cNvSpPr txBox="1"/>
          <p:nvPr/>
        </p:nvSpPr>
        <p:spPr>
          <a:xfrm>
            <a:off x="7505702" y="1554508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= ১০০টাকা।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= ১১০টাকা।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D432CD-9237-4B31-9AF5-2710704C24DF}"/>
              </a:ext>
            </a:extLst>
          </p:cNvPr>
          <p:cNvSpPr txBox="1"/>
          <p:nvPr/>
        </p:nvSpPr>
        <p:spPr>
          <a:xfrm>
            <a:off x="7315205" y="4797773"/>
            <a:ext cx="4114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= ২,৫০০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= ২,৭৫০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টাকা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B927634E-82A4-F74B-44CD-7E4D9E86C48A}"/>
              </a:ext>
            </a:extLst>
          </p:cNvPr>
          <p:cNvSpPr/>
          <p:nvPr/>
        </p:nvSpPr>
        <p:spPr>
          <a:xfrm>
            <a:off x="152400" y="990600"/>
            <a:ext cx="4876800" cy="1641126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19F21-648B-4C4D-B061-4EA2AD7D7863}"/>
              </a:ext>
            </a:extLst>
          </p:cNvPr>
          <p:cNvSpPr txBox="1"/>
          <p:nvPr/>
        </p:nvSpPr>
        <p:spPr>
          <a:xfrm>
            <a:off x="152400" y="1315377"/>
            <a:ext cx="4533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3AADB-AAE6-9DEE-E1FC-3FC3D1D95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04" y="3584230"/>
            <a:ext cx="2946791" cy="242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13D6B2-8D1D-40CE-B6B1-C1AA4F48B2F7}"/>
              </a:ext>
            </a:extLst>
          </p:cNvPr>
          <p:cNvSpPr/>
          <p:nvPr/>
        </p:nvSpPr>
        <p:spPr>
          <a:xfrm>
            <a:off x="152400" y="228600"/>
            <a:ext cx="48768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AC94A-9338-4FCF-A8AC-F1E53F7B8363}"/>
              </a:ext>
            </a:extLst>
          </p:cNvPr>
          <p:cNvSpPr txBox="1"/>
          <p:nvPr/>
        </p:nvSpPr>
        <p:spPr>
          <a:xfrm>
            <a:off x="6066183" y="2252991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পারলে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88BE90-E898-46D2-BCB1-2DF2034F227C}"/>
              </a:ext>
            </a:extLst>
          </p:cNvPr>
          <p:cNvSpPr txBox="1"/>
          <p:nvPr/>
        </p:nvSpPr>
        <p:spPr>
          <a:xfrm>
            <a:off x="5297556" y="4535269"/>
            <a:ext cx="674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চালের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বিক্রয়মূল্য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0F4D23-0BFE-40C8-88BE-DE56D78C6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8552"/>
            <a:ext cx="3829840" cy="3946603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C16E6869-924E-5032-B13A-0CAF89D1CACF}"/>
              </a:ext>
            </a:extLst>
          </p:cNvPr>
          <p:cNvSpPr/>
          <p:nvPr/>
        </p:nvSpPr>
        <p:spPr>
          <a:xfrm>
            <a:off x="152400" y="990600"/>
            <a:ext cx="48768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7D7FE9-EF3F-4140-BABB-11B5608749AF}"/>
              </a:ext>
            </a:extLst>
          </p:cNvPr>
          <p:cNvSpPr/>
          <p:nvPr/>
        </p:nvSpPr>
        <p:spPr>
          <a:xfrm>
            <a:off x="147431" y="228600"/>
            <a:ext cx="4876800" cy="6629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6C5BB-668C-489C-93AF-68DF5BDE61CB}"/>
              </a:ext>
            </a:extLst>
          </p:cNvPr>
          <p:cNvSpPr txBox="1"/>
          <p:nvPr/>
        </p:nvSpPr>
        <p:spPr>
          <a:xfrm>
            <a:off x="5638800" y="2057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পন্যের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ক্রয়মূল্য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977A3-CB9B-4319-85BD-6C16002897DD}"/>
              </a:ext>
            </a:extLst>
          </p:cNvPr>
          <p:cNvSpPr txBox="1"/>
          <p:nvPr/>
        </p:nvSpPr>
        <p:spPr>
          <a:xfrm>
            <a:off x="5219700" y="4092715"/>
            <a:ext cx="685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সাধারন অর্থে ক্রয়মূল্য বলতে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পন্য ক্রয়ের সময় বিক্রেতাকে যে মূল্য প্রদান করা হয়।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A9B255-2F72-477D-AEF9-E03DD4865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7" y="3146841"/>
            <a:ext cx="2871589" cy="3070085"/>
          </a:xfrm>
          <a:prstGeom prst="rect">
            <a:avLst/>
          </a:prstGeom>
        </p:spPr>
      </p:pic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FF5206BC-0899-E940-034B-5BB456B6DE73}"/>
              </a:ext>
            </a:extLst>
          </p:cNvPr>
          <p:cNvSpPr/>
          <p:nvPr/>
        </p:nvSpPr>
        <p:spPr>
          <a:xfrm>
            <a:off x="152400" y="990600"/>
            <a:ext cx="4876800" cy="1501915"/>
          </a:xfrm>
          <a:prstGeom prst="flowChartPunchedTap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25618-CFB8-4F33-A4F8-76F9A8563208}"/>
              </a:ext>
            </a:extLst>
          </p:cNvPr>
          <p:cNvSpPr txBox="1"/>
          <p:nvPr/>
        </p:nvSpPr>
        <p:spPr>
          <a:xfrm>
            <a:off x="538361" y="1326058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581</Words>
  <Application>Microsoft Office PowerPoint</Application>
  <PresentationFormat>Widescreen</PresentationFormat>
  <Paragraphs>219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222</cp:revision>
  <dcterms:created xsi:type="dcterms:W3CDTF">2006-08-16T00:00:00Z</dcterms:created>
  <dcterms:modified xsi:type="dcterms:W3CDTF">2022-12-22T11:58:02Z</dcterms:modified>
</cp:coreProperties>
</file>