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9" r:id="rId2"/>
    <p:sldId id="325" r:id="rId3"/>
    <p:sldId id="291" r:id="rId4"/>
    <p:sldId id="294" r:id="rId5"/>
    <p:sldId id="320" r:id="rId6"/>
    <p:sldId id="304" r:id="rId7"/>
    <p:sldId id="298" r:id="rId8"/>
    <p:sldId id="299" r:id="rId9"/>
    <p:sldId id="303" r:id="rId10"/>
    <p:sldId id="296" r:id="rId11"/>
    <p:sldId id="323" r:id="rId12"/>
    <p:sldId id="305" r:id="rId13"/>
    <p:sldId id="307" r:id="rId14"/>
    <p:sldId id="326" r:id="rId15"/>
    <p:sldId id="309" r:id="rId16"/>
    <p:sldId id="312" r:id="rId17"/>
    <p:sldId id="317" r:id="rId18"/>
    <p:sldId id="327" r:id="rId19"/>
    <p:sldId id="318" r:id="rId20"/>
    <p:sldId id="31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27" autoAdjust="0"/>
  </p:normalViewPr>
  <p:slideViewPr>
    <p:cSldViewPr snapToGrid="0">
      <p:cViewPr varScale="1">
        <p:scale>
          <a:sx n="81" d="100"/>
          <a:sy n="81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4BC94D-904E-462F-B957-2D1FE21089C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E43158-7715-4ADF-8B5D-55982C92601E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600" dirty="0" err="1">
              <a:latin typeface="Kalpurush" panose="02000600000000000000" pitchFamily="2" charset="0"/>
              <a:cs typeface="Kalpurush" panose="02000600000000000000" pitchFamily="2" charset="0"/>
            </a:rPr>
            <a:t>কবি</a:t>
          </a:r>
          <a:r>
            <a:rPr lang="en-US" sz="36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3600" dirty="0" err="1">
              <a:latin typeface="Kalpurush" panose="02000600000000000000" pitchFamily="2" charset="0"/>
              <a:cs typeface="Kalpurush" panose="02000600000000000000" pitchFamily="2" charset="0"/>
            </a:rPr>
            <a:t>পরিচিতি</a:t>
          </a:r>
          <a:r>
            <a:rPr lang="en-US" sz="4200" dirty="0">
              <a:latin typeface="Kalpurush" panose="02000600000000000000" pitchFamily="2" charset="0"/>
              <a:cs typeface="Kalpurush" panose="02000600000000000000" pitchFamily="2" charset="0"/>
            </a:rPr>
            <a:t>  </a:t>
          </a:r>
        </a:p>
      </dgm:t>
    </dgm:pt>
    <dgm:pt modelId="{EF8F3A8D-B03E-4F58-8833-59549FEE7D5B}" type="parTrans" cxnId="{6C691655-09D3-4369-B6C3-F0E7F84B8B15}">
      <dgm:prSet/>
      <dgm:spPr/>
      <dgm:t>
        <a:bodyPr/>
        <a:lstStyle/>
        <a:p>
          <a:endParaRPr lang="en-US"/>
        </a:p>
      </dgm:t>
    </dgm:pt>
    <dgm:pt modelId="{C4D223F4-265E-43DD-A03E-18FB10403842}" type="sibTrans" cxnId="{6C691655-09D3-4369-B6C3-F0E7F84B8B15}">
      <dgm:prSet/>
      <dgm:spPr/>
      <dgm:t>
        <a:bodyPr/>
        <a:lstStyle/>
        <a:p>
          <a:endParaRPr lang="en-US"/>
        </a:p>
      </dgm:t>
    </dgm:pt>
    <dgm:pt modelId="{79D28164-F721-4E85-BCC8-4F06A31A043C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সাংবাদিক,পত্রিকা</a:t>
          </a:r>
          <a:r>
            <a:rPr lang="en-US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সম্পাদক,কবি</a:t>
          </a:r>
          <a:endParaRPr lang="en-US" sz="20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FB9798A9-249A-4C5E-95AD-C20855DAFF13}" type="parTrans" cxnId="{5B598271-FDC6-4E58-BA7A-511586F1E699}">
      <dgm:prSet/>
      <dgm:spPr/>
      <dgm:t>
        <a:bodyPr/>
        <a:lstStyle/>
        <a:p>
          <a:endParaRPr lang="en-US"/>
        </a:p>
      </dgm:t>
    </dgm:pt>
    <dgm:pt modelId="{8717BEE8-8420-4176-8025-81A6D519E090}" type="sibTrans" cxnId="{5B598271-FDC6-4E58-BA7A-511586F1E699}">
      <dgm:prSet/>
      <dgm:spPr/>
      <dgm:t>
        <a:bodyPr/>
        <a:lstStyle/>
        <a:p>
          <a:endParaRPr lang="en-US"/>
        </a:p>
      </dgm:t>
    </dgm:pt>
    <dgm:pt modelId="{22C0F45C-4CBB-48EE-838F-00935C4642E3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জন্মঃ</a:t>
          </a:r>
          <a:r>
            <a:rPr lang="en-US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২ </a:t>
          </a:r>
          <a:r>
            <a:rPr lang="en-US" sz="20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জানুয়ারি</a:t>
          </a:r>
          <a:r>
            <a:rPr lang="en-US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১৯১৭</a:t>
          </a:r>
        </a:p>
      </dgm:t>
    </dgm:pt>
    <dgm:pt modelId="{2E16534D-F1E8-498D-B44C-005558574E13}" type="parTrans" cxnId="{5DBC043D-1A33-4668-8D89-0E93C69F6B27}">
      <dgm:prSet/>
      <dgm:spPr/>
      <dgm:t>
        <a:bodyPr/>
        <a:lstStyle/>
        <a:p>
          <a:endParaRPr lang="en-US"/>
        </a:p>
      </dgm:t>
    </dgm:pt>
    <dgm:pt modelId="{FDD3B6FE-7D7C-4029-8E0E-78E3170C1662}" type="sibTrans" cxnId="{5DBC043D-1A33-4668-8D89-0E93C69F6B27}">
      <dgm:prSet/>
      <dgm:spPr/>
      <dgm:t>
        <a:bodyPr/>
        <a:lstStyle/>
        <a:p>
          <a:endParaRPr lang="en-US"/>
        </a:p>
      </dgm:t>
    </dgm:pt>
    <dgm:pt modelId="{A2F15A13-8373-44A3-A17D-2ECF32E79519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জন্মস্থানঃ</a:t>
          </a:r>
          <a:r>
            <a:rPr lang="en-US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পিরোজপুর</a:t>
          </a:r>
          <a:r>
            <a:rPr lang="en-US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জেলার</a:t>
          </a:r>
          <a:r>
            <a:rPr lang="en-US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শঙ্করপাশা</a:t>
          </a:r>
          <a:r>
            <a:rPr lang="en-US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গ্রামে</a:t>
          </a:r>
          <a:r>
            <a:rPr lang="en-US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। </a:t>
          </a:r>
        </a:p>
      </dgm:t>
    </dgm:pt>
    <dgm:pt modelId="{908BD956-93A1-45F8-8388-391E5CCC0CA8}" type="parTrans" cxnId="{A76AE199-03CE-4570-8726-947A5475FA70}">
      <dgm:prSet/>
      <dgm:spPr/>
      <dgm:t>
        <a:bodyPr/>
        <a:lstStyle/>
        <a:p>
          <a:endParaRPr lang="en-US"/>
        </a:p>
      </dgm:t>
    </dgm:pt>
    <dgm:pt modelId="{0230F8E7-F1E8-42E4-BC6D-FB20D64E2537}" type="sibTrans" cxnId="{A76AE199-03CE-4570-8726-947A5475FA70}">
      <dgm:prSet/>
      <dgm:spPr/>
      <dgm:t>
        <a:bodyPr/>
        <a:lstStyle/>
        <a:p>
          <a:endParaRPr lang="en-US"/>
        </a:p>
      </dgm:t>
    </dgm:pt>
    <dgm:pt modelId="{C4271A4C-723D-4729-B3D5-856A38A86409}">
      <dgm:prSet phldrT="[Text]" custT="1"/>
      <dgm:spPr/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মৃত্যুঃ</a:t>
          </a:r>
          <a:r>
            <a:rPr lang="en-US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১০ </a:t>
          </a:r>
          <a:r>
            <a:rPr lang="en-US" sz="20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জুলাই</a:t>
          </a:r>
          <a:r>
            <a:rPr lang="en-US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১৯৮৫</a:t>
          </a:r>
        </a:p>
      </dgm:t>
    </dgm:pt>
    <dgm:pt modelId="{72886367-C4C3-4CF3-85D4-F7FB95908735}" type="parTrans" cxnId="{E9F22E22-16BF-4F4C-AA86-75F1392FB4A1}">
      <dgm:prSet/>
      <dgm:spPr/>
      <dgm:t>
        <a:bodyPr/>
        <a:lstStyle/>
        <a:p>
          <a:endParaRPr lang="en-US"/>
        </a:p>
      </dgm:t>
    </dgm:pt>
    <dgm:pt modelId="{590AC2D4-70AC-468F-8F0B-8114548955B6}" type="sibTrans" cxnId="{E9F22E22-16BF-4F4C-AA86-75F1392FB4A1}">
      <dgm:prSet/>
      <dgm:spPr/>
      <dgm:t>
        <a:bodyPr/>
        <a:lstStyle/>
        <a:p>
          <a:endParaRPr lang="en-US"/>
        </a:p>
      </dgm:t>
    </dgm:pt>
    <dgm:pt modelId="{F48DAFB2-E7A7-4009-844F-1876B0C68D5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শিশুতোষ</a:t>
          </a:r>
          <a:r>
            <a:rPr lang="en-US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কাব্যগ্রন্থ</a:t>
          </a:r>
          <a:r>
            <a:rPr lang="en-US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বৃষ্টি</a:t>
          </a:r>
          <a:r>
            <a:rPr lang="en-US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পড়ে</a:t>
          </a:r>
          <a:r>
            <a:rPr lang="en-US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টাপুর</a:t>
          </a:r>
          <a:r>
            <a:rPr lang="en-US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টপুর</a:t>
          </a:r>
          <a:r>
            <a:rPr lang="en-US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ও </a:t>
          </a:r>
          <a:r>
            <a:rPr lang="en-US" sz="20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ছুটির</a:t>
          </a:r>
          <a:r>
            <a:rPr lang="en-US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দিন</a:t>
          </a:r>
          <a:r>
            <a:rPr lang="en-US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দুপুরে</a:t>
          </a:r>
          <a:r>
            <a:rPr lang="en-US" sz="2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। </a:t>
          </a:r>
        </a:p>
      </dgm:t>
    </dgm:pt>
    <dgm:pt modelId="{DBA90870-3894-48D7-B626-269C831E62AE}" type="parTrans" cxnId="{5FACFA05-0449-43D3-8C04-74C3F94EBA53}">
      <dgm:prSet/>
      <dgm:spPr/>
      <dgm:t>
        <a:bodyPr/>
        <a:lstStyle/>
        <a:p>
          <a:endParaRPr lang="en-US"/>
        </a:p>
      </dgm:t>
    </dgm:pt>
    <dgm:pt modelId="{F9CB2181-4537-40FA-9686-D54FE6EE8CF0}" type="sibTrans" cxnId="{5FACFA05-0449-43D3-8C04-74C3F94EBA53}">
      <dgm:prSet/>
      <dgm:spPr/>
      <dgm:t>
        <a:bodyPr/>
        <a:lstStyle/>
        <a:p>
          <a:endParaRPr lang="en-US"/>
        </a:p>
      </dgm:t>
    </dgm:pt>
    <dgm:pt modelId="{9A5C3882-EE58-4C8F-BC99-15C6EA5A893E}" type="pres">
      <dgm:prSet presAssocID="{6E4BC94D-904E-462F-B957-2D1FE21089C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E097092-1FD8-44F3-863F-6035EFB42A76}" type="pres">
      <dgm:prSet presAssocID="{9DE43158-7715-4ADF-8B5D-55982C92601E}" presName="centerShape" presStyleLbl="node0" presStyleIdx="0" presStyleCnt="1"/>
      <dgm:spPr/>
    </dgm:pt>
    <dgm:pt modelId="{52364CEC-9B22-4A62-BBFB-8F0C5771B394}" type="pres">
      <dgm:prSet presAssocID="{79D28164-F721-4E85-BCC8-4F06A31A043C}" presName="node" presStyleLbl="node1" presStyleIdx="0" presStyleCnt="5" custScaleX="140428" custScaleY="127859" custRadScaleRad="92113" custRadScaleInc="-861">
        <dgm:presLayoutVars>
          <dgm:bulletEnabled val="1"/>
        </dgm:presLayoutVars>
      </dgm:prSet>
      <dgm:spPr/>
    </dgm:pt>
    <dgm:pt modelId="{FE202D02-644C-4000-A8E2-AF2AD21BE0B8}" type="pres">
      <dgm:prSet presAssocID="{79D28164-F721-4E85-BCC8-4F06A31A043C}" presName="dummy" presStyleCnt="0"/>
      <dgm:spPr/>
    </dgm:pt>
    <dgm:pt modelId="{5FA35D11-9439-478F-B563-4D0405AA019B}" type="pres">
      <dgm:prSet presAssocID="{8717BEE8-8420-4176-8025-81A6D519E090}" presName="sibTrans" presStyleLbl="sibTrans2D1" presStyleIdx="0" presStyleCnt="5"/>
      <dgm:spPr/>
    </dgm:pt>
    <dgm:pt modelId="{8F0CE303-676E-4584-92C9-EA89E63EC5FF}" type="pres">
      <dgm:prSet presAssocID="{22C0F45C-4CBB-48EE-838F-00935C4642E3}" presName="node" presStyleLbl="node1" presStyleIdx="1" presStyleCnt="5" custScaleX="145685" custScaleY="129362" custRadScaleRad="97528" custRadScaleInc="11592">
        <dgm:presLayoutVars>
          <dgm:bulletEnabled val="1"/>
        </dgm:presLayoutVars>
      </dgm:prSet>
      <dgm:spPr/>
    </dgm:pt>
    <dgm:pt modelId="{08D6092A-98B6-4898-B503-EEAC4B10F113}" type="pres">
      <dgm:prSet presAssocID="{22C0F45C-4CBB-48EE-838F-00935C4642E3}" presName="dummy" presStyleCnt="0"/>
      <dgm:spPr/>
    </dgm:pt>
    <dgm:pt modelId="{6493B4F7-244D-4407-8C64-7A922B30923D}" type="pres">
      <dgm:prSet presAssocID="{FDD3B6FE-7D7C-4029-8E0E-78E3170C1662}" presName="sibTrans" presStyleLbl="sibTrans2D1" presStyleIdx="1" presStyleCnt="5"/>
      <dgm:spPr/>
    </dgm:pt>
    <dgm:pt modelId="{ABCFEE57-CAD4-4117-8D3F-8F3E744B6B56}" type="pres">
      <dgm:prSet presAssocID="{A2F15A13-8373-44A3-A17D-2ECF32E79519}" presName="node" presStyleLbl="node1" presStyleIdx="2" presStyleCnt="5" custScaleX="147510" custScaleY="132632" custRadScaleRad="96544" custRadScaleInc="-32188">
        <dgm:presLayoutVars>
          <dgm:bulletEnabled val="1"/>
        </dgm:presLayoutVars>
      </dgm:prSet>
      <dgm:spPr/>
    </dgm:pt>
    <dgm:pt modelId="{BD819E98-C952-452E-A445-198A679DD30F}" type="pres">
      <dgm:prSet presAssocID="{A2F15A13-8373-44A3-A17D-2ECF32E79519}" presName="dummy" presStyleCnt="0"/>
      <dgm:spPr/>
    </dgm:pt>
    <dgm:pt modelId="{D824C254-6695-4B63-AC77-9575FAC885CF}" type="pres">
      <dgm:prSet presAssocID="{0230F8E7-F1E8-42E4-BC6D-FB20D64E2537}" presName="sibTrans" presStyleLbl="sibTrans2D1" presStyleIdx="2" presStyleCnt="5"/>
      <dgm:spPr/>
    </dgm:pt>
    <dgm:pt modelId="{DED98E14-0CBA-4B37-B761-BE91C4CB9A75}" type="pres">
      <dgm:prSet presAssocID="{F48DAFB2-E7A7-4009-844F-1876B0C68D51}" presName="node" presStyleLbl="node1" presStyleIdx="3" presStyleCnt="5" custScaleX="154142" custScaleY="133113" custRadScaleRad="97269" custRadScaleInc="37748">
        <dgm:presLayoutVars>
          <dgm:bulletEnabled val="1"/>
        </dgm:presLayoutVars>
      </dgm:prSet>
      <dgm:spPr/>
    </dgm:pt>
    <dgm:pt modelId="{5353ECC6-FE54-4C78-954D-68426697E8DA}" type="pres">
      <dgm:prSet presAssocID="{F48DAFB2-E7A7-4009-844F-1876B0C68D51}" presName="dummy" presStyleCnt="0"/>
      <dgm:spPr/>
    </dgm:pt>
    <dgm:pt modelId="{A0713678-2D92-475B-B323-D20E7EF75FAC}" type="pres">
      <dgm:prSet presAssocID="{F9CB2181-4537-40FA-9686-D54FE6EE8CF0}" presName="sibTrans" presStyleLbl="sibTrans2D1" presStyleIdx="3" presStyleCnt="5"/>
      <dgm:spPr/>
    </dgm:pt>
    <dgm:pt modelId="{36ED79DE-64AF-4CF7-9B4B-C3AF9C99E3C6}" type="pres">
      <dgm:prSet presAssocID="{C4271A4C-723D-4729-B3D5-856A38A86409}" presName="node" presStyleLbl="node1" presStyleIdx="4" presStyleCnt="5" custScaleX="145051" custScaleY="134869" custRadScaleRad="97040" custRadScaleInc="-12084">
        <dgm:presLayoutVars>
          <dgm:bulletEnabled val="1"/>
        </dgm:presLayoutVars>
      </dgm:prSet>
      <dgm:spPr/>
    </dgm:pt>
    <dgm:pt modelId="{8C906729-AF2B-4730-82FF-FEEF24E863A9}" type="pres">
      <dgm:prSet presAssocID="{C4271A4C-723D-4729-B3D5-856A38A86409}" presName="dummy" presStyleCnt="0"/>
      <dgm:spPr/>
    </dgm:pt>
    <dgm:pt modelId="{5D9D0BFB-427A-4AC2-91AA-811E1C08B0A0}" type="pres">
      <dgm:prSet presAssocID="{590AC2D4-70AC-468F-8F0B-8114548955B6}" presName="sibTrans" presStyleLbl="sibTrans2D1" presStyleIdx="4" presStyleCnt="5"/>
      <dgm:spPr/>
    </dgm:pt>
  </dgm:ptLst>
  <dgm:cxnLst>
    <dgm:cxn modelId="{5F909C05-49A1-4E1E-B933-8ADB66921535}" type="presOf" srcId="{22C0F45C-4CBB-48EE-838F-00935C4642E3}" destId="{8F0CE303-676E-4584-92C9-EA89E63EC5FF}" srcOrd="0" destOrd="0" presId="urn:microsoft.com/office/officeart/2005/8/layout/radial6"/>
    <dgm:cxn modelId="{5FACFA05-0449-43D3-8C04-74C3F94EBA53}" srcId="{9DE43158-7715-4ADF-8B5D-55982C92601E}" destId="{F48DAFB2-E7A7-4009-844F-1876B0C68D51}" srcOrd="3" destOrd="0" parTransId="{DBA90870-3894-48D7-B626-269C831E62AE}" sibTransId="{F9CB2181-4537-40FA-9686-D54FE6EE8CF0}"/>
    <dgm:cxn modelId="{66B1D00A-6C06-4E85-9A4F-B47295BC9566}" type="presOf" srcId="{F48DAFB2-E7A7-4009-844F-1876B0C68D51}" destId="{DED98E14-0CBA-4B37-B761-BE91C4CB9A75}" srcOrd="0" destOrd="0" presId="urn:microsoft.com/office/officeart/2005/8/layout/radial6"/>
    <dgm:cxn modelId="{11FC3420-39BC-474C-BD5B-474489B1A6E6}" type="presOf" srcId="{F9CB2181-4537-40FA-9686-D54FE6EE8CF0}" destId="{A0713678-2D92-475B-B323-D20E7EF75FAC}" srcOrd="0" destOrd="0" presId="urn:microsoft.com/office/officeart/2005/8/layout/radial6"/>
    <dgm:cxn modelId="{E9F22E22-16BF-4F4C-AA86-75F1392FB4A1}" srcId="{9DE43158-7715-4ADF-8B5D-55982C92601E}" destId="{C4271A4C-723D-4729-B3D5-856A38A86409}" srcOrd="4" destOrd="0" parTransId="{72886367-C4C3-4CF3-85D4-F7FB95908735}" sibTransId="{590AC2D4-70AC-468F-8F0B-8114548955B6}"/>
    <dgm:cxn modelId="{C75E1B24-64F6-4D1A-A8DF-51E97AF04CD3}" type="presOf" srcId="{6E4BC94D-904E-462F-B957-2D1FE21089CB}" destId="{9A5C3882-EE58-4C8F-BC99-15C6EA5A893E}" srcOrd="0" destOrd="0" presId="urn:microsoft.com/office/officeart/2005/8/layout/radial6"/>
    <dgm:cxn modelId="{EDF90431-56CD-436B-8CD3-28687E54AB28}" type="presOf" srcId="{79D28164-F721-4E85-BCC8-4F06A31A043C}" destId="{52364CEC-9B22-4A62-BBFB-8F0C5771B394}" srcOrd="0" destOrd="0" presId="urn:microsoft.com/office/officeart/2005/8/layout/radial6"/>
    <dgm:cxn modelId="{5DBC043D-1A33-4668-8D89-0E93C69F6B27}" srcId="{9DE43158-7715-4ADF-8B5D-55982C92601E}" destId="{22C0F45C-4CBB-48EE-838F-00935C4642E3}" srcOrd="1" destOrd="0" parTransId="{2E16534D-F1E8-498D-B44C-005558574E13}" sibTransId="{FDD3B6FE-7D7C-4029-8E0E-78E3170C1662}"/>
    <dgm:cxn modelId="{FB986C5E-1D0C-45A5-A50D-A9504897B6D2}" type="presOf" srcId="{590AC2D4-70AC-468F-8F0B-8114548955B6}" destId="{5D9D0BFB-427A-4AC2-91AA-811E1C08B0A0}" srcOrd="0" destOrd="0" presId="urn:microsoft.com/office/officeart/2005/8/layout/radial6"/>
    <dgm:cxn modelId="{5B598271-FDC6-4E58-BA7A-511586F1E699}" srcId="{9DE43158-7715-4ADF-8B5D-55982C92601E}" destId="{79D28164-F721-4E85-BCC8-4F06A31A043C}" srcOrd="0" destOrd="0" parTransId="{FB9798A9-249A-4C5E-95AD-C20855DAFF13}" sibTransId="{8717BEE8-8420-4176-8025-81A6D519E090}"/>
    <dgm:cxn modelId="{6C691655-09D3-4369-B6C3-F0E7F84B8B15}" srcId="{6E4BC94D-904E-462F-B957-2D1FE21089CB}" destId="{9DE43158-7715-4ADF-8B5D-55982C92601E}" srcOrd="0" destOrd="0" parTransId="{EF8F3A8D-B03E-4F58-8833-59549FEE7D5B}" sibTransId="{C4D223F4-265E-43DD-A03E-18FB10403842}"/>
    <dgm:cxn modelId="{A76AE199-03CE-4570-8726-947A5475FA70}" srcId="{9DE43158-7715-4ADF-8B5D-55982C92601E}" destId="{A2F15A13-8373-44A3-A17D-2ECF32E79519}" srcOrd="2" destOrd="0" parTransId="{908BD956-93A1-45F8-8388-391E5CCC0CA8}" sibTransId="{0230F8E7-F1E8-42E4-BC6D-FB20D64E2537}"/>
    <dgm:cxn modelId="{705BB8A0-A6BC-4A4D-8215-E706D9DAE963}" type="presOf" srcId="{0230F8E7-F1E8-42E4-BC6D-FB20D64E2537}" destId="{D824C254-6695-4B63-AC77-9575FAC885CF}" srcOrd="0" destOrd="0" presId="urn:microsoft.com/office/officeart/2005/8/layout/radial6"/>
    <dgm:cxn modelId="{FE2AD9CD-189C-46BB-B9DF-19C700D8EE2F}" type="presOf" srcId="{C4271A4C-723D-4729-B3D5-856A38A86409}" destId="{36ED79DE-64AF-4CF7-9B4B-C3AF9C99E3C6}" srcOrd="0" destOrd="0" presId="urn:microsoft.com/office/officeart/2005/8/layout/radial6"/>
    <dgm:cxn modelId="{18B8DBD1-480F-4F4D-9AC6-5D8AC8ACF968}" type="presOf" srcId="{8717BEE8-8420-4176-8025-81A6D519E090}" destId="{5FA35D11-9439-478F-B563-4D0405AA019B}" srcOrd="0" destOrd="0" presId="urn:microsoft.com/office/officeart/2005/8/layout/radial6"/>
    <dgm:cxn modelId="{02178AE5-0609-41AE-BFB2-C8EDD93BF951}" type="presOf" srcId="{FDD3B6FE-7D7C-4029-8E0E-78E3170C1662}" destId="{6493B4F7-244D-4407-8C64-7A922B30923D}" srcOrd="0" destOrd="0" presId="urn:microsoft.com/office/officeart/2005/8/layout/radial6"/>
    <dgm:cxn modelId="{9A3D7AF0-52EC-4DB7-A1A9-006DFD948A09}" type="presOf" srcId="{9DE43158-7715-4ADF-8B5D-55982C92601E}" destId="{0E097092-1FD8-44F3-863F-6035EFB42A76}" srcOrd="0" destOrd="0" presId="urn:microsoft.com/office/officeart/2005/8/layout/radial6"/>
    <dgm:cxn modelId="{F9A597FA-87E0-4E5C-8C5B-4785714C2165}" type="presOf" srcId="{A2F15A13-8373-44A3-A17D-2ECF32E79519}" destId="{ABCFEE57-CAD4-4117-8D3F-8F3E744B6B56}" srcOrd="0" destOrd="0" presId="urn:microsoft.com/office/officeart/2005/8/layout/radial6"/>
    <dgm:cxn modelId="{A4B08FEF-0449-48C8-98A9-D3580F1BBB6B}" type="presParOf" srcId="{9A5C3882-EE58-4C8F-BC99-15C6EA5A893E}" destId="{0E097092-1FD8-44F3-863F-6035EFB42A76}" srcOrd="0" destOrd="0" presId="urn:microsoft.com/office/officeart/2005/8/layout/radial6"/>
    <dgm:cxn modelId="{E0D93C93-10C2-4E86-8579-4A76D9B809DC}" type="presParOf" srcId="{9A5C3882-EE58-4C8F-BC99-15C6EA5A893E}" destId="{52364CEC-9B22-4A62-BBFB-8F0C5771B394}" srcOrd="1" destOrd="0" presId="urn:microsoft.com/office/officeart/2005/8/layout/radial6"/>
    <dgm:cxn modelId="{C9F49F32-EE8C-4833-A8F7-9B94D17BDCAA}" type="presParOf" srcId="{9A5C3882-EE58-4C8F-BC99-15C6EA5A893E}" destId="{FE202D02-644C-4000-A8E2-AF2AD21BE0B8}" srcOrd="2" destOrd="0" presId="urn:microsoft.com/office/officeart/2005/8/layout/radial6"/>
    <dgm:cxn modelId="{2F294DDE-00E0-458C-ADC6-FE12A3287E89}" type="presParOf" srcId="{9A5C3882-EE58-4C8F-BC99-15C6EA5A893E}" destId="{5FA35D11-9439-478F-B563-4D0405AA019B}" srcOrd="3" destOrd="0" presId="urn:microsoft.com/office/officeart/2005/8/layout/radial6"/>
    <dgm:cxn modelId="{34281286-BA7E-475F-BC5D-68CAEB17BFB6}" type="presParOf" srcId="{9A5C3882-EE58-4C8F-BC99-15C6EA5A893E}" destId="{8F0CE303-676E-4584-92C9-EA89E63EC5FF}" srcOrd="4" destOrd="0" presId="urn:microsoft.com/office/officeart/2005/8/layout/radial6"/>
    <dgm:cxn modelId="{B3BC177D-FEBB-4A5A-A4A0-EAAB3BF4EC37}" type="presParOf" srcId="{9A5C3882-EE58-4C8F-BC99-15C6EA5A893E}" destId="{08D6092A-98B6-4898-B503-EEAC4B10F113}" srcOrd="5" destOrd="0" presId="urn:microsoft.com/office/officeart/2005/8/layout/radial6"/>
    <dgm:cxn modelId="{C6C323E7-B1A7-4018-B8A1-1192255B2140}" type="presParOf" srcId="{9A5C3882-EE58-4C8F-BC99-15C6EA5A893E}" destId="{6493B4F7-244D-4407-8C64-7A922B30923D}" srcOrd="6" destOrd="0" presId="urn:microsoft.com/office/officeart/2005/8/layout/radial6"/>
    <dgm:cxn modelId="{89A3BAE4-5C2B-49B5-A187-BC7F662AD975}" type="presParOf" srcId="{9A5C3882-EE58-4C8F-BC99-15C6EA5A893E}" destId="{ABCFEE57-CAD4-4117-8D3F-8F3E744B6B56}" srcOrd="7" destOrd="0" presId="urn:microsoft.com/office/officeart/2005/8/layout/radial6"/>
    <dgm:cxn modelId="{53A3DDE4-B13E-45FD-9276-78313BF2B501}" type="presParOf" srcId="{9A5C3882-EE58-4C8F-BC99-15C6EA5A893E}" destId="{BD819E98-C952-452E-A445-198A679DD30F}" srcOrd="8" destOrd="0" presId="urn:microsoft.com/office/officeart/2005/8/layout/radial6"/>
    <dgm:cxn modelId="{54C75CC3-39BE-420D-AB61-DBFCFF0BC212}" type="presParOf" srcId="{9A5C3882-EE58-4C8F-BC99-15C6EA5A893E}" destId="{D824C254-6695-4B63-AC77-9575FAC885CF}" srcOrd="9" destOrd="0" presId="urn:microsoft.com/office/officeart/2005/8/layout/radial6"/>
    <dgm:cxn modelId="{082E53AD-3955-4701-87BE-12B6A92E360D}" type="presParOf" srcId="{9A5C3882-EE58-4C8F-BC99-15C6EA5A893E}" destId="{DED98E14-0CBA-4B37-B761-BE91C4CB9A75}" srcOrd="10" destOrd="0" presId="urn:microsoft.com/office/officeart/2005/8/layout/radial6"/>
    <dgm:cxn modelId="{8A97822C-A5F0-47AD-B204-25AE6D4E3BD3}" type="presParOf" srcId="{9A5C3882-EE58-4C8F-BC99-15C6EA5A893E}" destId="{5353ECC6-FE54-4C78-954D-68426697E8DA}" srcOrd="11" destOrd="0" presId="urn:microsoft.com/office/officeart/2005/8/layout/radial6"/>
    <dgm:cxn modelId="{1890D47E-0399-4B74-802D-024897D515EC}" type="presParOf" srcId="{9A5C3882-EE58-4C8F-BC99-15C6EA5A893E}" destId="{A0713678-2D92-475B-B323-D20E7EF75FAC}" srcOrd="12" destOrd="0" presId="urn:microsoft.com/office/officeart/2005/8/layout/radial6"/>
    <dgm:cxn modelId="{2F01A3B5-E7E6-4B24-8E0F-BB4D3AC08AA6}" type="presParOf" srcId="{9A5C3882-EE58-4C8F-BC99-15C6EA5A893E}" destId="{36ED79DE-64AF-4CF7-9B4B-C3AF9C99E3C6}" srcOrd="13" destOrd="0" presId="urn:microsoft.com/office/officeart/2005/8/layout/radial6"/>
    <dgm:cxn modelId="{DF0291CB-F85C-46AA-BEF2-0DEB82E90000}" type="presParOf" srcId="{9A5C3882-EE58-4C8F-BC99-15C6EA5A893E}" destId="{8C906729-AF2B-4730-82FF-FEEF24E863A9}" srcOrd="14" destOrd="0" presId="urn:microsoft.com/office/officeart/2005/8/layout/radial6"/>
    <dgm:cxn modelId="{C057F0C1-EF02-4274-BFF0-BCBBD042A221}" type="presParOf" srcId="{9A5C3882-EE58-4C8F-BC99-15C6EA5A893E}" destId="{5D9D0BFB-427A-4AC2-91AA-811E1C08B0A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D0BFB-427A-4AC2-91AA-811E1C08B0A0}">
      <dsp:nvSpPr>
        <dsp:cNvPr id="0" name=""/>
        <dsp:cNvSpPr/>
      </dsp:nvSpPr>
      <dsp:spPr>
        <a:xfrm>
          <a:off x="2026554" y="963909"/>
          <a:ext cx="5118247" cy="5118247"/>
        </a:xfrm>
        <a:prstGeom prst="blockArc">
          <a:avLst>
            <a:gd name="adj1" fmla="val 11962023"/>
            <a:gd name="adj2" fmla="val 16166171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13678-2D92-475B-B323-D20E7EF75FAC}">
      <dsp:nvSpPr>
        <dsp:cNvPr id="0" name=""/>
        <dsp:cNvSpPr/>
      </dsp:nvSpPr>
      <dsp:spPr>
        <a:xfrm>
          <a:off x="2090777" y="751501"/>
          <a:ext cx="5118247" cy="5118247"/>
        </a:xfrm>
        <a:prstGeom prst="blockArc">
          <a:avLst>
            <a:gd name="adj1" fmla="val 8166838"/>
            <a:gd name="adj2" fmla="val 11656747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4C254-6695-4B63-AC77-9575FAC885CF}">
      <dsp:nvSpPr>
        <dsp:cNvPr id="0" name=""/>
        <dsp:cNvSpPr/>
      </dsp:nvSpPr>
      <dsp:spPr>
        <a:xfrm>
          <a:off x="1998143" y="660080"/>
          <a:ext cx="5118247" cy="5118247"/>
        </a:xfrm>
        <a:prstGeom prst="blockArc">
          <a:avLst>
            <a:gd name="adj1" fmla="val 2865964"/>
            <a:gd name="adj2" fmla="val 7987829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3B4F7-244D-4407-8C64-7A922B30923D}">
      <dsp:nvSpPr>
        <dsp:cNvPr id="0" name=""/>
        <dsp:cNvSpPr/>
      </dsp:nvSpPr>
      <dsp:spPr>
        <a:xfrm>
          <a:off x="1934366" y="720048"/>
          <a:ext cx="5118247" cy="5118247"/>
        </a:xfrm>
        <a:prstGeom prst="blockArc">
          <a:avLst>
            <a:gd name="adj1" fmla="val 20776456"/>
            <a:gd name="adj2" fmla="val 2745565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35D11-9439-478F-B563-4D0405AA019B}">
      <dsp:nvSpPr>
        <dsp:cNvPr id="0" name=""/>
        <dsp:cNvSpPr/>
      </dsp:nvSpPr>
      <dsp:spPr>
        <a:xfrm>
          <a:off x="2007308" y="964024"/>
          <a:ext cx="5118247" cy="5118247"/>
        </a:xfrm>
        <a:prstGeom prst="blockArc">
          <a:avLst>
            <a:gd name="adj1" fmla="val 16192639"/>
            <a:gd name="adj2" fmla="val 204261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97092-1FD8-44F3-863F-6035EFB42A76}">
      <dsp:nvSpPr>
        <dsp:cNvPr id="0" name=""/>
        <dsp:cNvSpPr/>
      </dsp:nvSpPr>
      <dsp:spPr>
        <a:xfrm>
          <a:off x="3390665" y="2147267"/>
          <a:ext cx="2357437" cy="2357437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Kalpurush" panose="02000600000000000000" pitchFamily="2" charset="0"/>
              <a:cs typeface="Kalpurush" panose="02000600000000000000" pitchFamily="2" charset="0"/>
            </a:rPr>
            <a:t>কবি</a:t>
          </a:r>
          <a:r>
            <a:rPr lang="en-US" sz="3600" kern="12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3600" kern="1200" dirty="0" err="1">
              <a:latin typeface="Kalpurush" panose="02000600000000000000" pitchFamily="2" charset="0"/>
              <a:cs typeface="Kalpurush" panose="02000600000000000000" pitchFamily="2" charset="0"/>
            </a:rPr>
            <a:t>পরিচিতি</a:t>
          </a:r>
          <a:r>
            <a:rPr lang="en-US" sz="4200" kern="1200" dirty="0">
              <a:latin typeface="Kalpurush" panose="02000600000000000000" pitchFamily="2" charset="0"/>
              <a:cs typeface="Kalpurush" panose="02000600000000000000" pitchFamily="2" charset="0"/>
            </a:rPr>
            <a:t>  </a:t>
          </a:r>
        </a:p>
      </dsp:txBody>
      <dsp:txXfrm>
        <a:off x="3735904" y="2492506"/>
        <a:ext cx="1666959" cy="1666959"/>
      </dsp:txXfrm>
    </dsp:sp>
    <dsp:sp modelId="{52364CEC-9B22-4A62-BBFB-8F0C5771B394}">
      <dsp:nvSpPr>
        <dsp:cNvPr id="0" name=""/>
        <dsp:cNvSpPr/>
      </dsp:nvSpPr>
      <dsp:spPr>
        <a:xfrm>
          <a:off x="3402404" y="-31531"/>
          <a:ext cx="2317351" cy="2109937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সাংবাদিক,পত্রিকা</a:t>
          </a:r>
          <a:r>
            <a:rPr lang="en-US" sz="20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সম্পাদক,কবি</a:t>
          </a:r>
          <a:endParaRPr lang="en-US" sz="20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3741772" y="277462"/>
        <a:ext cx="1638615" cy="1491951"/>
      </dsp:txXfrm>
    </dsp:sp>
    <dsp:sp modelId="{8F0CE303-676E-4584-92C9-EA89E63EC5FF}">
      <dsp:nvSpPr>
        <dsp:cNvPr id="0" name=""/>
        <dsp:cNvSpPr/>
      </dsp:nvSpPr>
      <dsp:spPr>
        <a:xfrm>
          <a:off x="5719769" y="1618683"/>
          <a:ext cx="2404102" cy="2134739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জন্মঃ</a:t>
          </a:r>
          <a:r>
            <a:rPr lang="en-US" sz="20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২ </a:t>
          </a:r>
          <a:r>
            <a:rPr lang="en-US" sz="2000" kern="12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জানুয়ারি</a:t>
          </a:r>
          <a:r>
            <a:rPr lang="en-US" sz="20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১৯১৭</a:t>
          </a:r>
        </a:p>
      </dsp:txBody>
      <dsp:txXfrm>
        <a:off x="6071842" y="1931308"/>
        <a:ext cx="1699956" cy="1509489"/>
      </dsp:txXfrm>
    </dsp:sp>
    <dsp:sp modelId="{ABCFEE57-CAD4-4117-8D3F-8F3E744B6B56}">
      <dsp:nvSpPr>
        <dsp:cNvPr id="0" name=""/>
        <dsp:cNvSpPr/>
      </dsp:nvSpPr>
      <dsp:spPr>
        <a:xfrm>
          <a:off x="5020364" y="3975659"/>
          <a:ext cx="2434219" cy="2188701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জন্মস্থানঃ</a:t>
          </a:r>
          <a:r>
            <a:rPr lang="en-US" sz="20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পিরোজপুর</a:t>
          </a:r>
          <a:r>
            <a:rPr lang="en-US" sz="20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জেলার</a:t>
          </a:r>
          <a:r>
            <a:rPr lang="en-US" sz="20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শঙ্করপাশা</a:t>
          </a:r>
          <a:r>
            <a:rPr lang="en-US" sz="20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গ্রামে</a:t>
          </a:r>
          <a:r>
            <a:rPr lang="en-US" sz="20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। </a:t>
          </a:r>
        </a:p>
      </dsp:txBody>
      <dsp:txXfrm>
        <a:off x="5376847" y="4296187"/>
        <a:ext cx="1721253" cy="1547645"/>
      </dsp:txXfrm>
    </dsp:sp>
    <dsp:sp modelId="{DED98E14-0CBA-4B37-B761-BE91C4CB9A75}">
      <dsp:nvSpPr>
        <dsp:cNvPr id="0" name=""/>
        <dsp:cNvSpPr/>
      </dsp:nvSpPr>
      <dsp:spPr>
        <a:xfrm>
          <a:off x="1576474" y="3945173"/>
          <a:ext cx="2543660" cy="2196639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শিশুতোষ</a:t>
          </a:r>
          <a:r>
            <a:rPr lang="en-US" sz="20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কাব্যগ্রন্থ</a:t>
          </a:r>
          <a:r>
            <a:rPr lang="en-US" sz="20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বৃষ্টি</a:t>
          </a:r>
          <a:r>
            <a:rPr lang="en-US" sz="20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পড়ে</a:t>
          </a:r>
          <a:r>
            <a:rPr lang="en-US" sz="20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টাপুর</a:t>
          </a:r>
          <a:r>
            <a:rPr lang="en-US" sz="20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টপুর</a:t>
          </a:r>
          <a:r>
            <a:rPr lang="en-US" sz="20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ও </a:t>
          </a:r>
          <a:r>
            <a:rPr lang="en-US" sz="2000" kern="12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ছুটির</a:t>
          </a:r>
          <a:r>
            <a:rPr lang="en-US" sz="20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দিন</a:t>
          </a:r>
          <a:r>
            <a:rPr lang="en-US" sz="20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দুপুরে</a:t>
          </a:r>
          <a:r>
            <a:rPr lang="en-US" sz="20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। </a:t>
          </a:r>
        </a:p>
      </dsp:txBody>
      <dsp:txXfrm>
        <a:off x="1948984" y="4266863"/>
        <a:ext cx="1798640" cy="1553259"/>
      </dsp:txXfrm>
    </dsp:sp>
    <dsp:sp modelId="{36ED79DE-64AF-4CF7-9B4B-C3AF9C99E3C6}">
      <dsp:nvSpPr>
        <dsp:cNvPr id="0" name=""/>
        <dsp:cNvSpPr/>
      </dsp:nvSpPr>
      <dsp:spPr>
        <a:xfrm>
          <a:off x="1030591" y="1581272"/>
          <a:ext cx="2393640" cy="2225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মৃত্যুঃ</a:t>
          </a:r>
          <a:r>
            <a:rPr lang="en-US" sz="20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১০ </a:t>
          </a:r>
          <a:r>
            <a:rPr lang="en-US" sz="2000" kern="1200" dirty="0" err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জুলাই</a:t>
          </a:r>
          <a:r>
            <a:rPr lang="en-US" sz="20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 ১৯৮৫</a:t>
          </a:r>
        </a:p>
      </dsp:txBody>
      <dsp:txXfrm>
        <a:off x="1381131" y="1907206"/>
        <a:ext cx="1692560" cy="1573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59676-E0ED-46D1-AE03-6C0513D5681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FDA93-FFBA-47DB-B61D-9A7D1CAA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3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F9431-F64C-48AA-89B5-9C5E7FAD106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3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20B3-BC32-4DDE-B5B4-F3B17832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62BF-1269-43E4-9504-6A0ED9CF7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9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20B3-BC32-4DDE-B5B4-F3B17832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62BF-1269-43E4-9504-6A0ED9CF7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1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20B3-BC32-4DDE-B5B4-F3B17832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62BF-1269-43E4-9504-6A0ED9CF7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2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20B3-BC32-4DDE-B5B4-F3B17832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62BF-1269-43E4-9504-6A0ED9CF7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2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20B3-BC32-4DDE-B5B4-F3B17832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62BF-1269-43E4-9504-6A0ED9CF7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1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20B3-BC32-4DDE-B5B4-F3B17832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62BF-1269-43E4-9504-6A0ED9CF7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2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20B3-BC32-4DDE-B5B4-F3B17832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62BF-1269-43E4-9504-6A0ED9CF7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9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20B3-BC32-4DDE-B5B4-F3B17832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62BF-1269-43E4-9504-6A0ED9CF7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47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ight Triangle 6"/>
          <p:cNvSpPr/>
          <p:nvPr userDrawn="1"/>
        </p:nvSpPr>
        <p:spPr>
          <a:xfrm>
            <a:off x="107872" y="5843015"/>
            <a:ext cx="914400" cy="914400"/>
          </a:xfrm>
          <a:prstGeom prst="rt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ight Triangle 7"/>
          <p:cNvSpPr/>
          <p:nvPr userDrawn="1"/>
        </p:nvSpPr>
        <p:spPr>
          <a:xfrm rot="16200000" flipH="1">
            <a:off x="11168418" y="102571"/>
            <a:ext cx="914400" cy="914400"/>
          </a:xfrm>
          <a:prstGeom prst="rt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8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20B3-BC32-4DDE-B5B4-F3B17832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62BF-1269-43E4-9504-6A0ED9CF7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9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20B3-BC32-4DDE-B5B4-F3B17832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62BF-1269-43E4-9504-6A0ED9CF7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9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320B3-BC32-4DDE-B5B4-F3B17832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F62BF-1269-43E4-9504-6A0ED9CF71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2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frozemhk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8" t="5171" r="6908" b="7987"/>
          <a:stretch/>
        </p:blipFill>
        <p:spPr>
          <a:xfrm>
            <a:off x="572109" y="1946723"/>
            <a:ext cx="4994861" cy="2964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445C34-B553-4D54-A4BB-B1B9043F7AB5}"/>
              </a:ext>
            </a:extLst>
          </p:cNvPr>
          <p:cNvSpPr txBox="1"/>
          <p:nvPr/>
        </p:nvSpPr>
        <p:spPr>
          <a:xfrm>
            <a:off x="5317588" y="2659557"/>
            <a:ext cx="532664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endParaRPr lang="en-US" sz="40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54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স্বাগত</a:t>
            </a:r>
            <a:r>
              <a:rPr lang="en-US" sz="54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1262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ADA0CEF-A8E9-489C-A399-92CCF05BF42B}"/>
              </a:ext>
            </a:extLst>
          </p:cNvPr>
          <p:cNvSpPr/>
          <p:nvPr/>
        </p:nvSpPr>
        <p:spPr>
          <a:xfrm>
            <a:off x="7211381" y="5576019"/>
            <a:ext cx="5005338" cy="927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B060C2-AA68-14BB-C094-446606D3B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86" y="1860273"/>
            <a:ext cx="3436785" cy="409355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44DF6CD-80D1-1710-07E1-F0F4A04AD17F}"/>
              </a:ext>
            </a:extLst>
          </p:cNvPr>
          <p:cNvSpPr/>
          <p:nvPr/>
        </p:nvSpPr>
        <p:spPr>
          <a:xfrm>
            <a:off x="407759" y="712331"/>
            <a:ext cx="3552566" cy="543333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E1273B-2B85-28A8-49B9-C74D6482ED75}"/>
              </a:ext>
            </a:extLst>
          </p:cNvPr>
          <p:cNvSpPr txBox="1"/>
          <p:nvPr/>
        </p:nvSpPr>
        <p:spPr>
          <a:xfrm>
            <a:off x="792564" y="1351721"/>
            <a:ext cx="2782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0C4BFA-B5BF-56E0-0B4A-EE3ADD632808}"/>
              </a:ext>
            </a:extLst>
          </p:cNvPr>
          <p:cNvSpPr txBox="1"/>
          <p:nvPr/>
        </p:nvSpPr>
        <p:spPr>
          <a:xfrm>
            <a:off x="5108918" y="904173"/>
            <a:ext cx="4204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কবিতাটি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আবৃতি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B5AAD0-AEEF-5F68-FB92-748C35B36D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7"/>
          <a:stretch/>
        </p:blipFill>
        <p:spPr>
          <a:xfrm>
            <a:off x="855514" y="2186722"/>
            <a:ext cx="2720006" cy="331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8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CF8CCFA-13E8-B5AA-92FB-B1E962AD5D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7031348"/>
              </p:ext>
            </p:extLst>
          </p:nvPr>
        </p:nvGraphicFramePr>
        <p:xfrm>
          <a:off x="3843130" y="412806"/>
          <a:ext cx="9144000" cy="621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CF5E52A-F2A2-6900-5089-17DEF437EF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73" y="2583977"/>
            <a:ext cx="2295513" cy="2347259"/>
          </a:xfrm>
          <a:prstGeom prst="ellipse">
            <a:avLst/>
          </a:prstGeom>
          <a:ln w="28575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C3FA067-2AFD-64F8-D9C3-E0E7A9F5AEDE}"/>
              </a:ext>
            </a:extLst>
          </p:cNvPr>
          <p:cNvSpPr/>
          <p:nvPr/>
        </p:nvSpPr>
        <p:spPr>
          <a:xfrm>
            <a:off x="407759" y="712331"/>
            <a:ext cx="3552566" cy="543333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4B37BE-6139-1D63-1740-FD3A2CB4AF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" t="28899"/>
          <a:stretch/>
        </p:blipFill>
        <p:spPr>
          <a:xfrm>
            <a:off x="1073423" y="1923049"/>
            <a:ext cx="3784945" cy="390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9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097092-1FD8-44F3-863F-6035EFB42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0E097092-1FD8-44F3-863F-6035EFB42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364CEC-9B22-4A62-BBFB-8F0C5771B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52364CEC-9B22-4A62-BBFB-8F0C5771B3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A35D11-9439-478F-B563-4D0405AA0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5FA35D11-9439-478F-B563-4D0405AA01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CE303-676E-4584-92C9-EA89E63EC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8F0CE303-676E-4584-92C9-EA89E63EC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93B4F7-244D-4407-8C64-7A922B309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6493B4F7-244D-4407-8C64-7A922B3092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CFEE57-CAD4-4117-8D3F-8F3E744B6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ABCFEE57-CAD4-4117-8D3F-8F3E744B6B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24C254-6695-4B63-AC77-9575FAC88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D824C254-6695-4B63-AC77-9575FAC885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D98E14-0CBA-4B37-B761-BE91C4CB9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DED98E14-0CBA-4B37-B761-BE91C4CB9A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13678-2D92-475B-B323-D20E7EF75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A0713678-2D92-475B-B323-D20E7EF75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ED79DE-64AF-4CF7-9B4B-C3AF9C99E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36ED79DE-64AF-4CF7-9B4B-C3AF9C99E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D0BFB-427A-4AC2-91AA-811E1C08B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5D9D0BFB-427A-4AC2-91AA-811E1C08B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03AA5D-1C70-094F-32FC-0B064FF11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082" y="1754391"/>
            <a:ext cx="3598909" cy="425452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5B86CA0-1DEF-330C-AB07-20EA3A5B2EBB}"/>
              </a:ext>
            </a:extLst>
          </p:cNvPr>
          <p:cNvSpPr/>
          <p:nvPr/>
        </p:nvSpPr>
        <p:spPr>
          <a:xfrm>
            <a:off x="258826" y="712329"/>
            <a:ext cx="3598909" cy="548659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5FE601-8053-E930-D817-85EC90750969}"/>
              </a:ext>
            </a:extLst>
          </p:cNvPr>
          <p:cNvSpPr txBox="1"/>
          <p:nvPr/>
        </p:nvSpPr>
        <p:spPr>
          <a:xfrm>
            <a:off x="2382333" y="509865"/>
            <a:ext cx="980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বইয়ের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৫২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নং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পৃষ্ঠা</a:t>
            </a:r>
            <a:r>
              <a:rPr lang="en-US" sz="360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খুলে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নিরবে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পড়িঃ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294B0-309A-32FD-F77F-4F02639B022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75" y="2069528"/>
            <a:ext cx="2610598" cy="271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8F082-93E2-47FF-ADDB-38B646840C7A}"/>
              </a:ext>
            </a:extLst>
          </p:cNvPr>
          <p:cNvSpPr txBox="1"/>
          <p:nvPr/>
        </p:nvSpPr>
        <p:spPr>
          <a:xfrm>
            <a:off x="5306764" y="3075057"/>
            <a:ext cx="2994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কড়ি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= ?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0726C4-88E9-437D-BB57-0008B3EE8175}"/>
              </a:ext>
            </a:extLst>
          </p:cNvPr>
          <p:cNvSpPr txBox="1"/>
          <p:nvPr/>
        </p:nvSpPr>
        <p:spPr>
          <a:xfrm>
            <a:off x="3066237" y="356289"/>
            <a:ext cx="850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শব্দের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অর্থ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বলি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লিখি</a:t>
            </a:r>
            <a:r>
              <a:rPr lang="en-US" sz="360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-</a:t>
            </a:r>
            <a:endParaRPr lang="en-US" sz="36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4" name="Picture 23" descr="Cowries Shells, Sea Shell Craft, Shell Craftwork, शैल क्राफ्ट in Mount  Road, Chennai , Techniment | ID: 8501719433">
            <a:extLst>
              <a:ext uri="{FF2B5EF4-FFF2-40B4-BE49-F238E27FC236}">
                <a16:creationId xmlns:a16="http://schemas.microsoft.com/office/drawing/2014/main" id="{5C8BDAB3-11A5-4097-99D0-4A0FA1BCA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6764" y="1419995"/>
            <a:ext cx="2994041" cy="160016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EEB29C-B7CD-38AF-F371-750E3C665858}"/>
              </a:ext>
            </a:extLst>
          </p:cNvPr>
          <p:cNvSpPr/>
          <p:nvPr/>
        </p:nvSpPr>
        <p:spPr>
          <a:xfrm>
            <a:off x="8572478" y="1419995"/>
            <a:ext cx="2994040" cy="1600164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A013ED-231E-C82B-4F6E-B02BAFC11A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64" y="3922213"/>
            <a:ext cx="2994041" cy="16001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991D3E-0048-5DAF-451E-2EFE65289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464" y="3922213"/>
            <a:ext cx="2991905" cy="16001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BE9971-0F04-2597-819D-1EC2209A1A5B}"/>
              </a:ext>
            </a:extLst>
          </p:cNvPr>
          <p:cNvSpPr txBox="1"/>
          <p:nvPr/>
        </p:nvSpPr>
        <p:spPr>
          <a:xfrm>
            <a:off x="8580327" y="3094931"/>
            <a:ext cx="2994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টুকটুকে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= ?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3EE880-645C-F495-BC17-8023BD144487}"/>
              </a:ext>
            </a:extLst>
          </p:cNvPr>
          <p:cNvSpPr txBox="1"/>
          <p:nvPr/>
        </p:nvSpPr>
        <p:spPr>
          <a:xfrm>
            <a:off x="5306765" y="5672016"/>
            <a:ext cx="2994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আঁকি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= ?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970A33-FA2E-D6DC-AA72-1B24A9536E14}"/>
              </a:ext>
            </a:extLst>
          </p:cNvPr>
          <p:cNvSpPr txBox="1"/>
          <p:nvPr/>
        </p:nvSpPr>
        <p:spPr>
          <a:xfrm>
            <a:off x="8580328" y="5672016"/>
            <a:ext cx="2994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= ?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952A646-8BE5-6E9B-19AE-1F4CD1FC5748}"/>
              </a:ext>
            </a:extLst>
          </p:cNvPr>
          <p:cNvSpPr/>
          <p:nvPr/>
        </p:nvSpPr>
        <p:spPr>
          <a:xfrm>
            <a:off x="494434" y="732206"/>
            <a:ext cx="3552566" cy="543333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473A3B-4E85-E05D-F356-1F25FE9CEC42}"/>
              </a:ext>
            </a:extLst>
          </p:cNvPr>
          <p:cNvSpPr txBox="1"/>
          <p:nvPr/>
        </p:nvSpPr>
        <p:spPr>
          <a:xfrm>
            <a:off x="734486" y="1902582"/>
            <a:ext cx="307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FD7BE45-04F3-0292-9355-5FB76658CA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38" l="4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64" y="3075057"/>
            <a:ext cx="2527003" cy="20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3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7" grpId="0" animBg="1"/>
      <p:bldP spid="4" grpId="0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9AD4BE-6F35-C996-7323-E17A6FA47DEB}"/>
              </a:ext>
            </a:extLst>
          </p:cNvPr>
          <p:cNvSpPr txBox="1"/>
          <p:nvPr/>
        </p:nvSpPr>
        <p:spPr>
          <a:xfrm>
            <a:off x="4863548" y="689113"/>
            <a:ext cx="5035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728822-A43E-02C0-0A7B-05B82FE48EB0}"/>
              </a:ext>
            </a:extLst>
          </p:cNvPr>
          <p:cNvSpPr txBox="1"/>
          <p:nvPr/>
        </p:nvSpPr>
        <p:spPr>
          <a:xfrm>
            <a:off x="5459166" y="1853382"/>
            <a:ext cx="2994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bn-BD" sz="2800">
                <a:latin typeface="Kalpurush" panose="02000600000000000000" pitchFamily="2" charset="0"/>
                <a:cs typeface="Kalpurush" panose="02000600000000000000" pitchFamily="2" charset="0"/>
              </a:rPr>
              <a:t>কড়ি</a:t>
            </a:r>
            <a:r>
              <a:rPr lang="en-US" sz="2800">
                <a:latin typeface="Kalpurush" panose="02000600000000000000" pitchFamily="2" charset="0"/>
                <a:cs typeface="Kalpurush" panose="02000600000000000000" pitchFamily="2" charset="0"/>
              </a:rPr>
              <a:t> = টাকা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পয়সা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B5E192-C2CF-D625-4315-6FAA443C7D2B}"/>
              </a:ext>
            </a:extLst>
          </p:cNvPr>
          <p:cNvSpPr txBox="1"/>
          <p:nvPr/>
        </p:nvSpPr>
        <p:spPr>
          <a:xfrm>
            <a:off x="5459165" y="4573434"/>
            <a:ext cx="6341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err="1">
                <a:latin typeface="Kalpurush" panose="02000600000000000000" pitchFamily="2" charset="0"/>
                <a:cs typeface="Kalpurush" panose="02000600000000000000" pitchFamily="2" charset="0"/>
              </a:rPr>
              <a:t>হাট</a:t>
            </a:r>
            <a:r>
              <a:rPr lang="en-US" sz="2800">
                <a:latin typeface="Kalpurush" panose="02000600000000000000" pitchFamily="2" charset="0"/>
                <a:cs typeface="Kalpurush" panose="02000600000000000000" pitchFamily="2" charset="0"/>
              </a:rPr>
              <a:t> = যেখানে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সপ্তাহে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একদিন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বেচাকেনা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F60D2-98A7-8592-341A-307CD884DC75}"/>
              </a:ext>
            </a:extLst>
          </p:cNvPr>
          <p:cNvSpPr txBox="1"/>
          <p:nvPr/>
        </p:nvSpPr>
        <p:spPr>
          <a:xfrm>
            <a:off x="5459165" y="3801450"/>
            <a:ext cx="29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err="1">
                <a:latin typeface="Kalpurush" panose="02000600000000000000" pitchFamily="2" charset="0"/>
                <a:cs typeface="Kalpurush" panose="02000600000000000000" pitchFamily="2" charset="0"/>
              </a:rPr>
              <a:t>আঁকি</a:t>
            </a:r>
            <a:r>
              <a:rPr lang="en-US" sz="2800">
                <a:latin typeface="Kalpurush" panose="02000600000000000000" pitchFamily="2" charset="0"/>
                <a:cs typeface="Kalpurush" panose="02000600000000000000" pitchFamily="2" charset="0"/>
              </a:rPr>
              <a:t> = আঁকা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804428-CDD5-EC76-1607-C25CE8344D56}"/>
              </a:ext>
            </a:extLst>
          </p:cNvPr>
          <p:cNvSpPr txBox="1"/>
          <p:nvPr/>
        </p:nvSpPr>
        <p:spPr>
          <a:xfrm>
            <a:off x="5459165" y="2721114"/>
            <a:ext cx="2994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err="1">
                <a:latin typeface="Kalpurush" panose="02000600000000000000" pitchFamily="2" charset="0"/>
                <a:cs typeface="Kalpurush" panose="02000600000000000000" pitchFamily="2" charset="0"/>
              </a:rPr>
              <a:t>টকটুকে</a:t>
            </a:r>
            <a:r>
              <a:rPr lang="en-US" sz="2800">
                <a:latin typeface="Kalpurush" panose="02000600000000000000" pitchFamily="2" charset="0"/>
                <a:cs typeface="Kalpurush" panose="02000600000000000000" pitchFamily="2" charset="0"/>
              </a:rPr>
              <a:t> = গাঢ়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রঙ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32FB6B-8CD9-7169-83F7-F30F76E6606C}"/>
              </a:ext>
            </a:extLst>
          </p:cNvPr>
          <p:cNvSpPr/>
          <p:nvPr/>
        </p:nvSpPr>
        <p:spPr>
          <a:xfrm>
            <a:off x="208979" y="712331"/>
            <a:ext cx="3552566" cy="543333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26EC33-8816-5AD5-65EB-EC02C2007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1" y="2080136"/>
            <a:ext cx="2628222" cy="284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0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F762BCD-DAE6-4B53-B860-44CABE700C7F}"/>
              </a:ext>
            </a:extLst>
          </p:cNvPr>
          <p:cNvSpPr txBox="1"/>
          <p:nvPr/>
        </p:nvSpPr>
        <p:spPr>
          <a:xfrm>
            <a:off x="6608222" y="5348647"/>
            <a:ext cx="369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44F242E4-6789-4077-BA6C-32DA7754E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73078"/>
              </p:ext>
            </p:extLst>
          </p:nvPr>
        </p:nvGraphicFramePr>
        <p:xfrm>
          <a:off x="4870337" y="3022370"/>
          <a:ext cx="6524669" cy="2905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7561">
                  <a:extLst>
                    <a:ext uri="{9D8B030D-6E8A-4147-A177-3AD203B41FA5}">
                      <a16:colId xmlns:a16="http://schemas.microsoft.com/office/drawing/2014/main" val="3908305725"/>
                    </a:ext>
                  </a:extLst>
                </a:gridCol>
                <a:gridCol w="4417108">
                  <a:extLst>
                    <a:ext uri="{9D8B030D-6E8A-4147-A177-3AD203B41FA5}">
                      <a16:colId xmlns:a16="http://schemas.microsoft.com/office/drawing/2014/main" val="3705442837"/>
                    </a:ext>
                  </a:extLst>
                </a:gridCol>
              </a:tblGrid>
              <a:tr h="728056"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প্রদত্ত শব্দ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সমার্থক</a:t>
                      </a:r>
                      <a:r>
                        <a:rPr lang="en-US" sz="3200" b="0" dirty="0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শব্দ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575255"/>
                  </a:ext>
                </a:extLst>
              </a:tr>
              <a:tr h="659039"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নদী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তটিনী, স্রোতস্বিনী 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943323"/>
                  </a:ext>
                </a:extLst>
              </a:tr>
              <a:tr h="760355">
                <a:tc>
                  <a:txBody>
                    <a:bodyPr/>
                    <a:lstStyle/>
                    <a:p>
                      <a:pPr algn="ctr"/>
                      <a:r>
                        <a:rPr lang="bn-BD" sz="3200" b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নৌকা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তরী, খেয়া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33022"/>
                  </a:ext>
                </a:extLst>
              </a:tr>
              <a:tr h="757598"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পাখি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0" dirty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বিহঙ্গ, পক্ষী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058425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ECC0735A-E02C-1FC1-9C49-E403DCD67172}"/>
              </a:ext>
            </a:extLst>
          </p:cNvPr>
          <p:cNvSpPr/>
          <p:nvPr/>
        </p:nvSpPr>
        <p:spPr>
          <a:xfrm>
            <a:off x="236629" y="1435263"/>
            <a:ext cx="4319654" cy="4346732"/>
          </a:xfrm>
          <a:prstGeom prst="ellipse">
            <a:avLst/>
          </a:prstGeom>
          <a:solidFill>
            <a:schemeClr val="bg1">
              <a:lumMod val="65000"/>
            </a:schemeClr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9FECC5-D91C-6551-4903-AD01A6E4BD39}"/>
              </a:ext>
            </a:extLst>
          </p:cNvPr>
          <p:cNvSpPr txBox="1"/>
          <p:nvPr/>
        </p:nvSpPr>
        <p:spPr>
          <a:xfrm>
            <a:off x="4832109" y="1059668"/>
            <a:ext cx="65440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সমার্থক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শব্দগুলো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জেনে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C91B217-D590-F786-1880-607D51F1AB6A}"/>
              </a:ext>
            </a:extLst>
          </p:cNvPr>
          <p:cNvSpPr/>
          <p:nvPr/>
        </p:nvSpPr>
        <p:spPr>
          <a:xfrm>
            <a:off x="521168" y="712331"/>
            <a:ext cx="3552566" cy="543333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E81CAF-C9E3-3809-2044-C8276331F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4" y="2132150"/>
            <a:ext cx="3009694" cy="300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6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21EBFF1-52AE-EDE6-9AA6-1CFF14A366B2}"/>
              </a:ext>
            </a:extLst>
          </p:cNvPr>
          <p:cNvSpPr txBox="1"/>
          <p:nvPr/>
        </p:nvSpPr>
        <p:spPr>
          <a:xfrm>
            <a:off x="3203833" y="890889"/>
            <a:ext cx="87710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টুকটুকে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শিল্পি</a:t>
            </a:r>
            <a:r>
              <a:rPr lang="en-US" sz="320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পাখপাখালির,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কড়ি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শব্দগুলো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খালি ঘরে বসিয়ে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kumimoji="0" lang="bn-BD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তৈরি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ক</a:t>
            </a:r>
            <a:r>
              <a:rPr lang="bn-BD" sz="3200" noProof="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রি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ঃ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FEBB63-AFD2-84DB-0DC9-302ABA818CE2}"/>
              </a:ext>
            </a:extLst>
          </p:cNvPr>
          <p:cNvSpPr txBox="1"/>
          <p:nvPr/>
        </p:nvSpPr>
        <p:spPr>
          <a:xfrm>
            <a:off x="4809126" y="2399797"/>
            <a:ext cx="665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ক) এদেশে আগে এখনকার মতো টাকা পয়সা ছিলোনা। লোকে কেনাবেচা </a:t>
            </a:r>
            <a:r>
              <a:rPr lang="bn-BD" sz="2400">
                <a:latin typeface="Kalpurush" panose="02000600000000000000" pitchFamily="2" charset="0"/>
                <a:cs typeface="Kalpurush" panose="02000600000000000000" pitchFamily="2" charset="0"/>
              </a:rPr>
              <a:t>করত </a:t>
            </a:r>
            <a:r>
              <a:rPr lang="en-US" sz="240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>
                <a:latin typeface="Kalpurush" panose="02000600000000000000" pitchFamily="2" charset="0"/>
                <a:cs typeface="Kalpurush" panose="02000600000000000000" pitchFamily="2" charset="0"/>
              </a:rPr>
              <a:t>____</a:t>
            </a:r>
            <a:r>
              <a:rPr lang="en-US" sz="240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8B4F42-2AE3-BF69-2567-613205D177BD}"/>
              </a:ext>
            </a:extLst>
          </p:cNvPr>
          <p:cNvSpPr txBox="1"/>
          <p:nvPr/>
        </p:nvSpPr>
        <p:spPr>
          <a:xfrm>
            <a:off x="4803665" y="3239398"/>
            <a:ext cx="70360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খ)  মেলা থেকে বোনের জন্য  </a:t>
            </a:r>
            <a:r>
              <a:rPr lang="bn-BD" sz="2400">
                <a:latin typeface="Kalpurush" panose="02000600000000000000" pitchFamily="2" charset="0"/>
                <a:cs typeface="Kalpurush" panose="02000600000000000000" pitchFamily="2" charset="0"/>
              </a:rPr>
              <a:t>____</a:t>
            </a:r>
            <a:r>
              <a:rPr lang="en-US" sz="2400"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  <a:r>
              <a:rPr lang="bn-BD" sz="2400">
                <a:latin typeface="Kalpurush" panose="02000600000000000000" pitchFamily="2" charset="0"/>
                <a:cs typeface="Kalpurush" panose="02000600000000000000" pitchFamily="2" charset="0"/>
              </a:rPr>
              <a:t>একটা </a:t>
            </a:r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জামা </a:t>
            </a:r>
            <a:r>
              <a:rPr lang="bn-BD" sz="2400">
                <a:latin typeface="Kalpurush" panose="02000600000000000000" pitchFamily="2" charset="0"/>
                <a:cs typeface="Kalpurush" panose="02000600000000000000" pitchFamily="2" charset="0"/>
              </a:rPr>
              <a:t>কিনে </a:t>
            </a:r>
            <a:r>
              <a:rPr lang="en-US" sz="2400"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  <a:r>
              <a:rPr lang="bn-BD" sz="2400">
                <a:latin typeface="Kalpurush" panose="02000600000000000000" pitchFamily="2" charset="0"/>
                <a:cs typeface="Kalpurush" panose="02000600000000000000" pitchFamily="2" charset="0"/>
              </a:rPr>
              <a:t>আনব।</a:t>
            </a:r>
            <a:endParaRPr lang="en-US" sz="240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40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40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FD8A7A-9DDE-0170-D2B8-ECB505BA690F}"/>
              </a:ext>
            </a:extLst>
          </p:cNvPr>
          <p:cNvSpPr txBox="1"/>
          <p:nvPr/>
        </p:nvSpPr>
        <p:spPr>
          <a:xfrm>
            <a:off x="4803666" y="4012729"/>
            <a:ext cx="692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গ) জয়নুল আবেদিন ছিলেন একজন বড় মাপের চিত্র  ___।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AE6E74-7029-4AAC-F8E2-AB489F1B3E1F}"/>
              </a:ext>
            </a:extLst>
          </p:cNvPr>
          <p:cNvSpPr txBox="1"/>
          <p:nvPr/>
        </p:nvSpPr>
        <p:spPr>
          <a:xfrm>
            <a:off x="4803666" y="4566727"/>
            <a:ext cx="717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ঘ) বাংলাদেশের গাছে গাছে শোনা যায়    </a:t>
            </a:r>
            <a:r>
              <a:rPr lang="bn-BD" sz="2400">
                <a:latin typeface="Kalpurush" panose="02000600000000000000" pitchFamily="2" charset="0"/>
                <a:cs typeface="Kalpurush" panose="02000600000000000000" pitchFamily="2" charset="0"/>
              </a:rPr>
              <a:t>______ </a:t>
            </a:r>
            <a:r>
              <a:rPr lang="en-US" sz="240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>
                <a:latin typeface="Kalpurush" panose="02000600000000000000" pitchFamily="2" charset="0"/>
                <a:cs typeface="Kalpurush" panose="02000600000000000000" pitchFamily="2" charset="0"/>
              </a:rPr>
              <a:t>কলকাকলি </a:t>
            </a:r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3842F0-9351-B5A9-D782-2B3BC9A61FAB}"/>
              </a:ext>
            </a:extLst>
          </p:cNvPr>
          <p:cNvSpPr txBox="1"/>
          <p:nvPr/>
        </p:nvSpPr>
        <p:spPr>
          <a:xfrm>
            <a:off x="7383261" y="2720017"/>
            <a:ext cx="810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কড়ি</a:t>
            </a:r>
            <a:r>
              <a:rPr lang="bn-BD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96B288-58B4-78B7-E6B8-ACB8F70CC662}"/>
              </a:ext>
            </a:extLst>
          </p:cNvPr>
          <p:cNvSpPr txBox="1"/>
          <p:nvPr/>
        </p:nvSpPr>
        <p:spPr>
          <a:xfrm>
            <a:off x="8071627" y="3270175"/>
            <a:ext cx="120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টুকটুকে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bn-BD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7A1223-1D8F-988C-4969-6E7A01EF2EAD}"/>
              </a:ext>
            </a:extLst>
          </p:cNvPr>
          <p:cNvSpPr txBox="1"/>
          <p:nvPr/>
        </p:nvSpPr>
        <p:spPr>
          <a:xfrm>
            <a:off x="10438410" y="3916506"/>
            <a:ext cx="88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BE600B-6B53-5B55-430E-EDB7153F8706}"/>
              </a:ext>
            </a:extLst>
          </p:cNvPr>
          <p:cNvSpPr txBox="1"/>
          <p:nvPr/>
        </p:nvSpPr>
        <p:spPr>
          <a:xfrm>
            <a:off x="8870735" y="4382061"/>
            <a:ext cx="167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পাখপাখালির </a:t>
            </a:r>
            <a:r>
              <a:rPr lang="bn-BD" sz="3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60FC48-6BA3-5556-AA3B-67A2988FAE0C}"/>
              </a:ext>
            </a:extLst>
          </p:cNvPr>
          <p:cNvSpPr/>
          <p:nvPr/>
        </p:nvSpPr>
        <p:spPr>
          <a:xfrm>
            <a:off x="208979" y="712331"/>
            <a:ext cx="3552566" cy="543333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CBBC6-BC44-4B87-9B63-E29BBC087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9FFFD"/>
              </a:clrFrom>
              <a:clrTo>
                <a:srgbClr val="F9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4"/>
          <a:stretch/>
        </p:blipFill>
        <p:spPr>
          <a:xfrm>
            <a:off x="583249" y="3452363"/>
            <a:ext cx="3025113" cy="16425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F3B3A26-6AEE-418A-A52C-C77F89405DFE}"/>
              </a:ext>
            </a:extLst>
          </p:cNvPr>
          <p:cNvSpPr txBox="1"/>
          <p:nvPr/>
        </p:nvSpPr>
        <p:spPr>
          <a:xfrm>
            <a:off x="577147" y="1645723"/>
            <a:ext cx="291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দলগত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263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28" grpId="0"/>
      <p:bldP spid="29" grpId="0"/>
      <p:bldP spid="33" grpId="0"/>
      <p:bldP spid="3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E310B1-2BAB-45DF-8A9F-8CE1A90ECAD8}"/>
              </a:ext>
            </a:extLst>
          </p:cNvPr>
          <p:cNvSpPr txBox="1"/>
          <p:nvPr/>
        </p:nvSpPr>
        <p:spPr>
          <a:xfrm>
            <a:off x="4524307" y="2921498"/>
            <a:ext cx="7030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bn-BD" sz="3200" dirty="0">
                <a:latin typeface="Kalpurush" panose="02000600000000000000" pitchFamily="2" charset="0"/>
                <a:cs typeface="Kalpurush" panose="02000600000000000000" pitchFamily="2" charset="0"/>
              </a:rPr>
              <a:t>নদীর ধারে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bn-BD" sz="3200" dirty="0">
                <a:latin typeface="Kalpurush" panose="02000600000000000000" pitchFamily="2" charset="0"/>
                <a:cs typeface="Kalpurush" panose="02000600000000000000" pitchFamily="2" charset="0"/>
              </a:rPr>
              <a:t> বসে আছে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bn-BD" sz="3200" dirty="0">
                <a:latin typeface="Kalpurush" panose="02000600000000000000" pitchFamily="2" charset="0"/>
                <a:cs typeface="Kalpurush" panose="02000600000000000000" pitchFamily="2" charset="0"/>
              </a:rPr>
              <a:t>হলুদ দুটি পাখি কি গাছে বসে আছে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bn-BD" sz="3200" dirty="0">
                <a:latin typeface="Kalpurush" panose="02000600000000000000" pitchFamily="2" charset="0"/>
                <a:cs typeface="Kalpurush" panose="02000600000000000000" pitchFamily="2" charset="0"/>
              </a:rPr>
              <a:t>কোথায় ছবিটি আঁকি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bn-BD" sz="3200" dirty="0">
                <a:latin typeface="Kalpurush" panose="02000600000000000000" pitchFamily="2" charset="0"/>
                <a:cs typeface="Kalpurush" panose="02000600000000000000" pitchFamily="2" charset="0"/>
              </a:rPr>
              <a:t>এমনি পাওয়া ছবিটি কি দিয়ে কেনা নয়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8E4D2B-6671-37E0-7458-2D941780EFF9}"/>
              </a:ext>
            </a:extLst>
          </p:cNvPr>
          <p:cNvSpPr/>
          <p:nvPr/>
        </p:nvSpPr>
        <p:spPr>
          <a:xfrm>
            <a:off x="344384" y="463139"/>
            <a:ext cx="3729350" cy="568253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:\school\Images\left_logo.png">
            <a:extLst>
              <a:ext uri="{FF2B5EF4-FFF2-40B4-BE49-F238E27FC236}">
                <a16:creationId xmlns:a16="http://schemas.microsoft.com/office/drawing/2014/main" id="{4A65A3E9-8714-1516-19C1-34F05B9CC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063" y="2089843"/>
            <a:ext cx="2915060" cy="27875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50FE92-B72F-4115-90B7-3AA86409220F}"/>
              </a:ext>
            </a:extLst>
          </p:cNvPr>
          <p:cNvSpPr txBox="1"/>
          <p:nvPr/>
        </p:nvSpPr>
        <p:spPr>
          <a:xfrm>
            <a:off x="5396682" y="1381957"/>
            <a:ext cx="2488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মূল্যায়নঃ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5738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3804DFE-1422-943C-250F-4C9D70F81875}"/>
              </a:ext>
            </a:extLst>
          </p:cNvPr>
          <p:cNvSpPr/>
          <p:nvPr/>
        </p:nvSpPr>
        <p:spPr>
          <a:xfrm>
            <a:off x="521168" y="712331"/>
            <a:ext cx="3552566" cy="543333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F22F2-5DA6-98C2-78DF-0FD75DF89343}"/>
              </a:ext>
            </a:extLst>
          </p:cNvPr>
          <p:cNvSpPr txBox="1"/>
          <p:nvPr/>
        </p:nvSpPr>
        <p:spPr>
          <a:xfrm>
            <a:off x="5234608" y="1245705"/>
            <a:ext cx="3922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নেইঃ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E04254-BDFE-995D-964C-5BC3EAD5390D}"/>
              </a:ext>
            </a:extLst>
          </p:cNvPr>
          <p:cNvSpPr txBox="1"/>
          <p:nvPr/>
        </p:nvSpPr>
        <p:spPr>
          <a:xfrm>
            <a:off x="5234608" y="2882064"/>
            <a:ext cx="45322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রাখাল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জারুল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গাছে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মনের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৪। 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কড়ি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কেনা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651149-6336-F026-3BD1-BE7FD6B7C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3" y="1929571"/>
            <a:ext cx="2998856" cy="299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3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53913D-CF1F-4AB1-8179-2BEFA16E1B60}"/>
              </a:ext>
            </a:extLst>
          </p:cNvPr>
          <p:cNvSpPr txBox="1"/>
          <p:nvPr/>
        </p:nvSpPr>
        <p:spPr>
          <a:xfrm>
            <a:off x="5772529" y="1443842"/>
            <a:ext cx="4656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পরিকল্পিত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716F1-65C2-990A-7DF7-9A1D2A6E142E}"/>
              </a:ext>
            </a:extLst>
          </p:cNvPr>
          <p:cNvSpPr txBox="1"/>
          <p:nvPr/>
        </p:nvSpPr>
        <p:spPr>
          <a:xfrm>
            <a:off x="4484318" y="3044193"/>
            <a:ext cx="76426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kumimoji="0" lang="bn-BD" sz="3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নির্দেশনা</a:t>
            </a:r>
            <a:r>
              <a:rPr kumimoji="0" lang="bn-BD" sz="32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অনুযায়ী আমাদের দেশ সম্পর্কে একটি রচনা লিখে আনবে</a:t>
            </a:r>
            <a:r>
              <a:rPr kumimoji="0" lang="en-US" sz="32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pPr algn="ctr"/>
            <a:endParaRPr kumimoji="0" lang="en-US" sz="320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kern="0" dirty="0"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3200" kern="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দেশের</a:t>
            </a:r>
            <a:r>
              <a:rPr lang="en-US" sz="3200" kern="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kern="0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200" kern="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kern="0" dirty="0" err="1">
                <a:latin typeface="Kalpurush" panose="02000600000000000000" pitchFamily="2" charset="0"/>
                <a:cs typeface="Kalpurush" panose="02000600000000000000" pitchFamily="2" charset="0"/>
              </a:rPr>
              <a:t>আয়তন</a:t>
            </a:r>
            <a:r>
              <a:rPr lang="en-US" sz="3200" kern="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kern="0" dirty="0" err="1">
                <a:latin typeface="Kalpurush" panose="02000600000000000000" pitchFamily="2" charset="0"/>
                <a:cs typeface="Kalpurush" panose="02000600000000000000" pitchFamily="2" charset="0"/>
              </a:rPr>
              <a:t>রাজধানী</a:t>
            </a:r>
            <a:r>
              <a:rPr lang="en-US" sz="3200" kern="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kern="0" dirty="0" err="1">
                <a:latin typeface="Kalpurush" panose="02000600000000000000" pitchFamily="2" charset="0"/>
                <a:cs typeface="Kalpurush" panose="02000600000000000000" pitchFamily="2" charset="0"/>
              </a:rPr>
              <a:t>নদ-নদী</a:t>
            </a:r>
            <a:r>
              <a:rPr lang="en-US" sz="3200" kern="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kern="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প্রকৃতি</a:t>
            </a:r>
            <a:r>
              <a:rPr lang="en-US" sz="3200" kern="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kern="0" dirty="0" err="1">
                <a:latin typeface="Kalpurush" panose="02000600000000000000" pitchFamily="2" charset="0"/>
                <a:cs typeface="Kalpurush" panose="02000600000000000000" pitchFamily="2" charset="0"/>
              </a:rPr>
              <a:t>জনসংখ্যা</a:t>
            </a:r>
            <a:r>
              <a:rPr lang="en-US" sz="3200" kern="0" dirty="0">
                <a:latin typeface="Kalpurush" panose="02000600000000000000" pitchFamily="2" charset="0"/>
                <a:cs typeface="Kalpurush" panose="02000600000000000000" pitchFamily="2" charset="0"/>
              </a:rPr>
              <a:t>)।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FD276D-FB0D-0823-227D-B591687ADAE2}"/>
              </a:ext>
            </a:extLst>
          </p:cNvPr>
          <p:cNvSpPr/>
          <p:nvPr/>
        </p:nvSpPr>
        <p:spPr>
          <a:xfrm>
            <a:off x="521168" y="712331"/>
            <a:ext cx="3552566" cy="543333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020CF0A-DEF0-9870-1DF5-9A156AE7C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8" y="2279011"/>
            <a:ext cx="2645465" cy="229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1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7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0C2030-A4FC-EF27-4744-96540E04061B}"/>
              </a:ext>
            </a:extLst>
          </p:cNvPr>
          <p:cNvSpPr txBox="1"/>
          <p:nvPr/>
        </p:nvSpPr>
        <p:spPr>
          <a:xfrm>
            <a:off x="662916" y="3968944"/>
            <a:ext cx="635837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রুমানা</a:t>
            </a:r>
            <a:r>
              <a:rPr lang="en-US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আফরোজ</a:t>
            </a:r>
            <a:r>
              <a:rPr lang="en-US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সহকারী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বাংলাদেশ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স্টাফ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কোয়াটার্স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সরকারি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প্রাথমিক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খুলনা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সদর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খুলনা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afrozemhk@gmail.com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958555-2B22-0624-EC84-177A9DCC1D97}"/>
              </a:ext>
            </a:extLst>
          </p:cNvPr>
          <p:cNvSpPr txBox="1"/>
          <p:nvPr/>
        </p:nvSpPr>
        <p:spPr>
          <a:xfrm>
            <a:off x="5234297" y="679086"/>
            <a:ext cx="25219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44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6F3B23-D6C6-BAF9-4940-4770B252C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288" y="1398873"/>
            <a:ext cx="2228039" cy="2940833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0C1FAE-C2FD-BE50-75FA-84CD21DECC1B}"/>
              </a:ext>
            </a:extLst>
          </p:cNvPr>
          <p:cNvSpPr txBox="1"/>
          <p:nvPr/>
        </p:nvSpPr>
        <p:spPr>
          <a:xfrm>
            <a:off x="8275542" y="4503575"/>
            <a:ext cx="3737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শ্রেণিঃ ৫ম </a:t>
            </a:r>
            <a:r>
              <a:rPr lang="en-SG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বিষয়ঃ বাংলা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CA3DB6-A5C7-0717-AEB4-C48B1FE3A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9408">
            <a:off x="4776907" y="1511068"/>
            <a:ext cx="5222785" cy="3822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D6AF2C-CE64-80BE-06C5-B6144AC091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1" t="8105" r="-1411" b="9431"/>
          <a:stretch/>
        </p:blipFill>
        <p:spPr>
          <a:xfrm>
            <a:off x="2433160" y="1092776"/>
            <a:ext cx="2521979" cy="2664768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95390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20FB46-86D7-4C87-A477-9A4DE1803D6E}"/>
              </a:ext>
            </a:extLst>
          </p:cNvPr>
          <p:cNvSpPr txBox="1"/>
          <p:nvPr/>
        </p:nvSpPr>
        <p:spPr>
          <a:xfrm>
            <a:off x="5327371" y="2952991"/>
            <a:ext cx="4279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0CBEC8-32C1-D9EE-57C8-6B16AFFA4A85}"/>
              </a:ext>
            </a:extLst>
          </p:cNvPr>
          <p:cNvSpPr/>
          <p:nvPr/>
        </p:nvSpPr>
        <p:spPr>
          <a:xfrm>
            <a:off x="106017" y="119270"/>
            <a:ext cx="4492487" cy="661283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BEA8A71F-1202-FFCE-3D7A-941024680C85}"/>
              </a:ext>
            </a:extLst>
          </p:cNvPr>
          <p:cNvSpPr/>
          <p:nvPr/>
        </p:nvSpPr>
        <p:spPr>
          <a:xfrm rot="16200000">
            <a:off x="-950846" y="1182756"/>
            <a:ext cx="6606208" cy="4492487"/>
          </a:xfrm>
          <a:prstGeom prst="triangl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C4CDC7E-7F2F-D846-8806-8668232B9DD2}"/>
              </a:ext>
            </a:extLst>
          </p:cNvPr>
          <p:cNvSpPr/>
          <p:nvPr/>
        </p:nvSpPr>
        <p:spPr>
          <a:xfrm rot="5400000">
            <a:off x="-950845" y="1182757"/>
            <a:ext cx="6606208" cy="4492486"/>
          </a:xfrm>
          <a:prstGeom prst="triangl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2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12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39F02752-046E-4CF0-A571-3CB09341474B}"/>
              </a:ext>
            </a:extLst>
          </p:cNvPr>
          <p:cNvSpPr/>
          <p:nvPr/>
        </p:nvSpPr>
        <p:spPr>
          <a:xfrm>
            <a:off x="1371601" y="590387"/>
            <a:ext cx="9522822" cy="859536"/>
          </a:xfrm>
          <a:prstGeom prst="round2SameRect">
            <a:avLst>
              <a:gd name="adj1" fmla="val 0"/>
              <a:gd name="adj2" fmla="val 45657"/>
            </a:avLst>
          </a:prstGeom>
          <a:noFill/>
          <a:ln w="5715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চলো,আমরা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কিছু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বলি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4400" dirty="0">
              <a:gradFill>
                <a:gsLst>
                  <a:gs pos="53000">
                    <a:srgbClr val="C1035D"/>
                  </a:gs>
                  <a:gs pos="28000">
                    <a:srgbClr val="0000FF"/>
                  </a:gs>
                </a:gsLst>
                <a:lin ang="5400000" scaled="1"/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3A184D-D54C-42E1-A244-53D7DDC25113}"/>
              </a:ext>
            </a:extLst>
          </p:cNvPr>
          <p:cNvSpPr txBox="1"/>
          <p:nvPr/>
        </p:nvSpPr>
        <p:spPr>
          <a:xfrm>
            <a:off x="4884278" y="5601901"/>
            <a:ext cx="2745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রাখাল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" r="921"/>
          <a:stretch/>
        </p:blipFill>
        <p:spPr>
          <a:xfrm>
            <a:off x="6356657" y="1828841"/>
            <a:ext cx="4060629" cy="242999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4629C9-2238-E615-E874-C7D179CE30FE}"/>
              </a:ext>
            </a:extLst>
          </p:cNvPr>
          <p:cNvSpPr/>
          <p:nvPr/>
        </p:nvSpPr>
        <p:spPr>
          <a:xfrm>
            <a:off x="2264898" y="5113504"/>
            <a:ext cx="7940209" cy="1372139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FA8FFF-0086-47C7-B236-17054DD3B0A3}"/>
              </a:ext>
            </a:extLst>
          </p:cNvPr>
          <p:cNvSpPr txBox="1"/>
          <p:nvPr/>
        </p:nvSpPr>
        <p:spPr>
          <a:xfrm>
            <a:off x="2381037" y="5444295"/>
            <a:ext cx="71976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পাচ্ছো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50C14C-8B20-461A-A72D-82CD20D3C94B}"/>
              </a:ext>
            </a:extLst>
          </p:cNvPr>
          <p:cNvSpPr txBox="1"/>
          <p:nvPr/>
        </p:nvSpPr>
        <p:spPr>
          <a:xfrm>
            <a:off x="3358710" y="5460304"/>
            <a:ext cx="6126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তীরে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নৌকার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দৃশ্য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AD4356-8AC5-49F0-9075-A4BE29F0CA43}"/>
              </a:ext>
            </a:extLst>
          </p:cNvPr>
          <p:cNvSpPr txBox="1"/>
          <p:nvPr/>
        </p:nvSpPr>
        <p:spPr>
          <a:xfrm>
            <a:off x="1136263" y="5467995"/>
            <a:ext cx="906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তীরে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নৌকাগুলো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কীভাবে বাঁধা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D83E46-083C-4DEE-BD7F-EB66621D9AEE}"/>
              </a:ext>
            </a:extLst>
          </p:cNvPr>
          <p:cNvSpPr txBox="1"/>
          <p:nvPr/>
        </p:nvSpPr>
        <p:spPr>
          <a:xfrm>
            <a:off x="4484932" y="5413169"/>
            <a:ext cx="4053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সারি সারি বাঁধা 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AD4356-8AC5-49F0-9075-A4BE29F0CA43}"/>
              </a:ext>
            </a:extLst>
          </p:cNvPr>
          <p:cNvSpPr txBox="1"/>
          <p:nvPr/>
        </p:nvSpPr>
        <p:spPr>
          <a:xfrm>
            <a:off x="2317545" y="5444294"/>
            <a:ext cx="7411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তীরে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 আর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যাচ্ছে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D83E46-083C-4DEE-BD7F-EB66621D9AEE}"/>
              </a:ext>
            </a:extLst>
          </p:cNvPr>
          <p:cNvSpPr txBox="1"/>
          <p:nvPr/>
        </p:nvSpPr>
        <p:spPr>
          <a:xfrm>
            <a:off x="2926711" y="5429178"/>
            <a:ext cx="641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নৌকা, ঘরবাড়ি,গরু, গাছপালা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EA8992-B7C8-4BA7-99B5-8D124EAAF382}"/>
              </a:ext>
            </a:extLst>
          </p:cNvPr>
          <p:cNvSpPr txBox="1"/>
          <p:nvPr/>
        </p:nvSpPr>
        <p:spPr>
          <a:xfrm>
            <a:off x="3327312" y="5476407"/>
            <a:ext cx="7191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গাছের নিচে বসে কে বাঁশি বাজায়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279B31-6FB1-9A89-C590-2C076967AD46}"/>
              </a:ext>
            </a:extLst>
          </p:cNvPr>
          <p:cNvSpPr txBox="1"/>
          <p:nvPr/>
        </p:nvSpPr>
        <p:spPr>
          <a:xfrm>
            <a:off x="4884278" y="5462600"/>
            <a:ext cx="289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রাখাল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5DEEC6-F98F-8950-AC39-0E8020990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16" y="1827204"/>
            <a:ext cx="4060629" cy="24299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913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1" grpId="0"/>
      <p:bldP spid="11" grpId="1"/>
      <p:bldP spid="13" grpId="0"/>
      <p:bldP spid="13" grpId="1"/>
      <p:bldP spid="19" grpId="0"/>
      <p:bldP spid="19" grpId="1"/>
      <p:bldP spid="17" grpId="0"/>
      <p:bldP spid="17" grpId="1"/>
      <p:bldP spid="14" grpId="0"/>
      <p:bldP spid="14" grpId="1"/>
      <p:bldP spid="15" grpId="0"/>
      <p:bldP spid="15" grpId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8E0562-131B-440E-9489-6CC424C08AE5}"/>
              </a:ext>
            </a:extLst>
          </p:cNvPr>
          <p:cNvSpPr txBox="1"/>
          <p:nvPr/>
        </p:nvSpPr>
        <p:spPr>
          <a:xfrm>
            <a:off x="3000338" y="687266"/>
            <a:ext cx="6191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পড়ব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B9E786-3CF9-4865-9FCB-48A21FAB92DC}"/>
              </a:ext>
            </a:extLst>
          </p:cNvPr>
          <p:cNvSpPr txBox="1"/>
          <p:nvPr/>
        </p:nvSpPr>
        <p:spPr>
          <a:xfrm>
            <a:off x="1112660" y="5241191"/>
            <a:ext cx="45547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bn-BD" sz="4400" b="1" u="sng" dirty="0">
                <a:latin typeface="Kalpurush" panose="02000600000000000000" pitchFamily="2" charset="0"/>
                <a:cs typeface="Kalpurush" panose="02000600000000000000" pitchFamily="2" charset="0"/>
              </a:rPr>
              <a:t>স্বদেশ</a:t>
            </a:r>
          </a:p>
          <a:p>
            <a:pPr marL="0" indent="0" algn="ctr">
              <a:buNone/>
            </a:pPr>
            <a:r>
              <a:rPr lang="bn-BD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আহসান হাবীব</a:t>
            </a:r>
            <a:endParaRPr lang="en-US" sz="32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821B7C-EFC3-43AF-88CF-90367A296329}"/>
              </a:ext>
            </a:extLst>
          </p:cNvPr>
          <p:cNvSpPr txBox="1"/>
          <p:nvPr/>
        </p:nvSpPr>
        <p:spPr>
          <a:xfrm>
            <a:off x="6672526" y="2320539"/>
            <a:ext cx="4554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SG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অধ্যায়ঃ</a:t>
            </a:r>
            <a:r>
              <a:rPr lang="en-SG" sz="3200" dirty="0">
                <a:latin typeface="Kalpurush" panose="02000600000000000000" pitchFamily="2" charset="0"/>
                <a:cs typeface="Kalpurush" panose="02000600000000000000" pitchFamily="2" charset="0"/>
              </a:rPr>
              <a:t> ১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SG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>
              <a:buNone/>
            </a:pPr>
            <a:r>
              <a:rPr lang="bn-BD" sz="3200" dirty="0">
                <a:latin typeface="Kalpurush" panose="02000600000000000000" pitchFamily="2" charset="0"/>
                <a:cs typeface="Kalpurush" panose="02000600000000000000" pitchFamily="2" charset="0"/>
              </a:rPr>
              <a:t>পাঠঃ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স্বদেশ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>
              <a:buNone/>
            </a:pPr>
            <a:r>
              <a:rPr lang="en-SG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পাঠ্যাংশঃ</a:t>
            </a:r>
            <a:r>
              <a:rPr lang="en-SG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SG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SG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SG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SG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SG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r>
              <a:rPr lang="en-SG" sz="3200" dirty="0">
                <a:latin typeface="Kalpurush" panose="02000600000000000000" pitchFamily="2" charset="0"/>
                <a:cs typeface="Kalpurush" panose="02000600000000000000" pitchFamily="2" charset="0"/>
              </a:rPr>
              <a:t>….</a:t>
            </a:r>
            <a:r>
              <a:rPr lang="en-SG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সারাটি</a:t>
            </a:r>
            <a:r>
              <a:rPr lang="en-SG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SG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দিন</a:t>
            </a:r>
            <a:r>
              <a:rPr lang="en-SG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SG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কাটে</a:t>
            </a:r>
            <a:r>
              <a:rPr lang="en-SG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bn-BD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>
              <a:buNone/>
            </a:pPr>
            <a:r>
              <a:rPr lang="bn-BD" sz="3200" dirty="0">
                <a:latin typeface="Kalpurush" panose="02000600000000000000" pitchFamily="2" charset="0"/>
                <a:cs typeface="Kalpurush" panose="02000600000000000000" pitchFamily="2" charset="0"/>
              </a:rPr>
              <a:t>পৃষ্ঠাঃ ১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৩২  </a:t>
            </a:r>
            <a:endParaRPr lang="en-SG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C1EE82-F326-24A3-7EF2-F75D440C2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53" y="2317022"/>
            <a:ext cx="4862711" cy="25545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7421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432" y="1234619"/>
            <a:ext cx="1160910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বলাঃ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২.২.১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কবিতা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সম্পর্কিত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প্রশ্নের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পড়াঃ</a:t>
            </a:r>
          </a:p>
          <a:p>
            <a:r>
              <a:rPr lang="bn-BD" sz="3200" dirty="0">
                <a:latin typeface="Kalpurush" panose="02000600000000000000" pitchFamily="2" charset="0"/>
                <a:cs typeface="Kalpurush" panose="02000600000000000000" pitchFamily="2" charset="0"/>
              </a:rPr>
              <a:t>১.৫.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 </a:t>
            </a:r>
            <a:r>
              <a:rPr lang="bn-BD" sz="3200" dirty="0">
                <a:latin typeface="Kalpurush" panose="02000600000000000000" pitchFamily="2" charset="0"/>
                <a:cs typeface="Kalpurush" panose="02000600000000000000" pitchFamily="2" charset="0"/>
              </a:rPr>
              <a:t>বিরামচিহ্ন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অর্থযতি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শ্বাসযতি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dirty="0">
                <a:latin typeface="Kalpurush" panose="02000600000000000000" pitchFamily="2" charset="0"/>
                <a:cs typeface="Kalpurush" panose="02000600000000000000" pitchFamily="2" charset="0"/>
              </a:rPr>
              <a:t>বজায় রেখে সাবলীলভাবে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অনুচ্ছেদ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dirty="0">
                <a:latin typeface="Kalpurush" panose="02000600000000000000" pitchFamily="2" charset="0"/>
                <a:cs typeface="Kalpurush" panose="02000600000000000000" pitchFamily="2" charset="0"/>
              </a:rPr>
              <a:t>পড়তে পারবে। </a:t>
            </a:r>
          </a:p>
          <a:p>
            <a:r>
              <a:rPr lang="bn-BD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লেখাঃ</a:t>
            </a:r>
          </a:p>
          <a:p>
            <a:r>
              <a:rPr lang="bn-BD" sz="3200" dirty="0">
                <a:latin typeface="Kalpurush" panose="02000600000000000000" pitchFamily="2" charset="0"/>
                <a:cs typeface="Kalpurush" panose="02000600000000000000" pitchFamily="2" charset="0"/>
              </a:rPr>
              <a:t>১.৪.৩ যুক্তব্যঞ্জন দ্বারা গঠিত নতুন নতুন শব্দ ব্যবহার করে বাক্য লিখতে পারবে।</a:t>
            </a:r>
          </a:p>
          <a:p>
            <a:r>
              <a:rPr lang="bn-BD" sz="3200" dirty="0">
                <a:latin typeface="Kalpurush" panose="02000600000000000000" pitchFamily="2" charset="0"/>
                <a:cs typeface="Kalpurush" panose="02000600000000000000" pitchFamily="2" charset="0"/>
              </a:rPr>
              <a:t>২.১.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BD" sz="3200" dirty="0">
                <a:latin typeface="Kalpurush" panose="02000600000000000000" pitchFamily="2" charset="0"/>
                <a:cs typeface="Kalpurush" panose="02000600000000000000" pitchFamily="2" charset="0"/>
              </a:rPr>
              <a:t> পাঠ্যবইয়ের কবিতা লিখতে পারবে।</a:t>
            </a:r>
          </a:p>
          <a:p>
            <a:r>
              <a:rPr lang="bn-BD" sz="3200" dirty="0">
                <a:latin typeface="Kalpurush" panose="02000600000000000000" pitchFamily="2" charset="0"/>
                <a:cs typeface="Kalpurush" panose="02000600000000000000" pitchFamily="2" charset="0"/>
              </a:rPr>
              <a:t>২.৩.১ পাঠ্য বইয়ের কবিতার মূলভাব  লিখতে পারবে।</a:t>
            </a:r>
          </a:p>
          <a:p>
            <a:r>
              <a:rPr lang="bn-BD" sz="3200" dirty="0">
                <a:latin typeface="Kalpurush" panose="02000600000000000000" pitchFamily="2" charset="0"/>
                <a:cs typeface="Kalpurush" panose="02000600000000000000" pitchFamily="2" charset="0"/>
              </a:rPr>
              <a:t>১.৫.১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ব্যবহৃত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BD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4972659" y="379842"/>
            <a:ext cx="2313152" cy="1107996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r>
              <a:rPr lang="bn-BD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718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8EFD84F-E44E-4A78-8C2B-E64B62B6F074}"/>
              </a:ext>
            </a:extLst>
          </p:cNvPr>
          <p:cNvSpPr txBox="1"/>
          <p:nvPr/>
        </p:nvSpPr>
        <p:spPr>
          <a:xfrm>
            <a:off x="4073238" y="684413"/>
            <a:ext cx="6614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মনোযোগ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কবিতাটি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পড়ঃ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3983BD-6D44-4C66-8FD1-9B058A700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979" y="2245535"/>
            <a:ext cx="3274396" cy="390013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31C038E-EA03-8899-1DE2-377D3A3016FF}"/>
              </a:ext>
            </a:extLst>
          </p:cNvPr>
          <p:cNvSpPr/>
          <p:nvPr/>
        </p:nvSpPr>
        <p:spPr>
          <a:xfrm>
            <a:off x="407759" y="712331"/>
            <a:ext cx="3552566" cy="543333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8" t="114"/>
          <a:stretch/>
        </p:blipFill>
        <p:spPr>
          <a:xfrm>
            <a:off x="537637" y="2394631"/>
            <a:ext cx="3292810" cy="2284907"/>
          </a:xfrm>
          <a:prstGeom prst="ellipse">
            <a:avLst/>
          </a:prstGeom>
          <a:ln w="3175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2882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97E44A-8206-825A-B466-461C31395B1B}"/>
              </a:ext>
            </a:extLst>
          </p:cNvPr>
          <p:cNvSpPr txBox="1"/>
          <p:nvPr/>
        </p:nvSpPr>
        <p:spPr>
          <a:xfrm>
            <a:off x="1317441" y="416080"/>
            <a:ext cx="98731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ctr">
              <a:buFont typeface="Wingdings" panose="05000000000000000000" pitchFamily="2" charset="2"/>
              <a:buChar char="q"/>
              <a:defRPr/>
            </a:pPr>
            <a:r>
              <a:rPr lang="en-US" sz="3600" kern="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চলো</a:t>
            </a:r>
            <a:r>
              <a:rPr lang="en-US" sz="3600" kern="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kern="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ছবির</a:t>
            </a:r>
            <a:r>
              <a:rPr lang="en-US" sz="3600" kern="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3600" kern="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কবিতার</a:t>
            </a:r>
            <a:r>
              <a:rPr lang="en-US" sz="3600" kern="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লাইনগুলো</a:t>
            </a:r>
            <a:r>
              <a:rPr lang="en-US" sz="3600" kern="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3600" kern="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পড়ি</a:t>
            </a:r>
            <a:r>
              <a:rPr lang="en-US" sz="3600" kern="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-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15" y="1458932"/>
            <a:ext cx="3552567" cy="200491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160121" y="4170327"/>
            <a:ext cx="35525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একলা বসে আপন মনে</a:t>
            </a:r>
          </a:p>
          <a:p>
            <a:pPr algn="ctr"/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        বসে নদীর ধারে-</a:t>
            </a:r>
          </a:p>
          <a:p>
            <a:pPr algn="ctr"/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এই ছবিটি চেনা 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97E44A-8206-825A-B466-461C31395B1B}"/>
              </a:ext>
            </a:extLst>
          </p:cNvPr>
          <p:cNvSpPr txBox="1"/>
          <p:nvPr/>
        </p:nvSpPr>
        <p:spPr>
          <a:xfrm>
            <a:off x="8160121" y="1768891"/>
            <a:ext cx="34190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800" kern="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 যে নদী</a:t>
            </a:r>
          </a:p>
          <a:p>
            <a:pPr algn="ctr">
              <a:defRPr/>
            </a:pPr>
            <a:r>
              <a:rPr lang="bn-BD" sz="2800" kern="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নদীর জোয়ার</a:t>
            </a:r>
          </a:p>
          <a:p>
            <a:pPr algn="ctr">
              <a:defRPr/>
            </a:pPr>
            <a:r>
              <a:rPr lang="bn-BD" sz="2800" kern="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নৌকা</a:t>
            </a:r>
            <a:r>
              <a:rPr lang="en-US" sz="2800" kern="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kern="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সারে সারে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15" y="3860368"/>
            <a:ext cx="3552567" cy="200491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F2153AB-D3D6-77DD-8FE4-C00255B29713}"/>
              </a:ext>
            </a:extLst>
          </p:cNvPr>
          <p:cNvSpPr/>
          <p:nvPr/>
        </p:nvSpPr>
        <p:spPr>
          <a:xfrm>
            <a:off x="345807" y="1166245"/>
            <a:ext cx="3552566" cy="543333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D8E0BE-D1E8-5FD4-3148-E26F5731AA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t="31195" r="19517"/>
          <a:stretch/>
        </p:blipFill>
        <p:spPr>
          <a:xfrm flipH="1">
            <a:off x="807963" y="2131591"/>
            <a:ext cx="3378249" cy="410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8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F78B60-5EEF-498D-9E9A-EC14FCB8CB21}"/>
              </a:ext>
            </a:extLst>
          </p:cNvPr>
          <p:cNvSpPr txBox="1"/>
          <p:nvPr/>
        </p:nvSpPr>
        <p:spPr>
          <a:xfrm>
            <a:off x="7377175" y="780513"/>
            <a:ext cx="4058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মনের মধ্যে যখন খুশি</a:t>
            </a:r>
          </a:p>
          <a:p>
            <a:pPr marL="0" indent="0" algn="ctr">
              <a:buNone/>
            </a:pP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     এই ছবিটি আঁকি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93E733-0D04-46AC-BB62-771FF277E4A3}"/>
              </a:ext>
            </a:extLst>
          </p:cNvPr>
          <p:cNvSpPr txBox="1"/>
          <p:nvPr/>
        </p:nvSpPr>
        <p:spPr>
          <a:xfrm>
            <a:off x="7482397" y="2951945"/>
            <a:ext cx="3847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একপাশে তার জারুল গাছে</a:t>
            </a:r>
          </a:p>
          <a:p>
            <a:pPr marL="0" indent="0" algn="ctr">
              <a:buNone/>
            </a:pP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      দুটি হলুদ পাখি-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" r="1281"/>
          <a:stretch/>
        </p:blipFill>
        <p:spPr>
          <a:xfrm>
            <a:off x="4465995" y="368282"/>
            <a:ext cx="2880782" cy="17785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5" r="811"/>
          <a:stretch/>
        </p:blipFill>
        <p:spPr>
          <a:xfrm>
            <a:off x="4465995" y="2641212"/>
            <a:ext cx="2880782" cy="17785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93E733-0D04-46AC-BB62-771FF277E4A3}"/>
              </a:ext>
            </a:extLst>
          </p:cNvPr>
          <p:cNvSpPr txBox="1"/>
          <p:nvPr/>
        </p:nvSpPr>
        <p:spPr>
          <a:xfrm>
            <a:off x="7240506" y="5104911"/>
            <a:ext cx="3847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এ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মনি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পাওয়া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                                             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কড়িতে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কেনা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11" name="Picture 10" descr="Cowries Shells, Sea Shell Craft, Shell Craftwork, शैल क्राफ्ट in Mount  Road, Chennai , Techniment | ID: 8501719433">
            <a:extLst>
              <a:ext uri="{FF2B5EF4-FFF2-40B4-BE49-F238E27FC236}">
                <a16:creationId xmlns:a16="http://schemas.microsoft.com/office/drawing/2014/main" id="{4F60D743-61FD-478A-B7DA-E9DF01D47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5994" y="4693044"/>
            <a:ext cx="2880781" cy="177884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1D4B6E8-07E1-57C0-FD08-B88317B347F7}"/>
              </a:ext>
            </a:extLst>
          </p:cNvPr>
          <p:cNvSpPr/>
          <p:nvPr/>
        </p:nvSpPr>
        <p:spPr>
          <a:xfrm>
            <a:off x="407759" y="712331"/>
            <a:ext cx="3552566" cy="543333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784953-A7C8-E869-9141-559CBFE640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t="31195" r="19517"/>
          <a:stretch/>
        </p:blipFill>
        <p:spPr>
          <a:xfrm flipH="1">
            <a:off x="832871" y="2015302"/>
            <a:ext cx="3380288" cy="377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3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F78B60-5EEF-498D-9E9A-EC14FCB8CB21}"/>
              </a:ext>
            </a:extLst>
          </p:cNvPr>
          <p:cNvSpPr txBox="1"/>
          <p:nvPr/>
        </p:nvSpPr>
        <p:spPr>
          <a:xfrm>
            <a:off x="6824430" y="735642"/>
            <a:ext cx="4226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মাঠের পরে মাঠ চলেছে</a:t>
            </a:r>
          </a:p>
          <a:p>
            <a:pPr marL="0" indent="0" algn="ctr">
              <a:buNone/>
            </a:pP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           নেই যেন এর শেষ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93E733-0D04-46AC-BB62-771FF277E4A3}"/>
              </a:ext>
            </a:extLst>
          </p:cNvPr>
          <p:cNvSpPr txBox="1"/>
          <p:nvPr/>
        </p:nvSpPr>
        <p:spPr>
          <a:xfrm>
            <a:off x="6992032" y="3817038"/>
            <a:ext cx="4347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মাঠের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মানুষ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মাঠে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আর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হাটের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মানুষ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হাটে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93E733-0D04-46AC-BB62-771FF277E4A3}"/>
              </a:ext>
            </a:extLst>
          </p:cNvPr>
          <p:cNvSpPr txBox="1"/>
          <p:nvPr/>
        </p:nvSpPr>
        <p:spPr>
          <a:xfrm>
            <a:off x="7195491" y="5389546"/>
            <a:ext cx="3940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ছেলের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সারাটি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কাটে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333" y="555738"/>
            <a:ext cx="2521789" cy="13139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9" b="7066"/>
          <a:stretch/>
        </p:blipFill>
        <p:spPr>
          <a:xfrm>
            <a:off x="4238334" y="5209547"/>
            <a:ext cx="2521787" cy="13141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333" y="3637135"/>
            <a:ext cx="2521788" cy="13139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333" y="2096341"/>
            <a:ext cx="2521788" cy="13141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93E733-0D04-46AC-BB62-771FF277E4A3}"/>
              </a:ext>
            </a:extLst>
          </p:cNvPr>
          <p:cNvSpPr txBox="1"/>
          <p:nvPr/>
        </p:nvSpPr>
        <p:spPr>
          <a:xfrm>
            <a:off x="7195491" y="2276340"/>
            <a:ext cx="3739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নানা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মানুষগুলো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                                    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নানান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বেশ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411268-5689-273A-269F-85C772B82BDD}"/>
              </a:ext>
            </a:extLst>
          </p:cNvPr>
          <p:cNvSpPr/>
          <p:nvPr/>
        </p:nvSpPr>
        <p:spPr>
          <a:xfrm>
            <a:off x="407759" y="712331"/>
            <a:ext cx="3552566" cy="543333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CD22D9-4DCB-317E-7AE5-A3CFB4719C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t="31195" r="19517"/>
          <a:stretch/>
        </p:blipFill>
        <p:spPr>
          <a:xfrm flipH="1">
            <a:off x="768049" y="2006930"/>
            <a:ext cx="3450163" cy="385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5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560</Words>
  <Application>Microsoft Office PowerPoint</Application>
  <PresentationFormat>Widescreen</PresentationFormat>
  <Paragraphs>114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Kalpurush</vt:lpstr>
      <vt:lpstr>NikoshBAN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USER</cp:lastModifiedBy>
  <cp:revision>160</cp:revision>
  <dcterms:created xsi:type="dcterms:W3CDTF">2022-07-02T04:46:50Z</dcterms:created>
  <dcterms:modified xsi:type="dcterms:W3CDTF">2022-12-20T09:33:44Z</dcterms:modified>
</cp:coreProperties>
</file>