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81" r:id="rId2"/>
    <p:sldId id="267" r:id="rId3"/>
    <p:sldId id="256" r:id="rId4"/>
    <p:sldId id="260" r:id="rId5"/>
    <p:sldId id="258" r:id="rId6"/>
    <p:sldId id="259" r:id="rId7"/>
    <p:sldId id="265" r:id="rId8"/>
    <p:sldId id="269" r:id="rId9"/>
    <p:sldId id="257" r:id="rId10"/>
    <p:sldId id="275" r:id="rId11"/>
    <p:sldId id="266" r:id="rId12"/>
    <p:sldId id="270" r:id="rId13"/>
    <p:sldId id="264" r:id="rId14"/>
    <p:sldId id="268" r:id="rId15"/>
    <p:sldId id="271" r:id="rId16"/>
    <p:sldId id="272" r:id="rId17"/>
    <p:sldId id="279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37" autoAdjust="0"/>
    <p:restoredTop sz="94660"/>
  </p:normalViewPr>
  <p:slideViewPr>
    <p:cSldViewPr>
      <p:cViewPr varScale="1">
        <p:scale>
          <a:sx n="85" d="100"/>
          <a:sy n="85" d="100"/>
        </p:scale>
        <p:origin x="-772" y="-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image" Target="../media/image11.jpeg"/><Relationship Id="rId4" Type="http://schemas.openxmlformats.org/officeDocument/2006/relationships/image" Target="../media/image1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71E942-8FDF-425E-BDBA-68F83B76DFD9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90A1F22-C9C8-4820-88A0-72A7873E0167}">
      <dgm:prSet custT="1"/>
      <dgm:spPr>
        <a:solidFill>
          <a:srgbClr val="00B050"/>
        </a:solidFill>
      </dgm:spPr>
      <dgm:t>
        <a:bodyPr/>
        <a:lstStyle/>
        <a:p>
          <a:r>
            <a:rPr lang="en-US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উফশী ধানের জাতগুলোর সাধারণ  বৈশিষ্ট্য</a:t>
          </a:r>
          <a:r>
            <a:rPr lang="en-US" sz="28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গুলো</a:t>
          </a:r>
          <a:r>
            <a:rPr lang="bn-IN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পারবে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BCD876-403A-4ED9-939A-E9366780F25E}" type="parTrans" cxnId="{8C89E2A3-77E9-4327-B3DE-925C61A28856}">
      <dgm:prSet/>
      <dgm:spPr/>
      <dgm:t>
        <a:bodyPr/>
        <a:lstStyle/>
        <a:p>
          <a:endParaRPr lang="en-US"/>
        </a:p>
      </dgm:t>
    </dgm:pt>
    <dgm:pt modelId="{78BC9EB8-44F7-4903-9982-DCB171ACB933}" type="sibTrans" cxnId="{8C89E2A3-77E9-4327-B3DE-925C61A28856}">
      <dgm:prSet/>
      <dgm:spPr/>
      <dgm:t>
        <a:bodyPr/>
        <a:lstStyle/>
        <a:p>
          <a:endParaRPr lang="en-US"/>
        </a:p>
      </dgm:t>
    </dgm:pt>
    <dgm:pt modelId="{2A34BFE4-E241-4628-8DF1-75ED8C25E145}">
      <dgm:prSet custT="1"/>
      <dgm:spPr>
        <a:solidFill>
          <a:srgbClr val="00B050"/>
        </a:solidFill>
      </dgm:spPr>
      <dgm:t>
        <a:bodyPr/>
        <a:lstStyle/>
        <a:p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আউশ</a:t>
          </a:r>
          <a:r>
            <a:rPr lang="b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আমন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এবং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বোরো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মৌসুমের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ধান</a:t>
          </a:r>
          <a:r>
            <a:rPr lang="b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ের জাত সমূহের বর্ণনা করতে পারবে।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121A8F-D2ED-4EE7-AD74-2D47E5CF1A66}" type="parTrans" cxnId="{C01AE316-5B6A-4EB5-8071-BC8CBA7DF85C}">
      <dgm:prSet/>
      <dgm:spPr/>
      <dgm:t>
        <a:bodyPr/>
        <a:lstStyle/>
        <a:p>
          <a:endParaRPr lang="en-US"/>
        </a:p>
      </dgm:t>
    </dgm:pt>
    <dgm:pt modelId="{C1112DE9-1A92-4A11-BB4E-B1CEC532FD12}" type="sibTrans" cxnId="{C01AE316-5B6A-4EB5-8071-BC8CBA7DF85C}">
      <dgm:prSet/>
      <dgm:spPr/>
      <dgm:t>
        <a:bodyPr/>
        <a:lstStyle/>
        <a:p>
          <a:endParaRPr lang="en-US"/>
        </a:p>
      </dgm:t>
    </dgm:pt>
    <dgm:pt modelId="{62095703-3764-4A15-B1D2-2145315179AB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ধানের কয়েক প্রকার জাত সমূহের নাম বলতে পারবে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27C1D7-9663-423B-A8F3-947567936F88}" type="parTrans" cxnId="{861CC8E6-CCFA-410E-B5DD-D739069E4D53}">
      <dgm:prSet/>
      <dgm:spPr/>
      <dgm:t>
        <a:bodyPr/>
        <a:lstStyle/>
        <a:p>
          <a:endParaRPr lang="en-US"/>
        </a:p>
      </dgm:t>
    </dgm:pt>
    <dgm:pt modelId="{E1663AE5-168C-4ED7-8666-EA0DBAC4733F}" type="sibTrans" cxnId="{861CC8E6-CCFA-410E-B5DD-D739069E4D53}">
      <dgm:prSet/>
      <dgm:spPr/>
      <dgm:t>
        <a:bodyPr/>
        <a:lstStyle/>
        <a:p>
          <a:endParaRPr lang="en-US"/>
        </a:p>
      </dgm:t>
    </dgm:pt>
    <dgm:pt modelId="{2757483F-58BA-4F10-A01D-921691ECEE4E}" type="pres">
      <dgm:prSet presAssocID="{EB71E942-8FDF-425E-BDBA-68F83B76DFD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7AE9D61-E983-46F7-829F-9699EC46235B}" type="pres">
      <dgm:prSet presAssocID="{EB71E942-8FDF-425E-BDBA-68F83B76DFD9}" presName="Name1" presStyleCnt="0"/>
      <dgm:spPr/>
    </dgm:pt>
    <dgm:pt modelId="{AD23D642-CD16-412E-A7BA-0546DCDAF8E2}" type="pres">
      <dgm:prSet presAssocID="{EB71E942-8FDF-425E-BDBA-68F83B76DFD9}" presName="cycle" presStyleCnt="0"/>
      <dgm:spPr/>
    </dgm:pt>
    <dgm:pt modelId="{C9766366-400D-471C-B7D8-A530146B0214}" type="pres">
      <dgm:prSet presAssocID="{EB71E942-8FDF-425E-BDBA-68F83B76DFD9}" presName="srcNode" presStyleLbl="node1" presStyleIdx="0" presStyleCnt="3"/>
      <dgm:spPr/>
    </dgm:pt>
    <dgm:pt modelId="{4BAA306E-E74C-48D6-9D5E-F49371026905}" type="pres">
      <dgm:prSet presAssocID="{EB71E942-8FDF-425E-BDBA-68F83B76DFD9}" presName="conn" presStyleLbl="parChTrans1D2" presStyleIdx="0" presStyleCnt="1" custScaleX="77464" custScaleY="59514" custLinFactNeighborX="23389" custLinFactNeighborY="-13329"/>
      <dgm:spPr/>
      <dgm:t>
        <a:bodyPr/>
        <a:lstStyle/>
        <a:p>
          <a:endParaRPr lang="en-US"/>
        </a:p>
      </dgm:t>
    </dgm:pt>
    <dgm:pt modelId="{1FE6C709-5D2C-4404-B835-66B9AD7E95B3}" type="pres">
      <dgm:prSet presAssocID="{EB71E942-8FDF-425E-BDBA-68F83B76DFD9}" presName="extraNode" presStyleLbl="node1" presStyleIdx="0" presStyleCnt="3"/>
      <dgm:spPr/>
    </dgm:pt>
    <dgm:pt modelId="{96A0D0E8-CFD6-48C0-BE31-FAFA4A8FA147}" type="pres">
      <dgm:prSet presAssocID="{EB71E942-8FDF-425E-BDBA-68F83B76DFD9}" presName="dstNode" presStyleLbl="node1" presStyleIdx="0" presStyleCnt="3"/>
      <dgm:spPr/>
    </dgm:pt>
    <dgm:pt modelId="{2C302BAF-1653-4BED-B9E0-141CE3A30333}" type="pres">
      <dgm:prSet presAssocID="{62095703-3764-4A15-B1D2-2145315179AB}" presName="text_1" presStyleLbl="node1" presStyleIdx="0" presStyleCnt="3" custScaleX="106750" custLinFactNeighborX="-629" custLinFactNeighborY="-10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2A202-889C-425C-B2C1-6031CFEBAF4C}" type="pres">
      <dgm:prSet presAssocID="{62095703-3764-4A15-B1D2-2145315179AB}" presName="accent_1" presStyleCnt="0"/>
      <dgm:spPr/>
    </dgm:pt>
    <dgm:pt modelId="{510F852E-8A5A-4C32-B0E5-844FAFBB12DC}" type="pres">
      <dgm:prSet presAssocID="{62095703-3764-4A15-B1D2-2145315179AB}" presName="accentRepeatNode" presStyleLbl="solidFgAcc1" presStyleIdx="0" presStyleCnt="3" custLinFactNeighborX="14152" custLinFactNeighborY="16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8DB304E-9AF3-4633-AE2F-E4A72AD23D3B}" type="pres">
      <dgm:prSet presAssocID="{790A1F22-C9C8-4820-88A0-72A7873E0167}" presName="text_2" presStyleLbl="node1" presStyleIdx="1" presStyleCnt="3" custScaleX="103594" custLinFactNeighborX="490" custLinFactNeighborY="-26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2898B-9585-48C7-81F0-9B63AF43E9CC}" type="pres">
      <dgm:prSet presAssocID="{790A1F22-C9C8-4820-88A0-72A7873E0167}" presName="accent_2" presStyleCnt="0"/>
      <dgm:spPr/>
    </dgm:pt>
    <dgm:pt modelId="{E3672FA2-D3CB-4FE3-B31A-A1BED216504A}" type="pres">
      <dgm:prSet presAssocID="{790A1F22-C9C8-4820-88A0-72A7873E0167}" presName="accentRepeatNode" presStyleLbl="solidFgAcc1" presStyleIdx="1" presStyleCnt="3" custLinFactNeighborX="3129" custLinFactNeighborY="-2003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FA02AF7-5ADA-4E22-BCA9-67417720EBD1}" type="pres">
      <dgm:prSet presAssocID="{2A34BFE4-E241-4628-8DF1-75ED8C25E145}" presName="text_3" presStyleLbl="node1" presStyleIdx="2" presStyleCnt="3" custLinFactNeighborX="2220" custLinFactNeighborY="-48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983DA-FDE4-4FF0-BE72-37C1B761BE82}" type="pres">
      <dgm:prSet presAssocID="{2A34BFE4-E241-4628-8DF1-75ED8C25E145}" presName="accent_3" presStyleCnt="0"/>
      <dgm:spPr/>
    </dgm:pt>
    <dgm:pt modelId="{0E578EF1-427F-4E61-871A-587EBBEE2437}" type="pres">
      <dgm:prSet presAssocID="{2A34BFE4-E241-4628-8DF1-75ED8C25E145}" presName="accentRepeatNode" presStyleLbl="solidFgAcc1" presStyleIdx="2" presStyleCnt="3" custLinFactNeighborX="19070" custLinFactNeighborY="-3511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01AE316-5B6A-4EB5-8071-BC8CBA7DF85C}" srcId="{EB71E942-8FDF-425E-BDBA-68F83B76DFD9}" destId="{2A34BFE4-E241-4628-8DF1-75ED8C25E145}" srcOrd="2" destOrd="0" parTransId="{09121A8F-D2ED-4EE7-AD74-2D47E5CF1A66}" sibTransId="{C1112DE9-1A92-4A11-BB4E-B1CEC532FD12}"/>
    <dgm:cxn modelId="{861CC8E6-CCFA-410E-B5DD-D739069E4D53}" srcId="{EB71E942-8FDF-425E-BDBA-68F83B76DFD9}" destId="{62095703-3764-4A15-B1D2-2145315179AB}" srcOrd="0" destOrd="0" parTransId="{A727C1D7-9663-423B-A8F3-947567936F88}" sibTransId="{E1663AE5-168C-4ED7-8666-EA0DBAC4733F}"/>
    <dgm:cxn modelId="{BBCC1BC3-C024-42B5-B7BB-F576DBC1B210}" type="presOf" srcId="{2A34BFE4-E241-4628-8DF1-75ED8C25E145}" destId="{5FA02AF7-5ADA-4E22-BCA9-67417720EBD1}" srcOrd="0" destOrd="0" presId="urn:microsoft.com/office/officeart/2008/layout/VerticalCurvedList"/>
    <dgm:cxn modelId="{4987DF6F-5BF8-4648-95F0-3FA9C2BFC1B3}" type="presOf" srcId="{62095703-3764-4A15-B1D2-2145315179AB}" destId="{2C302BAF-1653-4BED-B9E0-141CE3A30333}" srcOrd="0" destOrd="0" presId="urn:microsoft.com/office/officeart/2008/layout/VerticalCurvedList"/>
    <dgm:cxn modelId="{8C89E2A3-77E9-4327-B3DE-925C61A28856}" srcId="{EB71E942-8FDF-425E-BDBA-68F83B76DFD9}" destId="{790A1F22-C9C8-4820-88A0-72A7873E0167}" srcOrd="1" destOrd="0" parTransId="{F8BCD876-403A-4ED9-939A-E9366780F25E}" sibTransId="{78BC9EB8-44F7-4903-9982-DCB171ACB933}"/>
    <dgm:cxn modelId="{88ACD24A-B060-470B-A777-F17BA9DC8D75}" type="presOf" srcId="{E1663AE5-168C-4ED7-8666-EA0DBAC4733F}" destId="{4BAA306E-E74C-48D6-9D5E-F49371026905}" srcOrd="0" destOrd="0" presId="urn:microsoft.com/office/officeart/2008/layout/VerticalCurvedList"/>
    <dgm:cxn modelId="{CEEC32B5-E6C3-42AB-B94C-D7D438230551}" type="presOf" srcId="{790A1F22-C9C8-4820-88A0-72A7873E0167}" destId="{E8DB304E-9AF3-4633-AE2F-E4A72AD23D3B}" srcOrd="0" destOrd="0" presId="urn:microsoft.com/office/officeart/2008/layout/VerticalCurvedList"/>
    <dgm:cxn modelId="{13201239-A82A-4554-89A3-8F22B7B6E2F4}" type="presOf" srcId="{EB71E942-8FDF-425E-BDBA-68F83B76DFD9}" destId="{2757483F-58BA-4F10-A01D-921691ECEE4E}" srcOrd="0" destOrd="0" presId="urn:microsoft.com/office/officeart/2008/layout/VerticalCurvedList"/>
    <dgm:cxn modelId="{69234B51-1967-47D7-8148-731E2FBF30F9}" type="presParOf" srcId="{2757483F-58BA-4F10-A01D-921691ECEE4E}" destId="{E7AE9D61-E983-46F7-829F-9699EC46235B}" srcOrd="0" destOrd="0" presId="urn:microsoft.com/office/officeart/2008/layout/VerticalCurvedList"/>
    <dgm:cxn modelId="{A4E9B5D9-BEE1-4E3C-85DD-291C5EB73040}" type="presParOf" srcId="{E7AE9D61-E983-46F7-829F-9699EC46235B}" destId="{AD23D642-CD16-412E-A7BA-0546DCDAF8E2}" srcOrd="0" destOrd="0" presId="urn:microsoft.com/office/officeart/2008/layout/VerticalCurvedList"/>
    <dgm:cxn modelId="{8CA59E4B-0427-434E-8ACE-DABE057F263F}" type="presParOf" srcId="{AD23D642-CD16-412E-A7BA-0546DCDAF8E2}" destId="{C9766366-400D-471C-B7D8-A530146B0214}" srcOrd="0" destOrd="0" presId="urn:microsoft.com/office/officeart/2008/layout/VerticalCurvedList"/>
    <dgm:cxn modelId="{7B9AFA5A-BF20-46BB-9D1A-E28D3BEA29D1}" type="presParOf" srcId="{AD23D642-CD16-412E-A7BA-0546DCDAF8E2}" destId="{4BAA306E-E74C-48D6-9D5E-F49371026905}" srcOrd="1" destOrd="0" presId="urn:microsoft.com/office/officeart/2008/layout/VerticalCurvedList"/>
    <dgm:cxn modelId="{4460ED15-CAD0-4442-97A0-65E727B5E450}" type="presParOf" srcId="{AD23D642-CD16-412E-A7BA-0546DCDAF8E2}" destId="{1FE6C709-5D2C-4404-B835-66B9AD7E95B3}" srcOrd="2" destOrd="0" presId="urn:microsoft.com/office/officeart/2008/layout/VerticalCurvedList"/>
    <dgm:cxn modelId="{E2A97729-DE0D-4455-8AE7-038AA97DEC13}" type="presParOf" srcId="{AD23D642-CD16-412E-A7BA-0546DCDAF8E2}" destId="{96A0D0E8-CFD6-48C0-BE31-FAFA4A8FA147}" srcOrd="3" destOrd="0" presId="urn:microsoft.com/office/officeart/2008/layout/VerticalCurvedList"/>
    <dgm:cxn modelId="{E855686B-5B6A-4375-92B2-636CB530E92F}" type="presParOf" srcId="{E7AE9D61-E983-46F7-829F-9699EC46235B}" destId="{2C302BAF-1653-4BED-B9E0-141CE3A30333}" srcOrd="1" destOrd="0" presId="urn:microsoft.com/office/officeart/2008/layout/VerticalCurvedList"/>
    <dgm:cxn modelId="{CA2C91DD-9BED-4117-8766-3BD358F832E0}" type="presParOf" srcId="{E7AE9D61-E983-46F7-829F-9699EC46235B}" destId="{DCC2A202-889C-425C-B2C1-6031CFEBAF4C}" srcOrd="2" destOrd="0" presId="urn:microsoft.com/office/officeart/2008/layout/VerticalCurvedList"/>
    <dgm:cxn modelId="{221E56C6-70D2-4ECE-8309-B7B684A58B6D}" type="presParOf" srcId="{DCC2A202-889C-425C-B2C1-6031CFEBAF4C}" destId="{510F852E-8A5A-4C32-B0E5-844FAFBB12DC}" srcOrd="0" destOrd="0" presId="urn:microsoft.com/office/officeart/2008/layout/VerticalCurvedList"/>
    <dgm:cxn modelId="{28369AD9-C015-48AB-A5CB-21768FE3AE83}" type="presParOf" srcId="{E7AE9D61-E983-46F7-829F-9699EC46235B}" destId="{E8DB304E-9AF3-4633-AE2F-E4A72AD23D3B}" srcOrd="3" destOrd="0" presId="urn:microsoft.com/office/officeart/2008/layout/VerticalCurvedList"/>
    <dgm:cxn modelId="{18FCCB97-90E4-481F-BC7E-380A5317FDDF}" type="presParOf" srcId="{E7AE9D61-E983-46F7-829F-9699EC46235B}" destId="{C252898B-9585-48C7-81F0-9B63AF43E9CC}" srcOrd="4" destOrd="0" presId="urn:microsoft.com/office/officeart/2008/layout/VerticalCurvedList"/>
    <dgm:cxn modelId="{8D9C9748-A814-4268-8B23-3FE21D776330}" type="presParOf" srcId="{C252898B-9585-48C7-81F0-9B63AF43E9CC}" destId="{E3672FA2-D3CB-4FE3-B31A-A1BED216504A}" srcOrd="0" destOrd="0" presId="urn:microsoft.com/office/officeart/2008/layout/VerticalCurvedList"/>
    <dgm:cxn modelId="{EA565712-93E7-4FAA-9AF8-2CE249B06CC9}" type="presParOf" srcId="{E7AE9D61-E983-46F7-829F-9699EC46235B}" destId="{5FA02AF7-5ADA-4E22-BCA9-67417720EBD1}" srcOrd="5" destOrd="0" presId="urn:microsoft.com/office/officeart/2008/layout/VerticalCurvedList"/>
    <dgm:cxn modelId="{D5A8F163-9868-4F56-A6B9-B4FFDF6CF76F}" type="presParOf" srcId="{E7AE9D61-E983-46F7-829F-9699EC46235B}" destId="{EA0983DA-FDE4-4FF0-BE72-37C1B761BE82}" srcOrd="6" destOrd="0" presId="urn:microsoft.com/office/officeart/2008/layout/VerticalCurvedList"/>
    <dgm:cxn modelId="{77B6666D-AFF8-4457-8173-6CF3DB9A8985}" type="presParOf" srcId="{EA0983DA-FDE4-4FF0-BE72-37C1B761BE82}" destId="{0E578EF1-427F-4E61-871A-587EBBEE2437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A306E-E74C-48D6-9D5E-F49371026905}">
      <dsp:nvSpPr>
        <dsp:cNvPr id="0" name=""/>
        <dsp:cNvSpPr/>
      </dsp:nvSpPr>
      <dsp:spPr>
        <a:xfrm>
          <a:off x="-2311686" y="-263753"/>
          <a:ext cx="3419687" cy="2627275"/>
        </a:xfrm>
        <a:prstGeom prst="blockArc">
          <a:avLst>
            <a:gd name="adj1" fmla="val 18900000"/>
            <a:gd name="adj2" fmla="val 2700000"/>
            <a:gd name="adj3" fmla="val 489"/>
          </a:avLst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02BAF-1653-4BED-B9E0-141CE3A30333}">
      <dsp:nvSpPr>
        <dsp:cNvPr id="0" name=""/>
        <dsp:cNvSpPr/>
      </dsp:nvSpPr>
      <dsp:spPr>
        <a:xfrm>
          <a:off x="0" y="258897"/>
          <a:ext cx="8739397" cy="65532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en-US" sz="24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bn-IN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ধানের কয়েক প্রকার জাত সমূহের নাম বলতে পারবে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58897"/>
        <a:ext cx="8739397" cy="655320"/>
      </dsp:txXfrm>
    </dsp:sp>
    <dsp:sp modelId="{510F852E-8A5A-4C32-B0E5-844FAFBB12DC}">
      <dsp:nvSpPr>
        <dsp:cNvPr id="0" name=""/>
        <dsp:cNvSpPr/>
      </dsp:nvSpPr>
      <dsp:spPr>
        <a:xfrm>
          <a:off x="25457" y="258892"/>
          <a:ext cx="819150" cy="8191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B304E-9AF3-4633-AE2F-E4A72AD23D3B}">
      <dsp:nvSpPr>
        <dsp:cNvPr id="0" name=""/>
        <dsp:cNvSpPr/>
      </dsp:nvSpPr>
      <dsp:spPr>
        <a:xfrm>
          <a:off x="452546" y="1139280"/>
          <a:ext cx="8234251" cy="65532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6164083"/>
                <a:satOff val="6281"/>
                <a:lumOff val="-1177"/>
                <a:alphaOff val="0"/>
                <a:shade val="74000"/>
                <a:satMod val="130000"/>
                <a:lumMod val="90000"/>
              </a:schemeClr>
              <a:schemeClr val="accent3">
                <a:hueOff val="-6164083"/>
                <a:satOff val="6281"/>
                <a:lumOff val="-117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16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উফশী ধানের জাতগুলোর সাধারণ  বৈশিষ্ট্য</a:t>
          </a:r>
          <a:r>
            <a:rPr lang="en-US" sz="28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গুলো</a:t>
          </a:r>
          <a:r>
            <a:rPr lang="bn-IN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bn-IN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পারবে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2546" y="1139280"/>
        <a:ext cx="8234251" cy="655320"/>
      </dsp:txXfrm>
    </dsp:sp>
    <dsp:sp modelId="{E3672FA2-D3CB-4FE3-B31A-A1BED216504A}">
      <dsp:nvSpPr>
        <dsp:cNvPr id="0" name=""/>
        <dsp:cNvSpPr/>
      </dsp:nvSpPr>
      <dsp:spPr>
        <a:xfrm>
          <a:off x="173371" y="1064616"/>
          <a:ext cx="819150" cy="8191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3">
              <a:hueOff val="-6164083"/>
              <a:satOff val="6281"/>
              <a:lumOff val="-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02AF7-5ADA-4E22-BCA9-67417720EBD1}">
      <dsp:nvSpPr>
        <dsp:cNvPr id="0" name=""/>
        <dsp:cNvSpPr/>
      </dsp:nvSpPr>
      <dsp:spPr>
        <a:xfrm>
          <a:off x="500009" y="1977768"/>
          <a:ext cx="8186788" cy="65532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2328166"/>
                <a:satOff val="12562"/>
                <a:lumOff val="-2354"/>
                <a:alphaOff val="0"/>
                <a:shade val="74000"/>
                <a:satMod val="130000"/>
                <a:lumMod val="90000"/>
              </a:schemeClr>
              <a:schemeClr val="accent3">
                <a:hueOff val="-12328166"/>
                <a:satOff val="12562"/>
                <a:lumOff val="-235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আউশ</a:t>
          </a:r>
          <a:r>
            <a:rPr lang="bn-I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আমন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এবং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বোরো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মৌসুমের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ধান</a:t>
          </a:r>
          <a:r>
            <a:rPr lang="bn-I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ের জাত সমূহের বর্ণনা করতে পারবে।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0009" y="1977768"/>
        <a:ext cx="8186788" cy="655320"/>
      </dsp:txXfrm>
    </dsp:sp>
    <dsp:sp modelId="{0E578EF1-427F-4E61-871A-587EBBEE2437}">
      <dsp:nvSpPr>
        <dsp:cNvPr id="0" name=""/>
        <dsp:cNvSpPr/>
      </dsp:nvSpPr>
      <dsp:spPr>
        <a:xfrm>
          <a:off x="65743" y="1924052"/>
          <a:ext cx="819150" cy="81915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3">
              <a:hueOff val="-12328166"/>
              <a:satOff val="12562"/>
              <a:lumOff val="-23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ralpinkframecor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0" y="30826"/>
            <a:ext cx="1209040" cy="845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loralpinkframecor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651657" y="3867151"/>
            <a:ext cx="1296106" cy="1187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loralpinkframecor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7832" y="3843014"/>
            <a:ext cx="1403963" cy="1202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loralpinkframecor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543802" y="30826"/>
            <a:ext cx="1403963" cy="1202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640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ralpinkframecor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350"/>
            <a:ext cx="906780" cy="633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loralpinkframecor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4216" y="133350"/>
            <a:ext cx="979757" cy="633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loralpinkframecor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955105" y="4096888"/>
            <a:ext cx="972080" cy="890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loralpinkframecor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5504" y="4085190"/>
            <a:ext cx="1052972" cy="902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371600" y="2724150"/>
            <a:ext cx="6705600" cy="1828800"/>
          </a:xfrm>
          <a:prstGeom prst="rect">
            <a:avLst/>
          </a:prstGeom>
        </p:spPr>
        <p:txBody>
          <a:bodyPr numCol="1" anchor="ctr">
            <a:prstTxWarp prst="textDoubleWave1">
              <a:avLst>
                <a:gd name="adj1" fmla="val 12500"/>
                <a:gd name="adj2" fmla="val -1098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10350" b="1" u="sng" spc="38" dirty="0">
                <a:ln w="0"/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0350" b="1" u="sng" spc="38" dirty="0">
                <a:ln w="0"/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0350" b="1" u="sng" spc="38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0350" b="1" u="sng" spc="38" dirty="0">
                <a:ln w="0"/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10350" b="1" u="sng" spc="38" dirty="0">
                <a:ln w="0"/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350" b="1" u="sng" spc="38" dirty="0">
              <a:ln w="0"/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pod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330" y="361951"/>
            <a:ext cx="6514270" cy="2438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12426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48987"/>
            <a:ext cx="8991600" cy="50373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28601" y="209550"/>
            <a:ext cx="8763000" cy="48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 মজবুত ও পাতা খাড়া ।</a:t>
            </a:r>
          </a:p>
          <a:p>
            <a:pPr marL="342900" indent="-342900">
              <a:buAutoNum type="arabicParenR"/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শীষের ধান পেকে গেলেও গাছ সবুজ থাকে । </a:t>
            </a:r>
          </a:p>
          <a:p>
            <a:pPr marL="342900" indent="-342900">
              <a:buAutoNum type="arabicParenR"/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 খাট ও হেলে পড়ে না । </a:t>
            </a:r>
          </a:p>
          <a:p>
            <a:pPr marL="342900" indent="-342900">
              <a:buAutoNum type="arabicParenR"/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পোকা ও রোগের আক্রমণ কম হয়।</a:t>
            </a:r>
          </a:p>
          <a:p>
            <a:pPr marL="342900" indent="-342900">
              <a:buAutoNum type="arabicParenR"/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 কুশি গজায় । </a:t>
            </a:r>
          </a:p>
          <a:p>
            <a:pPr marL="342900" indent="-342900">
              <a:buAutoNum type="arabicParenR"/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খড়ের চেয়ে ধানের উৎপাদন বেশী হয় ।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3" descr="C:\Users\o8789\Downloads\Egrets-in-the-lunch-line-India-2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62150"/>
            <a:ext cx="2621280" cy="1749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0" name="TextBox 29"/>
          <p:cNvSpPr txBox="1"/>
          <p:nvPr/>
        </p:nvSpPr>
        <p:spPr>
          <a:xfrm>
            <a:off x="152400" y="198799"/>
            <a:ext cx="88392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উচ্চ ফলনশীল ( উফশী ) জাতের ধান</a:t>
            </a:r>
            <a:r>
              <a:rPr lang="bn-IN" sz="3200" u="sng" dirty="0">
                <a:latin typeface="NikoshBAN" pitchFamily="2" charset="0"/>
                <a:cs typeface="NikoshBAN" pitchFamily="2" charset="0"/>
              </a:rPr>
              <a:t> কয়েকটি  বৈশিষ্ট্য-</a:t>
            </a:r>
          </a:p>
        </p:txBody>
      </p:sp>
    </p:spTree>
    <p:extLst>
      <p:ext uri="{BB962C8B-B14F-4D97-AF65-F5344CB8AC3E}">
        <p14:creationId xmlns="" xmlns:p14="http://schemas.microsoft.com/office/powerpoint/2010/main" val="410745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48987"/>
            <a:ext cx="8991600" cy="50373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6460" y="133350"/>
            <a:ext cx="8839200" cy="487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508125"/>
            <a:ext cx="5715000" cy="315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-1355725"/>
            <a:ext cx="5715000" cy="315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Related image"/>
          <p:cNvSpPr>
            <a:spLocks noChangeAspect="1" noChangeArrowheads="1"/>
          </p:cNvSpPr>
          <p:nvPr/>
        </p:nvSpPr>
        <p:spPr bwMode="auto">
          <a:xfrm>
            <a:off x="460375" y="-1203325"/>
            <a:ext cx="5715000" cy="315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-1050925"/>
            <a:ext cx="5715000" cy="315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Related image"/>
          <p:cNvSpPr>
            <a:spLocks noChangeAspect="1" noChangeArrowheads="1"/>
          </p:cNvSpPr>
          <p:nvPr/>
        </p:nvSpPr>
        <p:spPr bwMode="auto">
          <a:xfrm>
            <a:off x="765175" y="-898525"/>
            <a:ext cx="5715000" cy="315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7-Point Star 18"/>
          <p:cNvSpPr/>
          <p:nvPr/>
        </p:nvSpPr>
        <p:spPr>
          <a:xfrm>
            <a:off x="4648202" y="361951"/>
            <a:ext cx="3045609" cy="2282327"/>
          </a:xfrm>
          <a:prstGeom prst="star7">
            <a:avLst>
              <a:gd name="adj" fmla="val 36310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০৫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utoShape 12" descr="Related image"/>
          <p:cNvSpPr>
            <a:spLocks noChangeAspect="1" noChangeArrowheads="1"/>
          </p:cNvSpPr>
          <p:nvPr/>
        </p:nvSpPr>
        <p:spPr bwMode="auto">
          <a:xfrm>
            <a:off x="917575" y="-746125"/>
            <a:ext cx="5715000" cy="315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6462" y="3478709"/>
            <a:ext cx="8825139" cy="107721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Wingdings" pitchFamily="2" charset="2"/>
              <a:buChar char="Ø"/>
            </a:pPr>
            <a:r>
              <a:rPr lang="bn-I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উচ্চ ফলনশীল(উফশী)জাতের ধানের নাম ও </a:t>
            </a:r>
            <a:r>
              <a:rPr lang="bn-IN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I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উদাহরণ সহ  লিখে দেখাও।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3" descr="C:\Users\o8789\Downloads\pexels-photo-46104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4351"/>
            <a:ext cx="2398587" cy="20058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="" xmlns:p14="http://schemas.microsoft.com/office/powerpoint/2010/main" val="365451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48987"/>
            <a:ext cx="8991600" cy="50373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09" y="1139107"/>
            <a:ext cx="4602590" cy="2808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76200" y="133350"/>
            <a:ext cx="8915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প্রিয় শিক্ষার্থীরা , চিত্র গুলো ভাল করে লক্ষ্য করে বলতে হবে-                                                                                  ১) “ ব্রি “হতে কয়টি উফশী জাতের ধান উদ্ভাবন হয়েছে ?          ২) ধানের মৌসুম কয়টি ও কী কী                                                                                                                        ৩)এটি কোন মৌসুমের ধান ?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hlinkHover r:id="" action="ppaction://noaction" highlightClick="1"/>
          </p:cNvPr>
          <p:cNvSpPr/>
          <p:nvPr/>
        </p:nvSpPr>
        <p:spPr>
          <a:xfrm>
            <a:off x="76203" y="4077839"/>
            <a:ext cx="2590799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উত্তররের জন্য বক্সে ক্লিক করুন</a:t>
            </a:r>
            <a:endParaRPr lang="en-US" dirty="0"/>
          </a:p>
        </p:txBody>
      </p:sp>
      <p:sp>
        <p:nvSpPr>
          <p:cNvPr id="11" name="Rectangle 10">
            <a:hlinkClick r:id="" action="ppaction://hlinkshowjump?jump=previousslide"/>
          </p:cNvPr>
          <p:cNvSpPr/>
          <p:nvPr/>
        </p:nvSpPr>
        <p:spPr>
          <a:xfrm>
            <a:off x="76201" y="4417211"/>
            <a:ext cx="8953098" cy="707886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১)উফশী জাতের ধান উদ্ভাবন হয়েছে- ৬১টি ২)ধানের মৌসুম ৩টি,তারা হল-আউশ,আমন এবং বোরো</a:t>
            </a:r>
            <a:r>
              <a:rPr lang="bn-IN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৩) আউশ মৌসুমের ধান।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3" descr="C:\Users\o8789\Downloads\R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39106"/>
            <a:ext cx="4000500" cy="2808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04022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48987"/>
            <a:ext cx="8991600" cy="50373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62027"/>
            <a:ext cx="4267200" cy="3512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1" y="1362027"/>
            <a:ext cx="4341451" cy="3531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2400" y="176927"/>
            <a:ext cx="88392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বোরো মৌসুমের ধান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22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48987"/>
            <a:ext cx="8991600" cy="50373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76350"/>
            <a:ext cx="4419600" cy="373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52400" y="103349"/>
            <a:ext cx="89154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আমন মৌসুমের ধান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42" name="Picture 2" descr="C:\Users\o8789\Downloads\Paddy-Field-630x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6350"/>
            <a:ext cx="4267200" cy="373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3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703" y="4417212"/>
            <a:ext cx="8914597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আউশ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মৌসুমের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ের জাত সমূহের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লেখ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348" y="133350"/>
            <a:ext cx="8776555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সময়-০৮ মিনিট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508125"/>
            <a:ext cx="5715000" cy="315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-1355725"/>
            <a:ext cx="5715000" cy="315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Related image"/>
          <p:cNvSpPr>
            <a:spLocks noChangeAspect="1" noChangeArrowheads="1"/>
          </p:cNvSpPr>
          <p:nvPr/>
        </p:nvSpPr>
        <p:spPr bwMode="auto">
          <a:xfrm>
            <a:off x="460375" y="-1203325"/>
            <a:ext cx="5715000" cy="315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5" descr="C:\Users\o8789\Downloads\tmp784831195128004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01" y="971550"/>
            <a:ext cx="4419600" cy="24381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o8789\Downloads\imagesefwf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6" y="971550"/>
            <a:ext cx="4162268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54839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18697978">
            <a:off x="-115176" y="1234390"/>
            <a:ext cx="3420749" cy="791035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IN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066800" y="2419350"/>
            <a:ext cx="7848600" cy="2667000"/>
          </a:xfrm>
          <a:prstGeom prst="horizontalScroll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ধানের মৌসুম তিনটির ফসল দিয়ে কী কী উপাদেয় খাদ্য তৈরি করা যায় লিখে আনবে।</a:t>
            </a:r>
            <a:r>
              <a:rPr lang="bn-IN" dirty="0"/>
              <a:t> </a:t>
            </a:r>
            <a:endParaRPr lang="en-US" dirty="0"/>
          </a:p>
        </p:txBody>
      </p:sp>
      <p:pic>
        <p:nvPicPr>
          <p:cNvPr id="8" name="Picture 2" descr="C:\Users\o8789\Downloads\tmp784831195128004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88" y="241914"/>
            <a:ext cx="5557157" cy="2177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65451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2960" y="5842000"/>
            <a:ext cx="21336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0600" y="381000"/>
            <a:ext cx="7520940" cy="54864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/>
              <a:t/>
            </a:r>
            <a:br>
              <a:rPr lang="en-US" sz="4800"/>
            </a:br>
            <a:endParaRPr lang="en-US" sz="4800" dirty="0"/>
          </a:p>
        </p:txBody>
      </p:sp>
      <p:sp>
        <p:nvSpPr>
          <p:cNvPr id="10" name="Flowchart: Magnetic Disk 9"/>
          <p:cNvSpPr/>
          <p:nvPr/>
        </p:nvSpPr>
        <p:spPr>
          <a:xfrm>
            <a:off x="647700" y="2266950"/>
            <a:ext cx="7848600" cy="1981200"/>
          </a:xfrm>
          <a:prstGeom prst="flowChartMagneticDisk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কৃষকের গোলা ভরা ধান দেশের সফলতার জয় গান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2" y="2038351"/>
            <a:ext cx="7114279" cy="2743199"/>
          </a:xfrm>
          <a:prstGeom prst="rect">
            <a:avLst/>
          </a:prstGeom>
          <a:scene3d>
            <a:camera prst="orthographicFront"/>
            <a:lightRig rig="threePt" dir="t"/>
          </a:scene3d>
          <a:sp3d z="44450"/>
        </p:spPr>
        <p:txBody>
          <a:bodyPr numCol="1" anchor="ctr">
            <a:prstTxWarp prst="textDoubleWave1">
              <a:avLst>
                <a:gd name="adj1" fmla="val 12500"/>
                <a:gd name="adj2" fmla="val -1098"/>
              </a:avLst>
            </a:prstTxWarp>
            <a:noAutofit/>
            <a:flatTx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13800" b="1" u="sng" spc="50" dirty="0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hap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33351"/>
            <a:ext cx="5029200" cy="2315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94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833 0.0296 L 0.1 0.0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17" y="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2960" y="5842000"/>
            <a:ext cx="21336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0600" y="381000"/>
            <a:ext cx="7520940" cy="54864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/>
              <a:t/>
            </a:r>
            <a:br>
              <a:rPr lang="en-US" sz="4800"/>
            </a:br>
            <a:endParaRPr lang="en-US" sz="4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342900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>
                <a:gd name="adj" fmla="val 44891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i="0" u="none" strike="noStrike" kern="1200" normalizeH="0" baseline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1132" y="3333751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বিষয়: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কৃষি শিক্ষা</a:t>
            </a:r>
          </a:p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পরিচ্ছেদ </a:t>
            </a:r>
            <a:r>
              <a:rPr lang="bn-I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bn-BD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  : </a:t>
            </a:r>
            <a:r>
              <a:rPr lang="bn-I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নবম </a:t>
            </a:r>
            <a:endParaRPr lang="bn-BD" sz="2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173" y="1385507"/>
            <a:ext cx="1319457" cy="1714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581150"/>
            <a:ext cx="4874172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তাহমিনা</a:t>
            </a:r>
            <a:r>
              <a:rPr kumimoji="0" lang="en-US" sz="440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সুলতানা</a:t>
            </a:r>
            <a:r>
              <a:rPr kumimoji="0" lang="en-US" sz="440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দিনা</a:t>
            </a:r>
            <a:r>
              <a:rPr kumimoji="0" lang="bn-BD" sz="440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kumimoji="0" lang="en-US" sz="3200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chemeClr val="dk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বাকিপুর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ছিদ্দিকিয়া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kumimoji="0" lang="bn-BD" sz="3200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chemeClr val="dk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4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/>
      <p:bldP spid="1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000236" y="5445472"/>
            <a:ext cx="279430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মারাই প্রস্তুতি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34" y="2952751"/>
            <a:ext cx="4648200" cy="2057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 descr="Image result for উচ্চ ফলনশীল উপশী জাতের ধা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61734"/>
            <a:ext cx="4038600" cy="2148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C:\Users\o8789\Downloads\img_agri_robot_01_0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9790"/>
            <a:ext cx="4038600" cy="2100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0" y="209550"/>
            <a:ext cx="8839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প্রিয়  শিক্ষার্থীরা  বলতে পারবে চিত্র গুলোতে কী করা হচ্ছে   ?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34" y="661690"/>
            <a:ext cx="4648200" cy="21767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04296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2" y="710623"/>
            <a:ext cx="8489923" cy="1480126"/>
            <a:chOff x="815323" y="1803334"/>
            <a:chExt cx="7663884" cy="1442703"/>
          </a:xfrm>
          <a:solidFill>
            <a:srgbClr val="FFFF00"/>
          </a:solidFill>
        </p:grpSpPr>
        <p:sp>
          <p:nvSpPr>
            <p:cNvPr id="7" name="32-Point Star 6"/>
            <p:cNvSpPr/>
            <p:nvPr/>
          </p:nvSpPr>
          <p:spPr>
            <a:xfrm>
              <a:off x="815323" y="1803334"/>
              <a:ext cx="7663884" cy="1295903"/>
            </a:xfrm>
            <a:prstGeom prst="star32">
              <a:avLst>
                <a:gd name="adj" fmla="val 35267"/>
              </a:avLst>
            </a:pr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52896" y="2196055"/>
              <a:ext cx="7526311" cy="1049982"/>
            </a:xfrm>
            <a:prstGeom prst="rect">
              <a:avLst/>
            </a:prstGeom>
            <a:grpFill/>
            <a:ln w="19050">
              <a:noFill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ফসল চাষ পদ্ধতি ( ধান চাষ ) </a:t>
              </a:r>
              <a:endParaRPr lang="bn-IN" sz="3200" b="1" dirty="0">
                <a:ln>
                  <a:solidFill>
                    <a:srgbClr val="FF0000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200" dirty="0"/>
            </a:p>
          </p:txBody>
        </p:sp>
      </p:grpSp>
      <p:sp>
        <p:nvSpPr>
          <p:cNvPr id="9" name="Rectangle 6"/>
          <p:cNvSpPr/>
          <p:nvPr/>
        </p:nvSpPr>
        <p:spPr>
          <a:xfrm>
            <a:off x="1905000" y="2530856"/>
            <a:ext cx="5105400" cy="2009061"/>
          </a:xfrm>
          <a:prstGeom prst="roundRect">
            <a:avLst/>
          </a:prstGeom>
          <a:solidFill>
            <a:srgbClr val="FFFF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I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চতুর্থ </a:t>
            </a:r>
            <a:r>
              <a:rPr lang="bn-BD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পরিচ্ছেদ </a:t>
            </a:r>
            <a:r>
              <a:rPr lang="bn-BD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I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সময়   : </a:t>
            </a:r>
            <a:r>
              <a:rPr lang="bn-I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৪০</a:t>
            </a:r>
            <a:r>
              <a:rPr lang="bn-BD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bn-IN" sz="28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6674" y="201090"/>
            <a:ext cx="7543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IN" sz="4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4000" b="1" dirty="0">
              <a:ln/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</a:t>
            </a:r>
            <a:r>
              <a: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000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544915704"/>
              </p:ext>
            </p:extLst>
          </p:nvPr>
        </p:nvGraphicFramePr>
        <p:xfrm>
          <a:off x="228600" y="1733550"/>
          <a:ext cx="8686798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loud Callout 6"/>
          <p:cNvSpPr/>
          <p:nvPr/>
        </p:nvSpPr>
        <p:spPr>
          <a:xfrm>
            <a:off x="1619534" y="209550"/>
            <a:ext cx="6019800" cy="685800"/>
          </a:xfrm>
          <a:prstGeom prst="cloudCallout">
            <a:avLst>
              <a:gd name="adj1" fmla="val -1911"/>
              <a:gd name="adj2" fmla="val 93932"/>
            </a:avLst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2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381003" y="1127724"/>
            <a:ext cx="8305799" cy="453427"/>
          </a:xfrm>
          <a:prstGeom prst="wedgeRectCallout">
            <a:avLst>
              <a:gd name="adj1" fmla="val -453"/>
              <a:gd name="adj2" fmla="val 103476"/>
            </a:avLst>
          </a:prstGeom>
          <a:solidFill>
            <a:srgbClr val="00B0F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800" baseline="-25000" dirty="0">
                <a:solidFill>
                  <a:schemeClr val="tx2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endParaRPr lang="en-US" sz="1400" dirty="0">
              <a:solidFill>
                <a:schemeClr val="tx2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000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AA306E-E74C-48D6-9D5E-F49371026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AA306E-E74C-48D6-9D5E-F4937102690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AA306E-E74C-48D6-9D5E-F49371026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4BAA306E-E74C-48D6-9D5E-F49371026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F852E-8A5A-4C32-B0E5-844FAFBB1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F852E-8A5A-4C32-B0E5-844FAFBB12D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F852E-8A5A-4C32-B0E5-844FAFBB1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510F852E-8A5A-4C32-B0E5-844FAFBB1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02BAF-1653-4BED-B9E0-141CE3A30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02BAF-1653-4BED-B9E0-141CE3A3033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02BAF-1653-4BED-B9E0-141CE3A30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2C302BAF-1653-4BED-B9E0-141CE3A30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672FA2-D3CB-4FE3-B31A-A1BED2165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672FA2-D3CB-4FE3-B31A-A1BED216504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672FA2-D3CB-4FE3-B31A-A1BED2165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E3672FA2-D3CB-4FE3-B31A-A1BED2165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DB304E-9AF3-4633-AE2F-E4A72AD23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DB304E-9AF3-4633-AE2F-E4A72AD23D3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DB304E-9AF3-4633-AE2F-E4A72AD23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E8DB304E-9AF3-4633-AE2F-E4A72AD23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78EF1-427F-4E61-871A-587EBBEE2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78EF1-427F-4E61-871A-587EBBEE243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78EF1-427F-4E61-871A-587EBBEE2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0E578EF1-427F-4E61-871A-587EBBEE2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A02AF7-5ADA-4E22-BCA9-67417720E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A02AF7-5ADA-4E22-BCA9-67417720EBD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A02AF7-5ADA-4E22-BCA9-67417720E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5FA02AF7-5ADA-4E22-BCA9-67417720E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8" y="641987"/>
            <a:ext cx="4365172" cy="39173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658" y="641987"/>
            <a:ext cx="4386943" cy="3886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52402" y="4586111"/>
            <a:ext cx="4452257" cy="381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</a:t>
            </a:r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বীজতলা থেকে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তুলছে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37317" y="4586112"/>
            <a:ext cx="4430485" cy="4240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রোপণের জন্য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হচ্ছে ।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829" y="209550"/>
            <a:ext cx="8752114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 দৃশ্য গুলোতে কী দেখা যাচ্ছে, তোমরা বলতে পারবে  ?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000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7150"/>
            <a:ext cx="9144000" cy="50863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তিন জাতের  ধান আছে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যেমন -                                                                                                                     ১) </a:t>
            </a:r>
            <a:r>
              <a:rPr lang="bn-IN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স্থানীয় জাত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টেঁপি , গিরবি , দুধ সর  ইত্যাদি   ।                          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IN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স্থানীয় উন্নত  জাত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কটক তারা , কালিজিরা , হাসি কলমি  ইত্যাদি ।                                                                                                                                           ৩) </a:t>
            </a:r>
            <a:r>
              <a:rPr lang="bn-IN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উচ্চ ফলনশীল ( উফশী ) জাত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বি আর ১, বি আর ২, বি আর ৩   ইত্যাদি ।          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604" y="438151"/>
            <a:ext cx="8685997" cy="954107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শিক্ষার্থীরা,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পারবে-                                                 বাংলাদেশে কয় জাতের ধান আছে এবং সে গুলোর নাম কী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39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48987"/>
            <a:ext cx="8991600" cy="50373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438151"/>
            <a:ext cx="8153400" cy="135421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০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মিঃ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1371600"/>
            <a:ext cx="8839200" cy="5143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lvl="0" indent="-685800">
              <a:buFont typeface="Wingdings" pitchFamily="2" charset="2"/>
              <a:buChar char="Ø"/>
            </a:pP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 কয়েক প্রকার জাত সমূহের নাম লেখ 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" y="2114550"/>
            <a:ext cx="8904514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0745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48987"/>
            <a:ext cx="8991600" cy="50373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87001"/>
            <a:ext cx="4191000" cy="313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Image result for উচ্চ ফলনশীল উপশী জাতের ধা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60443"/>
            <a:ext cx="4267200" cy="3163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Rectangle 7"/>
          <p:cNvSpPr/>
          <p:nvPr/>
        </p:nvSpPr>
        <p:spPr>
          <a:xfrm>
            <a:off x="228601" y="4476750"/>
            <a:ext cx="86868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ফলনশীল ( উফশী ) জাতের ধান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2" y="169844"/>
            <a:ext cx="869372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গুলোতে  কোন জাতের ধানের  দৃশ্য দেখা যাচ্ছে এবং কয়েকটি  বৈশিষ্ট্য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  ?  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11000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5861</TotalTime>
  <Words>412</Words>
  <Application>Microsoft Office PowerPoint</Application>
  <PresentationFormat>On-screen Show (16:9)</PresentationFormat>
  <Paragraphs>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ISHAK MIAH</dc:creator>
  <cp:lastModifiedBy>Technology</cp:lastModifiedBy>
  <cp:revision>231</cp:revision>
  <dcterms:created xsi:type="dcterms:W3CDTF">2006-08-16T00:00:00Z</dcterms:created>
  <dcterms:modified xsi:type="dcterms:W3CDTF">2022-12-25T13:15:17Z</dcterms:modified>
</cp:coreProperties>
</file>