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257" r:id="rId2"/>
    <p:sldId id="260" r:id="rId3"/>
    <p:sldId id="261" r:id="rId4"/>
    <p:sldId id="262" r:id="rId5"/>
    <p:sldId id="263" r:id="rId6"/>
    <p:sldId id="256" r:id="rId7"/>
    <p:sldId id="266" r:id="rId8"/>
    <p:sldId id="264" r:id="rId9"/>
    <p:sldId id="265" r:id="rId10"/>
    <p:sldId id="267" r:id="rId11"/>
    <p:sldId id="268" r:id="rId12"/>
    <p:sldId id="273" r:id="rId13"/>
    <p:sldId id="271" r:id="rId14"/>
    <p:sldId id="269" r:id="rId15"/>
    <p:sldId id="274" r:id="rId16"/>
    <p:sldId id="275" r:id="rId17"/>
    <p:sldId id="25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E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12B5-0697-4922-BDB8-76B5079FEA40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2B3024-83C5-4785-B11C-A12B81AEF3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93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9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95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7759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861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18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7487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544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8267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121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67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10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5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50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719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05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342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42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C3ED8FB-1FE4-46DE-8039-8D3FDC6C7669}" type="datetimeFigureOut">
              <a:rPr lang="en-US" smtClean="0"/>
              <a:t>12/2/2022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4E9284-8CEA-46CF-A210-0256BD3FE9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0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19" y="655091"/>
            <a:ext cx="10590661" cy="55682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6347" y="1733266"/>
            <a:ext cx="7888406" cy="3487002"/>
          </a:xfrm>
          <a:noFill/>
        </p:spPr>
        <p:txBody>
          <a:bodyPr>
            <a:prstTxWarp prst="textDeflate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আজকের ক্লাসে সবাইকে </a:t>
            </a:r>
            <a:r>
              <a:rPr lang="bn-BD" sz="6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/>
            </a:r>
            <a:br>
              <a:rPr lang="bn-BD" sz="6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</a:br>
            <a:r>
              <a:rPr lang="bn-BD" sz="239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  <a:reflection blurRad="6350" stA="55000" endA="300" endPos="45500" dir="5400000" sy="-100000" algn="bl" rotWithShape="0"/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স্বাগত</a:t>
            </a:r>
            <a:endParaRPr lang="en-US" sz="19900" b="1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  <a:reflection blurRad="6350" stA="55000" endA="300" endPos="45500" dir="5400000" sy="-100000" algn="bl" rotWithShape="0"/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9015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1" name="Oval 12"/>
          <p:cNvSpPr/>
          <p:nvPr/>
        </p:nvSpPr>
        <p:spPr>
          <a:xfrm>
            <a:off x="6350000" y="2953730"/>
            <a:ext cx="508000" cy="381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048612" name="Rectangle 6"/>
          <p:cNvSpPr/>
          <p:nvPr/>
        </p:nvSpPr>
        <p:spPr>
          <a:xfrm>
            <a:off x="614149" y="645725"/>
            <a:ext cx="10959154" cy="7599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মাদকাসক্তির প্রভাব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0" name="Picture 7"/>
          <p:cNvPicPr>
            <a:picLocks noChangeAspect="1"/>
          </p:cNvPicPr>
          <p:nvPr/>
        </p:nvPicPr>
        <p:blipFill rotWithShape="1">
          <a:blip r:embed="rId2"/>
          <a:srcRect l="6955" r="6955"/>
          <a:stretch>
            <a:fillRect/>
          </a:stretch>
        </p:blipFill>
        <p:spPr>
          <a:xfrm>
            <a:off x="898446" y="2019605"/>
            <a:ext cx="2242867" cy="2165401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13" name="TextBox 8"/>
          <p:cNvSpPr txBox="1"/>
          <p:nvPr/>
        </p:nvSpPr>
        <p:spPr>
          <a:xfrm>
            <a:off x="898446" y="4506502"/>
            <a:ext cx="2242866" cy="5847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হৃদরোগ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4" name="TextBox 9"/>
          <p:cNvSpPr txBox="1"/>
          <p:nvPr/>
        </p:nvSpPr>
        <p:spPr>
          <a:xfrm>
            <a:off x="6269722" y="4506502"/>
            <a:ext cx="1984285" cy="5847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ক্যান্সার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71" name="Picture 2"/>
          <p:cNvPicPr>
            <a:picLocks noChangeAspect="1" noChangeArrowheads="1"/>
          </p:cNvPicPr>
          <p:nvPr/>
        </p:nvPicPr>
        <p:blipFill>
          <a:blip r:embed="rId3"/>
          <a:srcRect l="15142" r="15142"/>
          <a:stretch>
            <a:fillRect/>
          </a:stretch>
        </p:blipFill>
        <p:spPr bwMode="auto">
          <a:xfrm>
            <a:off x="8939283" y="2061571"/>
            <a:ext cx="2075959" cy="2099122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14" r="259"/>
          <a:stretch/>
        </p:blipFill>
        <p:spPr>
          <a:xfrm>
            <a:off x="6256144" y="2037258"/>
            <a:ext cx="2173719" cy="2108533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15" name="TextBox 11"/>
          <p:cNvSpPr txBox="1"/>
          <p:nvPr/>
        </p:nvSpPr>
        <p:spPr>
          <a:xfrm>
            <a:off x="8815997" y="4506501"/>
            <a:ext cx="2199246" cy="5847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ব্রেইন ক্যান্সার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17" name="Oval 14"/>
          <p:cNvSpPr/>
          <p:nvPr/>
        </p:nvSpPr>
        <p:spPr>
          <a:xfrm>
            <a:off x="7367420" y="2648984"/>
            <a:ext cx="502759" cy="442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8" name="Oval 14"/>
          <p:cNvSpPr/>
          <p:nvPr/>
        </p:nvSpPr>
        <p:spPr>
          <a:xfrm>
            <a:off x="9717206" y="2606724"/>
            <a:ext cx="502706" cy="442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663" y="2037258"/>
            <a:ext cx="2296209" cy="2147748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tx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TextBox 8"/>
          <p:cNvSpPr txBox="1"/>
          <p:nvPr/>
        </p:nvSpPr>
        <p:spPr>
          <a:xfrm>
            <a:off x="3553006" y="4506502"/>
            <a:ext cx="2242866" cy="5847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যক্ষা ও শ্বাসকষ্ট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096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0486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13" grpId="0" animBg="1"/>
      <p:bldP spid="1048614" grpId="0" animBg="1"/>
      <p:bldP spid="1048615" grpId="0" animBg="1"/>
      <p:bldP spid="1048617" grpId="0" animBg="1"/>
      <p:bldP spid="18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14149" y="645724"/>
            <a:ext cx="10959154" cy="74786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মাদকাসক্তির প্রভাব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36354" y="3432539"/>
            <a:ext cx="29752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 নৈরাজ্য 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4"/>
          <a:stretch/>
        </p:blipFill>
        <p:spPr>
          <a:xfrm>
            <a:off x="845772" y="1501251"/>
            <a:ext cx="2961565" cy="1945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57"/>
          <a:stretch/>
        </p:blipFill>
        <p:spPr>
          <a:xfrm>
            <a:off x="7829459" y="1563034"/>
            <a:ext cx="3301025" cy="194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60" y="1563034"/>
            <a:ext cx="2939374" cy="1931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8" y="3978669"/>
            <a:ext cx="2950556" cy="1919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569645" y="3406160"/>
            <a:ext cx="386723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হতাশা ও হীনমন্যতা ভোগা   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244064" y="3432539"/>
            <a:ext cx="31508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পারিবারিক অশান্তি 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16002" y="4367291"/>
            <a:ext cx="265961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হত্যা ও রাহাজানি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108353" y="4128797"/>
            <a:ext cx="4195651" cy="1880718"/>
            <a:chOff x="6419017" y="3990935"/>
            <a:chExt cx="4474040" cy="190709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41" r="4173" b="2513"/>
            <a:stretch/>
          </p:blipFill>
          <p:spPr>
            <a:xfrm>
              <a:off x="8354573" y="4017314"/>
              <a:ext cx="2538484" cy="187126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690"/>
            <a:stretch/>
          </p:blipFill>
          <p:spPr>
            <a:xfrm>
              <a:off x="6419017" y="3990935"/>
              <a:ext cx="1921000" cy="1907097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4873607" y="5247452"/>
            <a:ext cx="235756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চুরি ও ছিনতাই 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21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9" name="Rectangle 5"/>
          <p:cNvSpPr/>
          <p:nvPr/>
        </p:nvSpPr>
        <p:spPr>
          <a:xfrm>
            <a:off x="3381533" y="659406"/>
            <a:ext cx="5453280" cy="508000"/>
          </a:xfrm>
          <a:prstGeom prst="rect">
            <a:avLst/>
          </a:prstGeom>
          <a:solidFill>
            <a:srgbClr val="68E277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মাদকাসক্তি প্রতিরোধের উপায়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48630" name="TextBox 7"/>
          <p:cNvSpPr txBox="1"/>
          <p:nvPr/>
        </p:nvSpPr>
        <p:spPr>
          <a:xfrm>
            <a:off x="792464" y="5546506"/>
            <a:ext cx="10631419" cy="5539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itchFamily="2" charset="0"/>
                <a:cs typeface="NikoshBAN" pitchFamily="2" charset="0"/>
              </a:rPr>
              <a:t>সুস্থ 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চিত্ত</a:t>
            </a:r>
            <a:r>
              <a:rPr lang="en-US" sz="3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3000" dirty="0" smtClean="0">
                <a:latin typeface="NikoshBAN" pitchFamily="2" charset="0"/>
                <a:cs typeface="NikoshBAN" pitchFamily="2" charset="0"/>
              </a:rPr>
              <a:t>বিনোদনের মাধ্যমে অনেকাংশেই মাদকাসক্তি থেকে প্রতিরোধ করা সম্ভব। 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971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57852" y="3474315"/>
            <a:ext cx="3355236" cy="2005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8" b="3344"/>
          <a:stretch/>
        </p:blipFill>
        <p:spPr>
          <a:xfrm>
            <a:off x="7989687" y="1127424"/>
            <a:ext cx="3272902" cy="1921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"/>
          <a:stretch/>
        </p:blipFill>
        <p:spPr>
          <a:xfrm>
            <a:off x="941882" y="3452450"/>
            <a:ext cx="3336951" cy="2041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8" b="10651"/>
          <a:stretch/>
        </p:blipFill>
        <p:spPr>
          <a:xfrm>
            <a:off x="4517408" y="1192914"/>
            <a:ext cx="3295680" cy="1951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9" t="5222" r="10082" b="11145"/>
          <a:stretch/>
        </p:blipFill>
        <p:spPr>
          <a:xfrm>
            <a:off x="941882" y="1192914"/>
            <a:ext cx="3336951" cy="2000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1" t="18016" r="9776" b="17507"/>
          <a:stretch/>
        </p:blipFill>
        <p:spPr>
          <a:xfrm>
            <a:off x="7989687" y="3483236"/>
            <a:ext cx="3272902" cy="1990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4459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500"/>
                                        <p:tgtEl>
                                          <p:spTgt spid="209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48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9" name="TextBox 1048708"/>
          <p:cNvSpPr txBox="1"/>
          <p:nvPr/>
        </p:nvSpPr>
        <p:spPr>
          <a:xfrm>
            <a:off x="614149" y="674803"/>
            <a:ext cx="10968893" cy="938719"/>
          </a:xfrm>
          <a:prstGeom prst="rect">
            <a:avLst/>
          </a:prstGeom>
          <a:solidFill>
            <a:srgbClr val="68E277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500" dirty="0">
                <a:solidFill>
                  <a:srgbClr val="000000"/>
                </a:solidFill>
              </a:rPr>
              <a:t>মাদকাসক্তি প্রতিরোধে করণীয়</a:t>
            </a:r>
          </a:p>
        </p:txBody>
      </p:sp>
      <p:sp>
        <p:nvSpPr>
          <p:cNvPr id="1048710" name="TextBox 1048709"/>
          <p:cNvSpPr txBox="1"/>
          <p:nvPr/>
        </p:nvSpPr>
        <p:spPr>
          <a:xfrm>
            <a:off x="875161" y="1976512"/>
            <a:ext cx="10446867" cy="418576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প্রতিরোধে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সামাজে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শিক্ষাকে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7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7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সন্তানদের</a:t>
            </a:r>
            <a:r>
              <a:rPr lang="en-US" sz="37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নৈতিক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মূল্যবোধ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শেখানো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37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7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7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7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ধর্মীয়</a:t>
            </a:r>
            <a:r>
              <a:rPr lang="en-US" sz="37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ক্লাব-সমিতি</a:t>
            </a:r>
            <a:r>
              <a:rPr lang="en-US" sz="37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bn-BD" sz="37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en-US" sz="37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ংগঠনের</a:t>
            </a:r>
            <a:r>
              <a:rPr lang="en-US" sz="37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7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 প্রতিরোধে </a:t>
            </a:r>
            <a:r>
              <a:rPr lang="en-US" sz="37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কাউন্সেলিং</a:t>
            </a:r>
            <a:r>
              <a:rPr lang="en-US" sz="37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7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00" dirty="0" err="1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700" dirty="0" smtClean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মাদক 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বিরোধী সচেতনতা 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700" dirty="0">
                <a:latin typeface="NikoshBAN" pitchFamily="2" charset="0"/>
                <a:cs typeface="NikoshBAN" pitchFamily="2" charset="0"/>
              </a:rPr>
              <a:t>বিজ্ঞাপন প্রচার বন্ধ </a:t>
            </a:r>
            <a:r>
              <a:rPr lang="bn-BD" sz="3700" dirty="0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7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7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700" dirty="0"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3700" dirty="0" smtClean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88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9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81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81" tmFilter="0, 0; 0.125,0.2665; 0.25,0.4; 0.375,0.465; 0.5,0.5;  0.625,0.535; 0.75,0.6; 0.875,0.7335; 1,1">
                                          <p:stCondLst>
                                            <p:cond delay="581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90" tmFilter="0, 0; 0.125,0.2665; 0.25,0.4; 0.375,0.465; 0.5,0.5;  0.625,0.535; 0.75,0.6; 0.875,0.7335; 1,1">
                                          <p:stCondLst>
                                            <p:cond delay="1159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44" tmFilter="0, 0; 0.125,0.2665; 0.25,0.4; 0.375,0.465; 0.5,0.5;  0.625,0.535; 0.75,0.6; 0.875,0.7335; 1,1">
                                          <p:stCondLst>
                                            <p:cond delay="1449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3">
                                          <p:stCondLst>
                                            <p:cond delay="569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45" decel="50000">
                                          <p:stCondLst>
                                            <p:cond delay="592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3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45" decel="50000">
                                          <p:stCondLst>
                                            <p:cond delay="1171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3">
                                          <p:stCondLst>
                                            <p:cond delay="1437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45" decel="50000">
                                          <p:stCondLst>
                                            <p:cond delay="1459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3">
                                          <p:stCondLst>
                                            <p:cond delay="1582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45" decel="50000">
                                          <p:stCondLst>
                                            <p:cond delay="1605"/>
                                          </p:stCondLst>
                                        </p:cTn>
                                        <p:tgtEl>
                                          <p:spTgt spid="10487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7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1" name="Rectangle 1"/>
          <p:cNvSpPr/>
          <p:nvPr/>
        </p:nvSpPr>
        <p:spPr>
          <a:xfrm>
            <a:off x="4096137" y="1269242"/>
            <a:ext cx="4022114" cy="825752"/>
          </a:xfrm>
          <a:prstGeom prst="rect">
            <a:avLst/>
          </a:prstGeom>
          <a:solidFill>
            <a:srgbClr val="68E277"/>
          </a:solidFill>
          <a:ln>
            <a:solidFill>
              <a:srgbClr val="68E277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23" name="Rectangle 4"/>
          <p:cNvSpPr/>
          <p:nvPr/>
        </p:nvSpPr>
        <p:spPr>
          <a:xfrm>
            <a:off x="1350770" y="3505526"/>
            <a:ext cx="9512848" cy="60523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33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33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মাদকাশক্তির কারণ ও প্রভাব দলে আলোচনা করে বর্ণনা কর। </a:t>
            </a:r>
            <a:endParaRPr lang="en-US" sz="333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39" y="982639"/>
            <a:ext cx="3310966" cy="1986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83" y="982639"/>
            <a:ext cx="3310966" cy="1986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376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48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048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Rectangle 1"/>
          <p:cNvSpPr/>
          <p:nvPr/>
        </p:nvSpPr>
        <p:spPr>
          <a:xfrm>
            <a:off x="2374041" y="2288512"/>
            <a:ext cx="7095571" cy="605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333" dirty="0" smtClean="0">
                <a:latin typeface="NikoshBAN" pitchFamily="2" charset="0"/>
                <a:cs typeface="NikoshBAN" pitchFamily="2" charset="0"/>
              </a:rPr>
              <a:t>মাদকাসক্তি </a:t>
            </a:r>
            <a:r>
              <a:rPr lang="bn-BD" sz="3333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 বলে?</a:t>
            </a:r>
            <a:endParaRPr lang="en-US" sz="3333" dirty="0"/>
          </a:p>
        </p:txBody>
      </p:sp>
      <p:sp>
        <p:nvSpPr>
          <p:cNvPr id="1048632" name="TextBox 2"/>
          <p:cNvSpPr txBox="1"/>
          <p:nvPr/>
        </p:nvSpPr>
        <p:spPr>
          <a:xfrm>
            <a:off x="2359973" y="3167170"/>
            <a:ext cx="6980976" cy="605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333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মাদকাসক্তির দু’টি কারন উল্লেখ কর।</a:t>
            </a:r>
            <a:endParaRPr lang="en-US" sz="3333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33" name="TextBox 3"/>
          <p:cNvSpPr txBox="1"/>
          <p:nvPr/>
        </p:nvSpPr>
        <p:spPr>
          <a:xfrm>
            <a:off x="2345905" y="4045828"/>
            <a:ext cx="7447068" cy="605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333" dirty="0" smtClean="0">
                <a:latin typeface="NikoshBAN" pitchFamily="2" charset="0"/>
                <a:cs typeface="NikoshBAN" pitchFamily="2" charset="0"/>
              </a:rPr>
              <a:t>মাদক গ্রহণ করলে কী কী রোগ হতে পারে? </a:t>
            </a:r>
            <a:endParaRPr lang="en-US" sz="3333" dirty="0"/>
          </a:p>
        </p:txBody>
      </p:sp>
      <p:sp>
        <p:nvSpPr>
          <p:cNvPr id="2" name="Down Ribbon 1"/>
          <p:cNvSpPr/>
          <p:nvPr/>
        </p:nvSpPr>
        <p:spPr>
          <a:xfrm>
            <a:off x="3854547" y="661914"/>
            <a:ext cx="5022168" cy="1180954"/>
          </a:xfrm>
          <a:prstGeom prst="ribb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3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48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1048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750"/>
                                        <p:tgtEl>
                                          <p:spTgt spid="1048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1" grpId="0"/>
      <p:bldP spid="1048632" grpId="0"/>
      <p:bldP spid="104863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TextBox 1"/>
          <p:cNvSpPr txBox="1"/>
          <p:nvPr/>
        </p:nvSpPr>
        <p:spPr>
          <a:xfrm>
            <a:off x="832513" y="3128748"/>
            <a:ext cx="10508777" cy="70788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মাদকাসক্তি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প্রতিরোধে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করণীয় বর্ণনা কর।  </a:t>
            </a:r>
            <a:endParaRPr lang="bn-BD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lowchart: Predefined Process 1"/>
          <p:cNvSpPr/>
          <p:nvPr/>
        </p:nvSpPr>
        <p:spPr>
          <a:xfrm>
            <a:off x="3548838" y="752306"/>
            <a:ext cx="4735773" cy="963952"/>
          </a:xfrm>
          <a:prstGeom prst="flowChartPredefinedProcess">
            <a:avLst/>
          </a:prstGeom>
          <a:solidFill>
            <a:srgbClr val="68E27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1949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8734_originalmm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4573261">
            <a:off x="6083835" y="1371299"/>
            <a:ext cx="4256654" cy="3667041"/>
          </a:xfrm>
          <a:prstGeom prst="rect">
            <a:avLst/>
          </a:prstGeom>
          <a:ln>
            <a:noFill/>
          </a:ln>
          <a:effectLst>
            <a:glow rad="101600">
              <a:schemeClr val="accent4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0374669">
            <a:off x="1591988" y="1912151"/>
            <a:ext cx="4734198" cy="2859105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bn-BD" sz="11000" b="1" dirty="0" smtClean="0">
                <a:ln w="6600">
                  <a:solidFill>
                    <a:srgbClr val="7030A0"/>
                  </a:solidFill>
                  <a:prstDash val="solid"/>
                </a:ln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 </a:t>
            </a:r>
            <a:endParaRPr lang="en-US" sz="11000" b="1" dirty="0">
              <a:ln w="6600">
                <a:solidFill>
                  <a:srgbClr val="7030A0"/>
                </a:solidFill>
                <a:prstDash val="solid"/>
              </a:ln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2243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roup 11"/>
          <p:cNvGrpSpPr/>
          <p:nvPr/>
        </p:nvGrpSpPr>
        <p:grpSpPr>
          <a:xfrm>
            <a:off x="9224407" y="1016000"/>
            <a:ext cx="2015093" cy="2603500"/>
            <a:chOff x="4953000" y="381000"/>
            <a:chExt cx="3976687" cy="5292892"/>
          </a:xfrm>
        </p:grpSpPr>
        <p:pic>
          <p:nvPicPr>
            <p:cNvPr id="2097191" name="Picture 2" descr="G:\BTT Training\01050070187_Saiful\Image\Screenshot_164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953000" y="381000"/>
              <a:ext cx="3976687" cy="3277270"/>
            </a:xfrm>
            <a:prstGeom prst="rect">
              <a:avLst/>
            </a:prstGeom>
            <a:noFill/>
          </p:spPr>
        </p:pic>
        <p:pic>
          <p:nvPicPr>
            <p:cNvPr id="2097192" name="Picture 3" descr="G:\BTT Training\01050070187_Saiful\Image\Screenshot_16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53000" y="3657600"/>
              <a:ext cx="3976687" cy="2016292"/>
            </a:xfrm>
            <a:prstGeom prst="rect">
              <a:avLst/>
            </a:prstGeom>
            <a:noFill/>
          </p:spPr>
        </p:pic>
      </p:grpSp>
      <p:sp>
        <p:nvSpPr>
          <p:cNvPr id="1048704" name="TextBox 4"/>
          <p:cNvSpPr txBox="1"/>
          <p:nvPr/>
        </p:nvSpPr>
        <p:spPr>
          <a:xfrm>
            <a:off x="7513250" y="3698528"/>
            <a:ext cx="4170751" cy="2143920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33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বাংলাদেশ ও বিশ্বপরিচয়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333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333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333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অষ্টম</a:t>
            </a:r>
          </a:p>
          <a:p>
            <a:pPr algn="ctr"/>
            <a:r>
              <a:rPr lang="zh-CN" altLang="en-US" sz="3333" dirty="0">
                <a:solidFill>
                  <a:srgbClr val="36363D"/>
                </a:solidFill>
              </a:rPr>
              <a:t>বাংলাদেশের</a:t>
            </a:r>
            <a:r>
              <a:rPr lang="en-US" altLang="en-US" sz="3333" dirty="0">
                <a:solidFill>
                  <a:srgbClr val="36363D"/>
                </a:solidFill>
              </a:rPr>
              <a:t> সামাজিক সমস্যা </a:t>
            </a:r>
            <a:endParaRPr lang="zh-CN" altLang="en-US" sz="1500" dirty="0"/>
          </a:p>
          <a:p>
            <a:pPr algn="ctr"/>
            <a:r>
              <a:rPr lang="bn-BD" sz="3333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দশম অধ্যায়</a:t>
            </a:r>
            <a:r>
              <a:rPr lang="bn-BD" sz="1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6064153" y="1778000"/>
            <a:ext cx="3116611" cy="1333500"/>
            <a:chOff x="7309067" y="2133600"/>
            <a:chExt cx="3739933" cy="1600200"/>
          </a:xfrm>
        </p:grpSpPr>
        <p:sp>
          <p:nvSpPr>
            <p:cNvPr id="7" name="Right Arrow 6"/>
            <p:cNvSpPr/>
            <p:nvPr/>
          </p:nvSpPr>
          <p:spPr>
            <a:xfrm>
              <a:off x="7309067" y="2133600"/>
              <a:ext cx="3739933" cy="1600200"/>
            </a:xfrm>
            <a:prstGeom prst="rightArrow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48706" name="TextBox 1048705"/>
            <p:cNvSpPr txBox="1"/>
            <p:nvPr/>
          </p:nvSpPr>
          <p:spPr>
            <a:xfrm>
              <a:off x="7329355" y="2502068"/>
              <a:ext cx="3373088" cy="1034129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0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 পরিচিতি </a:t>
              </a:r>
            </a:p>
          </p:txBody>
        </p:sp>
      </p:grpSp>
      <p:sp>
        <p:nvSpPr>
          <p:cNvPr id="3" name="Left Arrow 2"/>
          <p:cNvSpPr/>
          <p:nvPr/>
        </p:nvSpPr>
        <p:spPr>
          <a:xfrm>
            <a:off x="2773456" y="1005462"/>
            <a:ext cx="2920428" cy="1364770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600" b="1" dirty="0">
              <a:solidFill>
                <a:srgbClr val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8" y="786532"/>
            <a:ext cx="2343782" cy="2603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4"/>
          <p:cNvSpPr txBox="1"/>
          <p:nvPr/>
        </p:nvSpPr>
        <p:spPr>
          <a:xfrm>
            <a:off x="924147" y="3259678"/>
            <a:ext cx="4157121" cy="2811091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 মনিরুজ্জামান মিয়া </a:t>
            </a:r>
            <a:endParaRPr lang="bn-BD" sz="3667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সহকারী প্রধান শিক্ষক </a:t>
            </a:r>
          </a:p>
          <a:p>
            <a:pPr algn="ctr"/>
            <a:r>
              <a:rPr lang="bn-BD" alt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ইসলামপুর এফ, ইউ উচ্চ বিদ্যালয় </a:t>
            </a:r>
            <a:r>
              <a:rPr lang="en-US" alt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zh-CN" altLang="en-US" sz="1333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ধাপেরহাট, সাদুল্লাপুর</a:t>
            </a:r>
            <a:r>
              <a:rPr lang="bn-BD" sz="3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গাইবান্ধা।</a:t>
            </a:r>
          </a:p>
          <a:p>
            <a:pPr algn="ctr"/>
            <a:r>
              <a:rPr lang="en-US" sz="2667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monirsarker79@gmail.com</a:t>
            </a:r>
          </a:p>
          <a:p>
            <a:pPr algn="ctr"/>
            <a:r>
              <a:rPr lang="bn-BD" sz="3000" dirty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মোবাইলঃ </a:t>
            </a:r>
            <a:r>
              <a:rPr lang="bn-BD" sz="3000" dirty="0">
                <a:solidFill>
                  <a:srgbClr val="002060"/>
                </a:solidFill>
                <a:latin typeface="Times New Roman" panose="02020603050405020304" pitchFamily="18" charset="0"/>
                <a:cs typeface="NikoshBAN" pitchFamily="2" charset="0"/>
              </a:rPr>
              <a:t>০১৭২৮১৬৬১১৬</a:t>
            </a:r>
            <a:r>
              <a:rPr lang="bn-BD" sz="3000" dirty="0">
                <a:solidFill>
                  <a:schemeClr val="tx1"/>
                </a:solidFill>
                <a:latin typeface="Times New Roman" panose="02020603050405020304" pitchFamily="18" charset="0"/>
                <a:cs typeface="NikoshBAN" pitchFamily="2" charset="0"/>
              </a:rPr>
              <a:t> </a:t>
            </a:r>
            <a:endParaRPr lang="bn-BD" sz="1167" dirty="0">
              <a:solidFill>
                <a:schemeClr val="tx1"/>
              </a:solidFill>
              <a:latin typeface="Times New Roman" panose="02020603050405020304" pitchFamily="18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 rot="673840">
            <a:off x="3692445" y="2572974"/>
            <a:ext cx="4657120" cy="3173696"/>
            <a:chOff x="4858991" y="1602490"/>
            <a:chExt cx="5488536" cy="596783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06123" y="2502068"/>
              <a:ext cx="3955482" cy="4021615"/>
            </a:xfrm>
            <a:prstGeom prst="line">
              <a:avLst/>
            </a:prstGeom>
            <a:ln w="28575"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grpSp>
          <p:nvGrpSpPr>
            <p:cNvPr id="26" name="Group 25"/>
            <p:cNvGrpSpPr/>
            <p:nvPr/>
          </p:nvGrpSpPr>
          <p:grpSpPr>
            <a:xfrm>
              <a:off x="4858991" y="1602490"/>
              <a:ext cx="5488536" cy="5967837"/>
              <a:chOff x="4837236" y="1600383"/>
              <a:chExt cx="5488536" cy="5967837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189019" y="2173633"/>
                <a:ext cx="4772644" cy="4808693"/>
              </a:xfrm>
              <a:prstGeom prst="line">
                <a:avLst/>
              </a:prstGeom>
              <a:ln w="57150">
                <a:solidFill>
                  <a:srgbClr val="00B050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5486143" y="2664380"/>
                <a:ext cx="3977267" cy="4013848"/>
              </a:xfrm>
              <a:prstGeom prst="line">
                <a:avLst/>
              </a:prstGeom>
              <a:ln w="28575">
                <a:solidFill>
                  <a:srgbClr val="FF0066"/>
                </a:solidFill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24" name="Heart 23"/>
              <p:cNvSpPr/>
              <p:nvPr/>
            </p:nvSpPr>
            <p:spPr>
              <a:xfrm rot="18582890">
                <a:off x="4647549" y="1790070"/>
                <a:ext cx="729488" cy="350114"/>
              </a:xfrm>
              <a:prstGeom prst="hear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30" name="Heart 29"/>
              <p:cNvSpPr/>
              <p:nvPr/>
            </p:nvSpPr>
            <p:spPr>
              <a:xfrm rot="7771967">
                <a:off x="9750862" y="6993311"/>
                <a:ext cx="738123" cy="411696"/>
              </a:xfrm>
              <a:prstGeom prst="hear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/>
              </a:p>
            </p:txBody>
          </p:sp>
          <p:sp>
            <p:nvSpPr>
              <p:cNvPr id="25" name="Donut 24"/>
              <p:cNvSpPr/>
              <p:nvPr/>
            </p:nvSpPr>
            <p:spPr>
              <a:xfrm>
                <a:off x="5562600" y="2286694"/>
                <a:ext cx="174973" cy="227906"/>
              </a:xfrm>
              <a:prstGeom prst="donut">
                <a:avLst/>
              </a:prstGeom>
              <a:solidFill>
                <a:srgbClr val="C00000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Donut 31"/>
              <p:cNvSpPr/>
              <p:nvPr/>
            </p:nvSpPr>
            <p:spPr>
              <a:xfrm>
                <a:off x="5354041" y="2509770"/>
                <a:ext cx="174973" cy="227906"/>
              </a:xfrm>
              <a:prstGeom prst="donut">
                <a:avLst/>
              </a:prstGeom>
              <a:solidFill>
                <a:srgbClr val="C00000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33" name="Donut 32"/>
              <p:cNvSpPr/>
              <p:nvPr/>
            </p:nvSpPr>
            <p:spPr>
              <a:xfrm>
                <a:off x="9456430" y="6633951"/>
                <a:ext cx="174973" cy="227906"/>
              </a:xfrm>
              <a:prstGeom prst="donut">
                <a:avLst/>
              </a:prstGeom>
              <a:solidFill>
                <a:srgbClr val="C00000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schemeClr val="tx1"/>
                  </a:solidFill>
                </a:endParaRPr>
              </a:p>
            </p:txBody>
          </p:sp>
          <p:sp>
            <p:nvSpPr>
              <p:cNvPr id="34" name="Donut 33"/>
              <p:cNvSpPr/>
              <p:nvPr/>
            </p:nvSpPr>
            <p:spPr>
              <a:xfrm>
                <a:off x="9650613" y="6436339"/>
                <a:ext cx="174973" cy="227906"/>
              </a:xfrm>
              <a:prstGeom prst="donut">
                <a:avLst/>
              </a:prstGeom>
              <a:solidFill>
                <a:srgbClr val="C00000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500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8955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r:embed="rId2"/>
          <a:srcRect l="9262" r="9262"/>
          <a:stretch>
            <a:fillRect/>
          </a:stretch>
        </p:blipFill>
        <p:spPr bwMode="auto">
          <a:xfrm>
            <a:off x="1231669" y="1350843"/>
            <a:ext cx="3022831" cy="1868963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48587" name="TextBox 5"/>
          <p:cNvSpPr txBox="1"/>
          <p:nvPr/>
        </p:nvSpPr>
        <p:spPr>
          <a:xfrm>
            <a:off x="9481759" y="4657899"/>
            <a:ext cx="1523998" cy="605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33" dirty="0">
                <a:latin typeface="NikoshBAN" pitchFamily="2" charset="0"/>
                <a:cs typeface="NikoshBAN" pitchFamily="2" charset="0"/>
              </a:rPr>
              <a:t>ইয়াবা</a:t>
            </a:r>
            <a:endParaRPr lang="en-US" sz="3333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8" name="TextBox 6"/>
          <p:cNvSpPr txBox="1"/>
          <p:nvPr/>
        </p:nvSpPr>
        <p:spPr>
          <a:xfrm>
            <a:off x="4035103" y="2135837"/>
            <a:ext cx="1778000" cy="605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33" dirty="0">
                <a:latin typeface="NikoshBAN" pitchFamily="2" charset="0"/>
                <a:cs typeface="NikoshBAN" pitchFamily="2" charset="0"/>
              </a:rPr>
              <a:t>সিগারেট</a:t>
            </a:r>
            <a:endParaRPr lang="en-US" sz="2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89" name="TextBox 7"/>
          <p:cNvSpPr txBox="1"/>
          <p:nvPr/>
        </p:nvSpPr>
        <p:spPr>
          <a:xfrm>
            <a:off x="4216066" y="4683515"/>
            <a:ext cx="1513648" cy="553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dirty="0">
                <a:latin typeface="NikoshBAN" pitchFamily="2" charset="0"/>
                <a:cs typeface="NikoshBAN" pitchFamily="2" charset="0"/>
              </a:rPr>
              <a:t>ফেনসিডিল</a:t>
            </a:r>
            <a:endParaRPr lang="en-US" sz="2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0" name="TextBox 8"/>
          <p:cNvSpPr txBox="1"/>
          <p:nvPr/>
        </p:nvSpPr>
        <p:spPr>
          <a:xfrm>
            <a:off x="9400439" y="2046453"/>
            <a:ext cx="1447132" cy="6052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33" dirty="0">
                <a:latin typeface="NikoshBAN" pitchFamily="2" charset="0"/>
                <a:cs typeface="NikoshBAN" pitchFamily="2" charset="0"/>
              </a:rPr>
              <a:t>মদ</a:t>
            </a:r>
            <a:endParaRPr lang="en-US" sz="2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1" name="TextBox 10"/>
          <p:cNvSpPr txBox="1"/>
          <p:nvPr/>
        </p:nvSpPr>
        <p:spPr>
          <a:xfrm>
            <a:off x="639837" y="656957"/>
            <a:ext cx="9372641" cy="55399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3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 মনোযোগসহ দেখে প্রশ্নগুলোর উত্তর চেয়ার চেষ্টা কর... </a:t>
            </a:r>
            <a:endParaRPr lang="en-US" sz="3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2" name="TextBox 11"/>
          <p:cNvSpPr txBox="1"/>
          <p:nvPr/>
        </p:nvSpPr>
        <p:spPr>
          <a:xfrm>
            <a:off x="4611025" y="3369040"/>
            <a:ext cx="2010461" cy="605230"/>
          </a:xfrm>
          <a:prstGeom prst="rect">
            <a:avLst/>
          </a:prstGeom>
          <a:noFill/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33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মাদক দ্রব্য</a:t>
            </a:r>
            <a:endParaRPr lang="en-US" sz="333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593" name="TextBox 12"/>
          <p:cNvSpPr txBox="1"/>
          <p:nvPr/>
        </p:nvSpPr>
        <p:spPr>
          <a:xfrm>
            <a:off x="4113316" y="3396068"/>
            <a:ext cx="3232795" cy="605230"/>
          </a:xfrm>
          <a:prstGeom prst="rect">
            <a:avLst/>
          </a:prstGeom>
          <a:noFill/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33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 হয়।</a:t>
            </a:r>
            <a:endParaRPr lang="en-US" sz="333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669" y="3972759"/>
            <a:ext cx="2984398" cy="19895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9" t="6010" r="446"/>
          <a:stretch/>
        </p:blipFill>
        <p:spPr>
          <a:xfrm>
            <a:off x="6621486" y="1311594"/>
            <a:ext cx="2778953" cy="18288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486" y="4121537"/>
            <a:ext cx="2730500" cy="1820333"/>
          </a:xfrm>
          <a:prstGeom prst="rect">
            <a:avLst/>
          </a:prstGeom>
        </p:spPr>
      </p:pic>
      <p:sp>
        <p:nvSpPr>
          <p:cNvPr id="13" name="TextBox 11"/>
          <p:cNvSpPr txBox="1"/>
          <p:nvPr/>
        </p:nvSpPr>
        <p:spPr>
          <a:xfrm>
            <a:off x="4549941" y="3381258"/>
            <a:ext cx="2010461" cy="605230"/>
          </a:xfrm>
          <a:prstGeom prst="rect">
            <a:avLst/>
          </a:prstGeom>
          <a:noFill/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33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</a:t>
            </a:r>
            <a:r>
              <a:rPr lang="en-US" sz="3333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333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333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333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33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2"/>
          <p:cNvSpPr txBox="1"/>
          <p:nvPr/>
        </p:nvSpPr>
        <p:spPr>
          <a:xfrm>
            <a:off x="3287296" y="3381258"/>
            <a:ext cx="4884836" cy="605230"/>
          </a:xfrm>
          <a:prstGeom prst="rect">
            <a:avLst/>
          </a:prstGeom>
          <a:noFill/>
          <a:ln w="127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333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মাদক গ্রহণ করলে কী হয়? </a:t>
            </a:r>
            <a:endParaRPr lang="en-US" sz="3333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9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750"/>
                                        <p:tgtEl>
                                          <p:spTgt spid="209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750"/>
                                        <p:tgtEl>
                                          <p:spTgt spid="1048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750"/>
                                        <p:tgtEl>
                                          <p:spTgt spid="1048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04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75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750"/>
                                        <p:tgtEl>
                                          <p:spTgt spid="10485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4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485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48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87" grpId="0"/>
      <p:bldP spid="1048588" grpId="0"/>
      <p:bldP spid="1048589" grpId="0"/>
      <p:bldP spid="1048590" grpId="0"/>
      <p:bldP spid="1048592" grpId="1"/>
      <p:bldP spid="1048592" grpId="2"/>
      <p:bldP spid="1048593" grpId="1"/>
      <p:bldP spid="13" grpId="1"/>
      <p:bldP spid="13" grpId="2"/>
      <p:bldP spid="14" grpId="0"/>
      <p:bldP spid="1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79500" y="2921000"/>
            <a:ext cx="9969500" cy="1235937"/>
          </a:xfrm>
          <a:prstGeom prst="roundRect">
            <a:avLst/>
          </a:prstGeom>
          <a:solidFill>
            <a:srgbClr val="68E277"/>
          </a:solidFill>
          <a:ln>
            <a:solidFill>
              <a:srgbClr val="00B05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মাদকাসক্তি</a:t>
            </a:r>
            <a:r>
              <a:rPr lang="bn-BD" sz="6600" b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ধারণা ও </a:t>
            </a:r>
            <a:r>
              <a:rPr lang="bn-BD" sz="6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endParaRPr lang="en-US" sz="6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2315210" y="956604"/>
            <a:ext cx="7498080" cy="675250"/>
          </a:xfrm>
          <a:prstGeom prst="wedgeRoundRectCallout">
            <a:avLst>
              <a:gd name="adj1" fmla="val 8435"/>
              <a:gd name="adj2" fmla="val 199420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550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8" name="TextBox 3"/>
          <p:cNvSpPr txBox="1"/>
          <p:nvPr/>
        </p:nvSpPr>
        <p:spPr>
          <a:xfrm>
            <a:off x="1206500" y="2885232"/>
            <a:ext cx="9588500" cy="240046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635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76231" indent="-476231">
              <a:lnSpc>
                <a:spcPct val="150000"/>
              </a:lnSpc>
              <a:buFont typeface="Wingdings 3" panose="05040102010807070707" pitchFamily="18" charset="2"/>
              <a:buChar char="]"/>
            </a:pPr>
            <a:r>
              <a:rPr lang="en-US" sz="3333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মাদকাসক্তি</a:t>
            </a:r>
            <a:r>
              <a:rPr lang="bn-BD" sz="3333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কী তা বলতে </a:t>
            </a:r>
            <a:r>
              <a:rPr lang="en-US" sz="3333" dirty="0" smtClean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333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76231" indent="-476231">
              <a:lnSpc>
                <a:spcPct val="150000"/>
              </a:lnSpc>
              <a:buFont typeface="Wingdings 3" panose="05040102010807070707" pitchFamily="18" charset="2"/>
              <a:buChar char="]"/>
            </a:pPr>
            <a:r>
              <a:rPr lang="en-US" sz="3333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মাদকাসক্তির কারণ ও প্রভাব </a:t>
            </a:r>
            <a:r>
              <a:rPr lang="bn-BD" sz="3333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উল্লেখ </a:t>
            </a:r>
            <a:r>
              <a:rPr lang="en-US" sz="3333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 পারবে। </a:t>
            </a:r>
          </a:p>
          <a:p>
            <a:pPr marL="476231" indent="-476231">
              <a:lnSpc>
                <a:spcPct val="150000"/>
              </a:lnSpc>
              <a:buFont typeface="Wingdings 3" panose="05040102010807070707" pitchFamily="18" charset="2"/>
              <a:buChar char="]"/>
            </a:pPr>
            <a:r>
              <a:rPr lang="en-US" sz="3333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মাদকাসক্তি প্রতিরোধের উপায় সম্পর্কে বর্ণনা করতে পারবে।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06500" y="1927448"/>
            <a:ext cx="95885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শিক্ষার্থীরা...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Ribbon 2"/>
          <p:cNvSpPr/>
          <p:nvPr/>
        </p:nvSpPr>
        <p:spPr>
          <a:xfrm>
            <a:off x="3460750" y="762000"/>
            <a:ext cx="5651500" cy="825500"/>
          </a:xfrm>
          <a:prstGeom prst="ribbon">
            <a:avLst/>
          </a:prstGeom>
          <a:solidFill>
            <a:srgbClr val="92D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2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048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4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8" grpId="0" animBg="1"/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82888" y="4244452"/>
            <a:ext cx="9867333" cy="1364777"/>
          </a:xfrm>
          <a:prstGeom prst="round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 নেশার জন্য যা ব্যবহার করে তাই মাদক দ্রব্য</a:t>
            </a:r>
            <a:r>
              <a:rPr lang="as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আর মাদক দ্রব্য গ্রহণের কারণে যে আসক্তির সৃষ্টি হয় তাকে মাদকাসক্তি বলে।   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175" y="744910"/>
            <a:ext cx="4299046" cy="25285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53" y="744909"/>
            <a:ext cx="4281676" cy="25285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tx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746913" y="3326594"/>
            <a:ext cx="335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 দ্রব্য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81330" y="3329450"/>
            <a:ext cx="335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মাদকাসক্ত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8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Rectangle 1"/>
          <p:cNvSpPr/>
          <p:nvPr/>
        </p:nvSpPr>
        <p:spPr>
          <a:xfrm>
            <a:off x="3754649" y="750261"/>
            <a:ext cx="3520464" cy="6737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9" name="Rectangle 5"/>
          <p:cNvSpPr/>
          <p:nvPr/>
        </p:nvSpPr>
        <p:spPr>
          <a:xfrm>
            <a:off x="3069773" y="3149988"/>
            <a:ext cx="5677468" cy="6463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600" dirty="0" smtClean="0">
                <a:solidFill>
                  <a:srgbClr val="7030A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মানুষ নেশার জন্য কী ব্যবহার করে? </a:t>
            </a:r>
            <a:endParaRPr lang="en-US" sz="3600" b="1" dirty="0">
              <a:solidFill>
                <a:srgbClr val="7030A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26" y="1383975"/>
            <a:ext cx="1960302" cy="2324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026" y="1383975"/>
            <a:ext cx="1946655" cy="23241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 5"/>
          <p:cNvSpPr/>
          <p:nvPr/>
        </p:nvSpPr>
        <p:spPr>
          <a:xfrm>
            <a:off x="3069773" y="4234382"/>
            <a:ext cx="5677468" cy="646331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bn-BD" sz="3600" dirty="0" smtClean="0">
                <a:solidFill>
                  <a:schemeClr val="tx1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মাদকাসক্তি কী? </a:t>
            </a:r>
            <a:endParaRPr lang="en-US" sz="3600" b="1" dirty="0">
              <a:solidFill>
                <a:schemeClr val="tx1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6769290" y="1790677"/>
            <a:ext cx="2280675" cy="67373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সময়ঃ ৩ মিনিট 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30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048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9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TextBox 1"/>
          <p:cNvSpPr txBox="1"/>
          <p:nvPr/>
        </p:nvSpPr>
        <p:spPr>
          <a:xfrm>
            <a:off x="610523" y="625503"/>
            <a:ext cx="10960125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মাদকাসক্তির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কারণ...</a:t>
            </a:r>
            <a:endParaRPr lang="bn-BD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1" name="TextBox 5"/>
          <p:cNvSpPr txBox="1"/>
          <p:nvPr/>
        </p:nvSpPr>
        <p:spPr>
          <a:xfrm>
            <a:off x="1214741" y="3409770"/>
            <a:ext cx="2333012" cy="502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67" dirty="0">
                <a:latin typeface="NikoshBAN" pitchFamily="2" charset="0"/>
                <a:cs typeface="NikoshBAN" pitchFamily="2" charset="0"/>
              </a:rPr>
              <a:t>বন্ধুদের প্ররোচনা</a:t>
            </a:r>
          </a:p>
        </p:txBody>
      </p:sp>
      <p:sp>
        <p:nvSpPr>
          <p:cNvPr id="1048602" name="TextBox 6"/>
          <p:cNvSpPr txBox="1"/>
          <p:nvPr/>
        </p:nvSpPr>
        <p:spPr>
          <a:xfrm>
            <a:off x="8751988" y="3443872"/>
            <a:ext cx="2227542" cy="502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67" dirty="0">
                <a:latin typeface="NikoshBAN" pitchFamily="2" charset="0"/>
                <a:cs typeface="NikoshBAN" pitchFamily="2" charset="0"/>
              </a:rPr>
              <a:t>কৌতূহলের বশে</a:t>
            </a:r>
            <a:endParaRPr lang="en-US" sz="2667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48603" name="TextBox 9"/>
          <p:cNvSpPr txBox="1"/>
          <p:nvPr/>
        </p:nvSpPr>
        <p:spPr>
          <a:xfrm>
            <a:off x="1005283" y="5754075"/>
            <a:ext cx="2598920" cy="502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667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অপসংস্কৃতির </a:t>
            </a:r>
            <a:r>
              <a:rPr lang="bn-BD" sz="2667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প্রভাব</a:t>
            </a:r>
            <a:endParaRPr lang="en-US" sz="2667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3882" y="1520038"/>
            <a:ext cx="3091708" cy="1949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3" y="1492742"/>
            <a:ext cx="3063382" cy="190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506" y="1506390"/>
            <a:ext cx="3091536" cy="19579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5"/>
          <p:cNvSpPr txBox="1"/>
          <p:nvPr/>
        </p:nvSpPr>
        <p:spPr>
          <a:xfrm>
            <a:off x="4761700" y="3396122"/>
            <a:ext cx="2021238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বেকারত্ব</a:t>
            </a:r>
            <a:endParaRPr lang="bn-BD" sz="2667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7158" r="2282" b="12592"/>
          <a:stretch/>
        </p:blipFill>
        <p:spPr>
          <a:xfrm>
            <a:off x="4446505" y="3885718"/>
            <a:ext cx="3091536" cy="1971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9"/>
          <p:cNvSpPr txBox="1"/>
          <p:nvPr/>
        </p:nvSpPr>
        <p:spPr>
          <a:xfrm>
            <a:off x="5047790" y="5762394"/>
            <a:ext cx="2267410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নিঃসঙ্গতা</a:t>
            </a:r>
            <a:endParaRPr lang="en-US" sz="2667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9686" y="3946638"/>
            <a:ext cx="3115569" cy="1847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9"/>
          <p:cNvSpPr txBox="1"/>
          <p:nvPr/>
        </p:nvSpPr>
        <p:spPr>
          <a:xfrm>
            <a:off x="8589029" y="5725191"/>
            <a:ext cx="2281412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পারিবারিক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অশান্তি</a:t>
            </a:r>
            <a:endParaRPr lang="en-US" sz="2667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53" y="3899365"/>
            <a:ext cx="3063382" cy="1904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3133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48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750"/>
                                        <p:tgtEl>
                                          <p:spTgt spid="1048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48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1" grpId="0"/>
      <p:bldP spid="1048602" grpId="0"/>
      <p:bldP spid="1048603" grpId="0"/>
      <p:bldP spid="10" grpId="0"/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5633" y="3166281"/>
            <a:ext cx="10424617" cy="2388358"/>
          </a:xfrm>
          <a:prstGeom prst="round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সমবয়সী সঙ্গী-সাথীদের </a:t>
            </a:r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সাথে মেলামেশার </a:t>
            </a: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মাধ্যমে মাদকাসক্তির সূত্রপাত,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কৌতূহলবশত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অনেকে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হতাশাজনিত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কারণে</a:t>
            </a:r>
            <a:r>
              <a:rPr lang="bn-BD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অনেকে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মাদকাসক্ত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পড়ে</a:t>
            </a:r>
            <a:r>
              <a:rPr lang="bn-BD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4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প্রিয়জনের</a:t>
            </a:r>
            <a:r>
              <a:rPr lang="en-US" sz="3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3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endParaRPr lang="bn-BD" sz="34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12" y="1163292"/>
            <a:ext cx="2549859" cy="157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7963" y="1163292"/>
            <a:ext cx="2570503" cy="15701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73" b="13256"/>
          <a:stretch/>
        </p:blipFill>
        <p:spPr>
          <a:xfrm>
            <a:off x="4653887" y="1163293"/>
            <a:ext cx="2717042" cy="157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338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744</TotalTime>
  <Words>315</Words>
  <Application>Microsoft Office PowerPoint</Application>
  <PresentationFormat>Widescreen</PresentationFormat>
  <Paragraphs>74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方正舒体</vt:lpstr>
      <vt:lpstr>Garamond</vt:lpstr>
      <vt:lpstr>NikoshBAN</vt:lpstr>
      <vt:lpstr>SutonnyOMJ</vt:lpstr>
      <vt:lpstr>Times New Roman</vt:lpstr>
      <vt:lpstr>Wingdings</vt:lpstr>
      <vt:lpstr>Wingdings 3</vt:lpstr>
      <vt:lpstr>Organic</vt:lpstr>
      <vt:lpstr>আজকের ক্লাসে সবাইকে  স্বাগত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আমবাগান উচ্চ বিদ্যালয় -এর পক্ষ থেকে  অনলাইন ক্লাসে সবাইকে শুভেচ্ছা </dc:title>
  <dc:creator>ALDEEN</dc:creator>
  <cp:lastModifiedBy>ALDEEN</cp:lastModifiedBy>
  <cp:revision>124</cp:revision>
  <dcterms:created xsi:type="dcterms:W3CDTF">2022-11-05T15:35:18Z</dcterms:created>
  <dcterms:modified xsi:type="dcterms:W3CDTF">2022-12-02T15:40:12Z</dcterms:modified>
</cp:coreProperties>
</file>