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12/5/2022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12/5/2022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dirty="0" smtClean="0">
                <a:solidFill>
                  <a:srgbClr val="FF0000"/>
                </a:solidFill>
              </a:rPr>
              <a:t>Welcome to English Class</a:t>
            </a:r>
            <a:endParaRPr lang="en-US" sz="5400" i="1" dirty="0">
              <a:solidFill>
                <a:srgbClr val="FF0000"/>
              </a:solidFill>
            </a:endParaRPr>
          </a:p>
        </p:txBody>
      </p:sp>
      <p:sp>
        <p:nvSpPr>
          <p:cNvPr id="3" name="Subtitle 2"/>
          <p:cNvSpPr>
            <a:spLocks noGrp="1"/>
          </p:cNvSpPr>
          <p:nvPr>
            <p:ph type="subTitle" idx="1"/>
          </p:nvPr>
        </p:nvSpPr>
        <p:spPr/>
        <p:txBody>
          <a:bodyPr/>
          <a:lstStyle/>
          <a:p>
            <a:endParaRPr lang="en-US" dirty="0"/>
          </a:p>
        </p:txBody>
      </p:sp>
      <p:pic>
        <p:nvPicPr>
          <p:cNvPr id="4" name="Picture 3" descr="FB_IMG_1669612719713"/>
          <p:cNvPicPr>
            <a:picLocks noChangeAspect="1"/>
          </p:cNvPicPr>
          <p:nvPr/>
        </p:nvPicPr>
        <p:blipFill>
          <a:blip r:embed="rId2"/>
          <a:stretch>
            <a:fillRect/>
          </a:stretch>
        </p:blipFill>
        <p:spPr>
          <a:xfrm>
            <a:off x="2514600" y="3244850"/>
            <a:ext cx="3613150" cy="361315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 us  see the  Image</a:t>
            </a:r>
            <a:endParaRPr lang="en-US" dirty="0"/>
          </a:p>
        </p:txBody>
      </p:sp>
      <p:graphicFrame>
        <p:nvGraphicFramePr>
          <p:cNvPr id="4" name="Object 3"/>
          <p:cNvGraphicFramePr>
            <a:graphicFrameLocks noChangeAspect="1"/>
          </p:cNvGraphicFramePr>
          <p:nvPr/>
        </p:nvGraphicFramePr>
        <p:xfrm>
          <a:off x="3979863" y="3086100"/>
          <a:ext cx="1182687" cy="685800"/>
        </p:xfrm>
        <a:graphic>
          <a:graphicData uri="http://schemas.openxmlformats.org/presentationml/2006/ole">
            <p:oleObj spid="_x0000_s1028" name="Packager Shell Object" showAsIcon="1" r:id="rId3" imgW="1182240" imgH="685800" progId="Package">
              <p:embed/>
            </p:oleObj>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 us read and know about international Mother Language day</a:t>
            </a:r>
            <a:endParaRPr lang="en-US" dirty="0"/>
          </a:p>
        </p:txBody>
      </p:sp>
      <p:sp>
        <p:nvSpPr>
          <p:cNvPr id="3" name="Oval 2"/>
          <p:cNvSpPr/>
          <p:nvPr/>
        </p:nvSpPr>
        <p:spPr>
          <a:xfrm>
            <a:off x="838200" y="1828800"/>
            <a:ext cx="7620000" cy="472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21 St February is  a memorable  day in our national  history. We  observe the day  every year  as international Mother Language  day .The day is  a national holy day. On this day , We pay a tribute  to the martyrs who laid down their lives  to establish </a:t>
            </a:r>
            <a:r>
              <a:rPr lang="en-US" dirty="0" err="1" smtClean="0"/>
              <a:t>Bangla</a:t>
            </a:r>
            <a:r>
              <a:rPr lang="en-US" dirty="0" smtClean="0"/>
              <a:t>  as  a  state  language in undivided  </a:t>
            </a:r>
            <a:r>
              <a:rPr lang="en-US" dirty="0" err="1" smtClean="0"/>
              <a:t>pakistan</a:t>
            </a:r>
            <a:r>
              <a:rPr lang="en-US" dirty="0" smtClean="0"/>
              <a:t> in 1952.The struggle to </a:t>
            </a:r>
            <a:r>
              <a:rPr lang="en-US" dirty="0" err="1" smtClean="0"/>
              <a:t>achive</a:t>
            </a:r>
            <a:r>
              <a:rPr lang="en-US" dirty="0" smtClean="0"/>
              <a:t>  our language  right s  is known  as the language  movement . The  seed  of  the   Language  movement  was  sown  on 21 </a:t>
            </a:r>
            <a:r>
              <a:rPr lang="en-US" dirty="0" err="1" smtClean="0"/>
              <a:t>st</a:t>
            </a:r>
            <a:r>
              <a:rPr lang="en-US" dirty="0" smtClean="0"/>
              <a:t> March  1948 when  Mohammad Ali   Jinnah , The   Governor General    Of Pakistan , declared   in  a public  meeting  in Dhaka   That </a:t>
            </a:r>
            <a:r>
              <a:rPr lang="en-US" dirty="0" err="1" smtClean="0"/>
              <a:t>Urdo</a:t>
            </a:r>
            <a:r>
              <a:rPr lang="en-US" dirty="0" smtClean="0"/>
              <a:t>  would be  the only  state  language  of Pakistan.</a:t>
            </a:r>
            <a:endParaRPr lang="en-US"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1000" y="381000"/>
            <a:ext cx="8077200" cy="624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The  declaration   raised   a  storm  of protest all over the country. The  protest continued   non  stop  , gathering  momentum  day  by day  . It  turned  into  a movement   and  reached its  climax in 1952. The  government  outlawed  all sorts  of public   meetings  and  rallies to stop it.  The  students of Dhaka  University  defied  the law  and  brought  out   a peaceful protest  procession  on 21 </a:t>
            </a:r>
            <a:r>
              <a:rPr lang="en-US" dirty="0" err="1" smtClean="0"/>
              <a:t>st</a:t>
            </a:r>
            <a:r>
              <a:rPr lang="en-US" dirty="0" smtClean="0"/>
              <a:t>  February  1952. When   the procession  reached  near Dhaka Medical College , the  police  opened  fire   on the   </a:t>
            </a:r>
            <a:r>
              <a:rPr lang="en-US" dirty="0" err="1" smtClean="0"/>
              <a:t>the</a:t>
            </a:r>
            <a:r>
              <a:rPr lang="en-US" dirty="0" smtClean="0"/>
              <a:t>  students , killing Salam , </a:t>
            </a:r>
            <a:r>
              <a:rPr lang="en-US" dirty="0" err="1" smtClean="0"/>
              <a:t>Rafik,Barkat</a:t>
            </a:r>
            <a:r>
              <a:rPr lang="en-US" dirty="0" smtClean="0"/>
              <a:t>, </a:t>
            </a:r>
            <a:r>
              <a:rPr lang="en-US" dirty="0" err="1" smtClean="0"/>
              <a:t>Safiur</a:t>
            </a:r>
            <a:r>
              <a:rPr lang="en-US" dirty="0" smtClean="0"/>
              <a:t>  and  </a:t>
            </a:r>
            <a:r>
              <a:rPr lang="en-US" dirty="0" err="1" smtClean="0"/>
              <a:t>Jabbar</a:t>
            </a:r>
            <a:r>
              <a:rPr lang="en-US" dirty="0" smtClean="0"/>
              <a:t>  . As   a result  , there   were   mass  protest  all </a:t>
            </a:r>
            <a:r>
              <a:rPr lang="en-US" dirty="0" err="1" smtClean="0"/>
              <a:t>ove</a:t>
            </a:r>
            <a:r>
              <a:rPr lang="en-US" dirty="0" smtClean="0"/>
              <a:t> r  the   country and  the government  had  to  declare   </a:t>
            </a:r>
            <a:r>
              <a:rPr lang="en-US" dirty="0" err="1" smtClean="0"/>
              <a:t>Bangla</a:t>
            </a:r>
            <a:r>
              <a:rPr lang="en-US" dirty="0" smtClean="0"/>
              <a:t>  as  a   state  language . This  kindled  the  sparks  of   independences  movement  of  Bangladesh.</a:t>
            </a:r>
            <a:endParaRPr lang="en-US"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8200" y="685800"/>
            <a:ext cx="7620000" cy="541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FF0000"/>
                </a:solidFill>
              </a:rPr>
              <a:t>Find  out  the  meaning  of the  words  given  bellow</a:t>
            </a:r>
            <a:r>
              <a:rPr lang="en-US" dirty="0" smtClean="0"/>
              <a:t>:</a:t>
            </a:r>
          </a:p>
          <a:p>
            <a:pPr algn="ctr"/>
            <a:r>
              <a:rPr lang="en-US" sz="3200" dirty="0" smtClean="0">
                <a:solidFill>
                  <a:schemeClr val="bg1"/>
                </a:solidFill>
              </a:rPr>
              <a:t>Memorable,  observe, pay, tribute, martyrs, Laid down, establish,  struggle, achieve,  rights,  seed, movement, sown, declare, raised,  storm, protest,   momentum, day by day   turned into  , climax, outlawed, all sorts of, defied,  bring about,  reached,  as  a result, mass protest, had to </a:t>
            </a:r>
            <a:r>
              <a:rPr lang="en-US" sz="3200" dirty="0" err="1" smtClean="0">
                <a:solidFill>
                  <a:schemeClr val="bg1"/>
                </a:solidFill>
              </a:rPr>
              <a:t>declare,kindled</a:t>
            </a:r>
            <a:r>
              <a:rPr lang="en-US" sz="3200" dirty="0" smtClean="0">
                <a:solidFill>
                  <a:schemeClr val="bg1"/>
                </a:solidFill>
              </a:rPr>
              <a:t>, sparks, </a:t>
            </a:r>
            <a:endParaRPr lang="en-US" sz="320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609600" y="533400"/>
            <a:ext cx="8153400" cy="6019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bg1"/>
                </a:solidFill>
              </a:rPr>
              <a:t>Group Work</a:t>
            </a:r>
          </a:p>
          <a:p>
            <a:pPr algn="ctr"/>
            <a:r>
              <a:rPr lang="en-US" i="1" dirty="0" smtClean="0">
                <a:solidFill>
                  <a:srgbClr val="FF0000"/>
                </a:solidFill>
              </a:rPr>
              <a:t>Answer  the question  given below.</a:t>
            </a:r>
          </a:p>
          <a:p>
            <a:pPr algn="ctr"/>
            <a:r>
              <a:rPr lang="en-US" i="1" dirty="0" smtClean="0">
                <a:solidFill>
                  <a:srgbClr val="7030A0"/>
                </a:solidFill>
              </a:rPr>
              <a:t>The  </a:t>
            </a:r>
            <a:r>
              <a:rPr lang="en-US" i="1" dirty="0" err="1" smtClean="0">
                <a:solidFill>
                  <a:srgbClr val="7030A0"/>
                </a:solidFill>
              </a:rPr>
              <a:t>Padma</a:t>
            </a:r>
            <a:r>
              <a:rPr lang="en-US" i="1" dirty="0" smtClean="0">
                <a:solidFill>
                  <a:srgbClr val="FF0000"/>
                </a:solidFill>
              </a:rPr>
              <a:t>:</a:t>
            </a:r>
          </a:p>
          <a:p>
            <a:pPr marL="342900" indent="-342900" algn="ctr">
              <a:buAutoNum type="arabicPeriod"/>
            </a:pPr>
            <a:r>
              <a:rPr lang="en-US" i="1" dirty="0" smtClean="0">
                <a:solidFill>
                  <a:schemeClr val="bg1"/>
                </a:solidFill>
              </a:rPr>
              <a:t>Why do we observe  21 </a:t>
            </a:r>
            <a:r>
              <a:rPr lang="en-US" i="1" dirty="0" err="1" smtClean="0">
                <a:solidFill>
                  <a:schemeClr val="bg1"/>
                </a:solidFill>
              </a:rPr>
              <a:t>st</a:t>
            </a:r>
            <a:r>
              <a:rPr lang="en-US" i="1" dirty="0" smtClean="0">
                <a:solidFill>
                  <a:schemeClr val="bg1"/>
                </a:solidFill>
              </a:rPr>
              <a:t> February as the international  Mother  language day?</a:t>
            </a:r>
          </a:p>
          <a:p>
            <a:pPr marL="342900" indent="-342900" algn="ctr"/>
            <a:r>
              <a:rPr lang="en-US" i="1" dirty="0" smtClean="0">
                <a:solidFill>
                  <a:srgbClr val="FF0000"/>
                </a:solidFill>
              </a:rPr>
              <a:t>The   </a:t>
            </a:r>
            <a:r>
              <a:rPr lang="en-US" i="1" dirty="0" err="1" smtClean="0">
                <a:solidFill>
                  <a:srgbClr val="FF0000"/>
                </a:solidFill>
              </a:rPr>
              <a:t>Meghna</a:t>
            </a:r>
            <a:r>
              <a:rPr lang="en-US" i="1" dirty="0" smtClean="0">
                <a:solidFill>
                  <a:schemeClr val="bg1"/>
                </a:solidFill>
              </a:rPr>
              <a:t>:</a:t>
            </a:r>
          </a:p>
          <a:p>
            <a:pPr marL="342900" indent="-342900" algn="ctr"/>
            <a:r>
              <a:rPr lang="en-US" i="1" dirty="0" smtClean="0">
                <a:solidFill>
                  <a:schemeClr val="bg1"/>
                </a:solidFill>
              </a:rPr>
              <a:t>2.What happened  when </a:t>
            </a:r>
            <a:r>
              <a:rPr lang="en-US" i="1" dirty="0" err="1" smtClean="0">
                <a:solidFill>
                  <a:schemeClr val="bg1"/>
                </a:solidFill>
              </a:rPr>
              <a:t>Urdo</a:t>
            </a:r>
            <a:r>
              <a:rPr lang="en-US" i="1" dirty="0" smtClean="0">
                <a:solidFill>
                  <a:schemeClr val="bg1"/>
                </a:solidFill>
              </a:rPr>
              <a:t>  was declared as the  only state   language  of Pakistan?</a:t>
            </a:r>
          </a:p>
          <a:p>
            <a:pPr marL="342900" indent="-342900" algn="ctr"/>
            <a:r>
              <a:rPr lang="en-US" i="1" dirty="0" smtClean="0">
                <a:solidFill>
                  <a:srgbClr val="002060"/>
                </a:solidFill>
              </a:rPr>
              <a:t>The  </a:t>
            </a:r>
            <a:r>
              <a:rPr lang="en-US" i="1" dirty="0" err="1" smtClean="0">
                <a:solidFill>
                  <a:srgbClr val="002060"/>
                </a:solidFill>
              </a:rPr>
              <a:t>jamuna</a:t>
            </a:r>
            <a:r>
              <a:rPr lang="en-US" i="1" dirty="0" smtClean="0">
                <a:solidFill>
                  <a:schemeClr val="bg1"/>
                </a:solidFill>
              </a:rPr>
              <a:t>:</a:t>
            </a:r>
          </a:p>
          <a:p>
            <a:pPr marL="342900" indent="-342900" algn="ctr"/>
            <a:r>
              <a:rPr lang="en-US" i="1" dirty="0" smtClean="0">
                <a:solidFill>
                  <a:schemeClr val="bg1"/>
                </a:solidFill>
              </a:rPr>
              <a:t>3.” The  seed  of   independence was  sown on 21 February  1952”. Do you  agree?  Why?</a:t>
            </a:r>
            <a:endParaRPr lang="en-US" i="1" dirty="0">
              <a:solidFill>
                <a:schemeClr val="bg1"/>
              </a:solidFill>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381000"/>
            <a:ext cx="8077200" cy="617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smtClean="0">
                <a:solidFill>
                  <a:srgbClr val="1C1C1C"/>
                </a:solidFill>
              </a:rPr>
              <a:t>Evaluation</a:t>
            </a:r>
          </a:p>
          <a:p>
            <a:pPr algn="ctr"/>
            <a:r>
              <a:rPr lang="en-US" sz="6600" i="1" dirty="0" smtClean="0">
                <a:solidFill>
                  <a:srgbClr val="FF0000"/>
                </a:solidFill>
              </a:rPr>
              <a:t>Tell something about </a:t>
            </a:r>
            <a:r>
              <a:rPr lang="en-US" sz="6600" i="1" dirty="0" err="1" smtClean="0">
                <a:solidFill>
                  <a:srgbClr val="FF0000"/>
                </a:solidFill>
              </a:rPr>
              <a:t>Intrnational</a:t>
            </a:r>
            <a:r>
              <a:rPr lang="en-US" sz="6600" i="1" dirty="0" smtClean="0">
                <a:solidFill>
                  <a:srgbClr val="FF0000"/>
                </a:solidFill>
              </a:rPr>
              <a:t> Mother  language  day.</a:t>
            </a:r>
            <a:endParaRPr lang="en-US" sz="6600" i="1" dirty="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ome Image.jpg"/>
          <p:cNvPicPr>
            <a:picLocks noGrp="1" noChangeAspect="1"/>
          </p:cNvPicPr>
          <p:nvPr>
            <p:ph sz="half" idx="1"/>
          </p:nvPr>
        </p:nvPicPr>
        <p:blipFill>
          <a:blip r:embed="rId2"/>
          <a:stretch>
            <a:fillRect/>
          </a:stretch>
        </p:blipFill>
        <p:spPr>
          <a:xfrm>
            <a:off x="3657600" y="685800"/>
            <a:ext cx="5111750" cy="2877475"/>
          </a:xfrm>
        </p:spPr>
      </p:pic>
      <p:sp>
        <p:nvSpPr>
          <p:cNvPr id="5" name="Right Arrow 4"/>
          <p:cNvSpPr/>
          <p:nvPr/>
        </p:nvSpPr>
        <p:spPr>
          <a:xfrm>
            <a:off x="381000" y="1600200"/>
            <a:ext cx="26670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Home work</a:t>
            </a:r>
            <a:endParaRPr lang="en-US" sz="3200" dirty="0">
              <a:solidFill>
                <a:schemeClr val="bg1"/>
              </a:solidFill>
            </a:endParaRPr>
          </a:p>
        </p:txBody>
      </p:sp>
      <p:sp>
        <p:nvSpPr>
          <p:cNvPr id="8" name="Oval 7"/>
          <p:cNvSpPr/>
          <p:nvPr/>
        </p:nvSpPr>
        <p:spPr>
          <a:xfrm>
            <a:off x="838200" y="3657600"/>
            <a:ext cx="7467600"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Write  down  a  paragraph  On  International  Mother  Language  day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Thank You</a:t>
            </a:r>
            <a:endParaRPr lang="en-US" sz="8000" dirty="0"/>
          </a:p>
        </p:txBody>
      </p:sp>
      <p:pic>
        <p:nvPicPr>
          <p:cNvPr id="4" name="Content Placeholder 3" descr="Flower image.jpg"/>
          <p:cNvPicPr>
            <a:picLocks noGrp="1" noChangeAspect="1"/>
          </p:cNvPicPr>
          <p:nvPr>
            <p:ph idx="1"/>
          </p:nvPr>
        </p:nvPicPr>
        <p:blipFill>
          <a:blip r:embed="rId2"/>
          <a:stretch>
            <a:fillRect/>
          </a:stretch>
        </p:blipFill>
        <p:spPr>
          <a:xfrm>
            <a:off x="1600200" y="1893316"/>
            <a:ext cx="5791200" cy="427888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4" presetClass="emph" presetSubtype="2" fill="hold" grpId="1" nodeType="clickEffect">
                                  <p:stCondLst>
                                    <p:cond delay="0"/>
                                  </p:stCondLst>
                                  <p:childTnLst>
                                    <p:anim to="1.5" calcmode="lin" valueType="num">
                                      <p:cBhvr override="childStyle">
                                        <p:cTn id="12" dur="2000" fill="hold"/>
                                        <p:tgtEl>
                                          <p:spTgt spid="2"/>
                                        </p:tgtEl>
                                        <p:attrNameLst>
                                          <p:attrName>style.fontSize</p:attrName>
                                        </p:attrNameLst>
                                      </p:cBhvr>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TotalTime>
  <Words>437</Words>
  <Application>Microsoft Office PowerPoint</Application>
  <PresentationFormat>On-screen Show (4:3)</PresentationFormat>
  <Paragraphs>20</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Apex</vt:lpstr>
      <vt:lpstr>Package</vt:lpstr>
      <vt:lpstr>Welcome to English Class</vt:lpstr>
      <vt:lpstr>Let us  see the  Image</vt:lpstr>
      <vt:lpstr>Let us read and know about international Mother Language day</vt:lpstr>
      <vt:lpstr>Slide 4</vt:lpstr>
      <vt:lpstr>Slide 5</vt:lpstr>
      <vt:lpstr>Slide 6</vt:lpstr>
      <vt:lpstr>Slide 7</vt:lpstr>
      <vt:lpstr>Slide 8</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Class</dc:title>
  <dc:creator>Admin</dc:creator>
  <cp:lastModifiedBy>Admin</cp:lastModifiedBy>
  <cp:revision>29</cp:revision>
  <dcterms:created xsi:type="dcterms:W3CDTF">2006-08-16T00:00:00Z</dcterms:created>
  <dcterms:modified xsi:type="dcterms:W3CDTF">2022-12-05T07:14:47Z</dcterms:modified>
</cp:coreProperties>
</file>