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85" r:id="rId3"/>
    <p:sldId id="286" r:id="rId4"/>
    <p:sldId id="268" r:id="rId5"/>
    <p:sldId id="269" r:id="rId6"/>
    <p:sldId id="270" r:id="rId7"/>
    <p:sldId id="271" r:id="rId8"/>
    <p:sldId id="261" r:id="rId9"/>
    <p:sldId id="262" r:id="rId10"/>
    <p:sldId id="264" r:id="rId11"/>
    <p:sldId id="272" r:id="rId12"/>
    <p:sldId id="273" r:id="rId13"/>
    <p:sldId id="274" r:id="rId14"/>
    <p:sldId id="275" r:id="rId15"/>
    <p:sldId id="263" r:id="rId16"/>
    <p:sldId id="260" r:id="rId17"/>
    <p:sldId id="265" r:id="rId18"/>
    <p:sldId id="266" r:id="rId19"/>
    <p:sldId id="267" r:id="rId20"/>
    <p:sldId id="276" r:id="rId21"/>
    <p:sldId id="277" r:id="rId22"/>
    <p:sldId id="278" r:id="rId23"/>
    <p:sldId id="280" r:id="rId24"/>
    <p:sldId id="279"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81" d="100"/>
          <a:sy n="81" d="100"/>
        </p:scale>
        <p:origin x="-300"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06CF2-16C3-4D86-B314-54FA7A48FE0A}" type="datetimeFigureOut">
              <a:rPr lang="en-US" smtClean="0"/>
              <a:t>12/7/2022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B7CD70-0079-48E1-A76B-7080F8C3E1C5}" type="slidenum">
              <a:rPr lang="en-US" smtClean="0"/>
              <a:t>‹#›</a:t>
            </a:fld>
            <a:endParaRPr lang="en-US"/>
          </a:p>
        </p:txBody>
      </p:sp>
    </p:spTree>
    <p:extLst>
      <p:ext uri="{BB962C8B-B14F-4D97-AF65-F5344CB8AC3E}">
        <p14:creationId xmlns:p14="http://schemas.microsoft.com/office/powerpoint/2010/main" val="1885813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xfrm>
            <a:off x="381000" y="685800"/>
            <a:ext cx="6096000" cy="3429000"/>
          </a:xfrm>
          <a:ln>
            <a:miter lim="800000"/>
          </a:ln>
        </p:spPr>
      </p:sp>
      <p:sp>
        <p:nvSpPr>
          <p:cNvPr id="25602" name="备注占位符 2"/>
          <p:cNvSpPr>
            <a:spLocks noGrp="1" noChangeArrowheads="1"/>
          </p:cNvSpPr>
          <p:nvPr>
            <p:ph type="body" idx="4294967295"/>
          </p:nvPr>
        </p:nvSpPr>
        <p:spPr/>
        <p:txBody>
          <a:bodyPr/>
          <a:lstStyle/>
          <a:p>
            <a:endParaRPr lang="zh-CN" altLang="en-US"/>
          </a:p>
        </p:txBody>
      </p:sp>
      <p:sp>
        <p:nvSpPr>
          <p:cNvPr id="25603" name="灯片编号占位符 3"/>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a:lstStyle/>
          <a:p>
            <a:fld id="{B299748B-1A6B-4B94-B982-E2C8837D34CA}" type="slidenum">
              <a:rPr lang="zh-CN" altLang="en-US"/>
              <a:pPr/>
              <a:t>2</a:t>
            </a:fld>
            <a:endParaRPr lang="zh-CN" altLang="en-US"/>
          </a:p>
        </p:txBody>
      </p:sp>
    </p:spTree>
    <p:extLst>
      <p:ext uri="{BB962C8B-B14F-4D97-AF65-F5344CB8AC3E}">
        <p14:creationId xmlns:p14="http://schemas.microsoft.com/office/powerpoint/2010/main" val="1014170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10FD79-6DCF-402A-A622-7763312EB345}"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D9171-2563-4AD7-BF47-5A3A8FD24FF4}" type="slidenum">
              <a:rPr lang="en-US" smtClean="0"/>
              <a:t>‹#›</a:t>
            </a:fld>
            <a:endParaRPr lang="en-US"/>
          </a:p>
        </p:txBody>
      </p:sp>
    </p:spTree>
    <p:extLst>
      <p:ext uri="{BB962C8B-B14F-4D97-AF65-F5344CB8AC3E}">
        <p14:creationId xmlns:p14="http://schemas.microsoft.com/office/powerpoint/2010/main" val="330714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0FD79-6DCF-402A-A622-7763312EB345}"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D9171-2563-4AD7-BF47-5A3A8FD24FF4}" type="slidenum">
              <a:rPr lang="en-US" smtClean="0"/>
              <a:t>‹#›</a:t>
            </a:fld>
            <a:endParaRPr lang="en-US"/>
          </a:p>
        </p:txBody>
      </p:sp>
    </p:spTree>
    <p:extLst>
      <p:ext uri="{BB962C8B-B14F-4D97-AF65-F5344CB8AC3E}">
        <p14:creationId xmlns:p14="http://schemas.microsoft.com/office/powerpoint/2010/main" val="56071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0FD79-6DCF-402A-A622-7763312EB345}"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D9171-2563-4AD7-BF47-5A3A8FD24FF4}" type="slidenum">
              <a:rPr lang="en-US" smtClean="0"/>
              <a:t>‹#›</a:t>
            </a:fld>
            <a:endParaRPr lang="en-US"/>
          </a:p>
        </p:txBody>
      </p:sp>
    </p:spTree>
    <p:extLst>
      <p:ext uri="{BB962C8B-B14F-4D97-AF65-F5344CB8AC3E}">
        <p14:creationId xmlns:p14="http://schemas.microsoft.com/office/powerpoint/2010/main" val="172775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D5F6264-6436-4F62-BBD6-102663E97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1" y="0"/>
            <a:ext cx="12182819" cy="6858000"/>
          </a:xfrm>
          <a:prstGeom prst="rect">
            <a:avLst/>
          </a:prstGeom>
        </p:spPr>
      </p:pic>
      <p:sp>
        <p:nvSpPr>
          <p:cNvPr id="6" name="日期占位符 2"/>
          <p:cNvSpPr>
            <a:spLocks noGrp="1"/>
          </p:cNvSpPr>
          <p:nvPr>
            <p:ph type="dt" sz="half" idx="10"/>
          </p:nvPr>
        </p:nvSpPr>
        <p:spPr>
          <a:xfrm>
            <a:off x="838200" y="6356351"/>
            <a:ext cx="2743200" cy="365125"/>
          </a:xfrm>
          <a:prstGeom prst="rect">
            <a:avLst/>
          </a:prstGeom>
        </p:spPr>
        <p:txBody>
          <a:bodyPr lIns="91438" tIns="45719" rIns="91438" bIns="45719"/>
          <a:lstStyle>
            <a:lvl1pPr>
              <a:defRPr/>
            </a:lvl1pPr>
          </a:lstStyle>
          <a:p>
            <a:pPr>
              <a:defRPr/>
            </a:pPr>
            <a:fld id="{2062C1E6-100B-44D2-A1C7-A34E3BD9A12C}" type="datetimeFigureOut">
              <a:rPr lang="zh-CN" altLang="en-US"/>
              <a:pPr>
                <a:defRPr/>
              </a:pPr>
              <a:t>2022/12/7</a:t>
            </a:fld>
            <a:endParaRPr lang="zh-CN" altLang="en-US"/>
          </a:p>
        </p:txBody>
      </p:sp>
      <p:sp>
        <p:nvSpPr>
          <p:cNvPr id="7" name="页脚占位符 3"/>
          <p:cNvSpPr>
            <a:spLocks noGrp="1"/>
          </p:cNvSpPr>
          <p:nvPr>
            <p:ph type="ftr" sz="quarter" idx="11"/>
          </p:nvPr>
        </p:nvSpPr>
        <p:spPr>
          <a:xfrm>
            <a:off x="4038600" y="6356351"/>
            <a:ext cx="4114800" cy="365125"/>
          </a:xfrm>
          <a:prstGeom prst="rect">
            <a:avLst/>
          </a:prstGeom>
        </p:spPr>
        <p:txBody>
          <a:bodyPr lIns="91438" tIns="45719" rIns="91438" bIns="45719"/>
          <a:lstStyle>
            <a:lvl1pPr>
              <a:defRPr/>
            </a:lvl1pPr>
          </a:lstStyle>
          <a:p>
            <a:pPr>
              <a:defRPr/>
            </a:pPr>
            <a:endParaRPr lang="zh-CN" altLang="en-US"/>
          </a:p>
        </p:txBody>
      </p:sp>
      <p:sp>
        <p:nvSpPr>
          <p:cNvPr id="8" name="灯片编号占位符 4"/>
          <p:cNvSpPr>
            <a:spLocks noGrp="1"/>
          </p:cNvSpPr>
          <p:nvPr>
            <p:ph type="sldNum" sz="quarter" idx="12"/>
          </p:nvPr>
        </p:nvSpPr>
        <p:spPr>
          <a:xfrm>
            <a:off x="8610600" y="6356351"/>
            <a:ext cx="2743200" cy="365125"/>
          </a:xfrm>
          <a:prstGeom prst="rect">
            <a:avLst/>
          </a:prstGeom>
        </p:spPr>
        <p:txBody>
          <a:bodyPr lIns="91438" tIns="45719" rIns="91438" bIns="45719"/>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1507605396"/>
      </p:ext>
    </p:extLst>
  </p:cSld>
  <p:clrMapOvr>
    <a:masterClrMapping/>
  </p:clrMapOvr>
  <mc:AlternateContent xmlns:mc="http://schemas.openxmlformats.org/markup-compatibility/2006" xmlns:p14="http://schemas.microsoft.com/office/powerpoint/2010/main">
    <mc:Choice Requires="p14">
      <p:transition spd="slow" p14:dur="2000" advTm="0">
        <p:wipe/>
      </p:transition>
    </mc:Choice>
    <mc:Fallback xmlns="">
      <p:transition spd="slow" advTm="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0FD79-6DCF-402A-A622-7763312EB345}"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D9171-2563-4AD7-BF47-5A3A8FD24FF4}" type="slidenum">
              <a:rPr lang="en-US" smtClean="0"/>
              <a:t>‹#›</a:t>
            </a:fld>
            <a:endParaRPr lang="en-US"/>
          </a:p>
        </p:txBody>
      </p:sp>
    </p:spTree>
    <p:extLst>
      <p:ext uri="{BB962C8B-B14F-4D97-AF65-F5344CB8AC3E}">
        <p14:creationId xmlns:p14="http://schemas.microsoft.com/office/powerpoint/2010/main" val="98289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10FD79-6DCF-402A-A622-7763312EB345}"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D9171-2563-4AD7-BF47-5A3A8FD24FF4}" type="slidenum">
              <a:rPr lang="en-US" smtClean="0"/>
              <a:t>‹#›</a:t>
            </a:fld>
            <a:endParaRPr lang="en-US"/>
          </a:p>
        </p:txBody>
      </p:sp>
    </p:spTree>
    <p:extLst>
      <p:ext uri="{BB962C8B-B14F-4D97-AF65-F5344CB8AC3E}">
        <p14:creationId xmlns:p14="http://schemas.microsoft.com/office/powerpoint/2010/main" val="198482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10FD79-6DCF-402A-A622-7763312EB345}"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D9171-2563-4AD7-BF47-5A3A8FD24FF4}" type="slidenum">
              <a:rPr lang="en-US" smtClean="0"/>
              <a:t>‹#›</a:t>
            </a:fld>
            <a:endParaRPr lang="en-US"/>
          </a:p>
        </p:txBody>
      </p:sp>
    </p:spTree>
    <p:extLst>
      <p:ext uri="{BB962C8B-B14F-4D97-AF65-F5344CB8AC3E}">
        <p14:creationId xmlns:p14="http://schemas.microsoft.com/office/powerpoint/2010/main" val="169216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10FD79-6DCF-402A-A622-7763312EB345}"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D9171-2563-4AD7-BF47-5A3A8FD24FF4}" type="slidenum">
              <a:rPr lang="en-US" smtClean="0"/>
              <a:t>‹#›</a:t>
            </a:fld>
            <a:endParaRPr lang="en-US"/>
          </a:p>
        </p:txBody>
      </p:sp>
    </p:spTree>
    <p:extLst>
      <p:ext uri="{BB962C8B-B14F-4D97-AF65-F5344CB8AC3E}">
        <p14:creationId xmlns:p14="http://schemas.microsoft.com/office/powerpoint/2010/main" val="172491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10FD79-6DCF-402A-A622-7763312EB345}"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CD9171-2563-4AD7-BF47-5A3A8FD24FF4}" type="slidenum">
              <a:rPr lang="en-US" smtClean="0"/>
              <a:t>‹#›</a:t>
            </a:fld>
            <a:endParaRPr lang="en-US"/>
          </a:p>
        </p:txBody>
      </p:sp>
    </p:spTree>
    <p:extLst>
      <p:ext uri="{BB962C8B-B14F-4D97-AF65-F5344CB8AC3E}">
        <p14:creationId xmlns:p14="http://schemas.microsoft.com/office/powerpoint/2010/main" val="406372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0FD79-6DCF-402A-A622-7763312EB345}"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CD9171-2563-4AD7-BF47-5A3A8FD24FF4}" type="slidenum">
              <a:rPr lang="en-US" smtClean="0"/>
              <a:t>‹#›</a:t>
            </a:fld>
            <a:endParaRPr lang="en-US"/>
          </a:p>
        </p:txBody>
      </p:sp>
    </p:spTree>
    <p:extLst>
      <p:ext uri="{BB962C8B-B14F-4D97-AF65-F5344CB8AC3E}">
        <p14:creationId xmlns:p14="http://schemas.microsoft.com/office/powerpoint/2010/main" val="419814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0FD79-6DCF-402A-A622-7763312EB345}"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D9171-2563-4AD7-BF47-5A3A8FD24FF4}" type="slidenum">
              <a:rPr lang="en-US" smtClean="0"/>
              <a:t>‹#›</a:t>
            </a:fld>
            <a:endParaRPr lang="en-US"/>
          </a:p>
        </p:txBody>
      </p:sp>
    </p:spTree>
    <p:extLst>
      <p:ext uri="{BB962C8B-B14F-4D97-AF65-F5344CB8AC3E}">
        <p14:creationId xmlns:p14="http://schemas.microsoft.com/office/powerpoint/2010/main" val="262112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0FD79-6DCF-402A-A622-7763312EB345}"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D9171-2563-4AD7-BF47-5A3A8FD24FF4}" type="slidenum">
              <a:rPr lang="en-US" smtClean="0"/>
              <a:t>‹#›</a:t>
            </a:fld>
            <a:endParaRPr lang="en-US"/>
          </a:p>
        </p:txBody>
      </p:sp>
    </p:spTree>
    <p:extLst>
      <p:ext uri="{BB962C8B-B14F-4D97-AF65-F5344CB8AC3E}">
        <p14:creationId xmlns:p14="http://schemas.microsoft.com/office/powerpoint/2010/main" val="215683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0FD79-6DCF-402A-A622-7763312EB345}" type="datetimeFigureOut">
              <a:rPr lang="en-US" smtClean="0"/>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D9171-2563-4AD7-BF47-5A3A8FD24FF4}" type="slidenum">
              <a:rPr lang="en-US" smtClean="0"/>
              <a:t>‹#›</a:t>
            </a:fld>
            <a:endParaRPr lang="en-US"/>
          </a:p>
        </p:txBody>
      </p:sp>
    </p:spTree>
    <p:extLst>
      <p:ext uri="{BB962C8B-B14F-4D97-AF65-F5344CB8AC3E}">
        <p14:creationId xmlns:p14="http://schemas.microsoft.com/office/powerpoint/2010/main" val="4065241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25359" y="5706070"/>
            <a:ext cx="2877967" cy="923330"/>
          </a:xfrm>
          <a:prstGeom prst="rect">
            <a:avLst/>
          </a:prstGeom>
          <a:noFill/>
        </p:spPr>
        <p:txBody>
          <a:bodyPr wrap="none" lIns="91440" tIns="45720" rIns="91440" bIns="45720">
            <a:spAutoFit/>
          </a:bodyPr>
          <a:lstStyle/>
          <a:p>
            <a:pPr algn="ctr"/>
            <a:r>
              <a:rPr lang="en-US" sz="5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Welcome</a:t>
            </a:r>
            <a:endParaRPr lang="en-US" sz="5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094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057" y="1261366"/>
            <a:ext cx="3377848"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Climate</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572057" y="4907598"/>
            <a:ext cx="3377847"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Weather</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8413818" y="1261366"/>
            <a:ext cx="3377849"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i="1" cap="none" spc="0"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জলবায়ু</a:t>
            </a:r>
            <a:endParaRPr lang="en-US" sz="2800" i="1" cap="none" spc="0" dirty="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5" name="Rectangle 4"/>
          <p:cNvSpPr/>
          <p:nvPr/>
        </p:nvSpPr>
        <p:spPr>
          <a:xfrm>
            <a:off x="8419519" y="4907597"/>
            <a:ext cx="3372148"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i="1" cap="none" spc="0"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আবহাওয়া</a:t>
            </a:r>
            <a:endParaRPr lang="en-US" sz="2800" i="1" cap="none" spc="0" dirty="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7679"/>
          <a:stretch/>
        </p:blipFill>
        <p:spPr>
          <a:xfrm>
            <a:off x="4186374" y="291869"/>
            <a:ext cx="3990975" cy="2462213"/>
          </a:xfrm>
          <a:prstGeom prst="rect">
            <a:avLst/>
          </a:prstGeom>
          <a:ln>
            <a:solidFill>
              <a:schemeClr val="tx1"/>
            </a:solidFill>
          </a:ln>
          <a:scene3d>
            <a:camera prst="orthographicFront"/>
            <a:lightRig rig="threePt" dir="t"/>
          </a:scene3d>
          <a:sp3d>
            <a:bevelT/>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374" y="4101798"/>
            <a:ext cx="3990976" cy="2658037"/>
          </a:xfrm>
          <a:prstGeom prst="rect">
            <a:avLst/>
          </a:prstGeom>
          <a:ln>
            <a:solidFill>
              <a:schemeClr val="tx1"/>
            </a:solidFill>
          </a:ln>
          <a:scene3d>
            <a:camera prst="orthographicFront"/>
            <a:lightRig rig="threePt" dir="t"/>
          </a:scene3d>
          <a:sp3d>
            <a:bevelT/>
          </a:sp3d>
        </p:spPr>
      </p:pic>
    </p:spTree>
    <p:extLst>
      <p:ext uri="{BB962C8B-B14F-4D97-AF65-F5344CB8AC3E}">
        <p14:creationId xmlns:p14="http://schemas.microsoft.com/office/powerpoint/2010/main" val="152133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057" y="1261366"/>
            <a:ext cx="3377848"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Extreme</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572057" y="4907598"/>
            <a:ext cx="3377847"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Survival</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8413818" y="1261366"/>
            <a:ext cx="3377849"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i="1"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চরম</a:t>
            </a:r>
            <a:endParaRPr lang="en-US" sz="2800" i="1" cap="none" spc="0" dirty="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5" name="Rectangle 4"/>
          <p:cNvSpPr/>
          <p:nvPr/>
        </p:nvSpPr>
        <p:spPr>
          <a:xfrm>
            <a:off x="8419519" y="4907597"/>
            <a:ext cx="3372148"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i="1"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টিকে</a:t>
            </a:r>
            <a:r>
              <a:rPr lang="en-US" sz="2800" i="1"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i="1"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থাকা</a:t>
            </a:r>
            <a:endParaRPr lang="en-US" sz="2800" i="1" cap="none" spc="0" dirty="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9350" y="81638"/>
            <a:ext cx="3845022" cy="3062984"/>
          </a:xfrm>
          <a:prstGeom prst="rect">
            <a:avLst/>
          </a:prstGeom>
          <a:ln>
            <a:solidFill>
              <a:schemeClr val="tx1"/>
            </a:solidFill>
          </a:ln>
          <a:scene3d>
            <a:camera prst="orthographicFront"/>
            <a:lightRig rig="threePt" dir="t"/>
          </a:scene3d>
          <a:sp3d>
            <a:bevelT/>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9350" y="3755382"/>
            <a:ext cx="3845022" cy="3027681"/>
          </a:xfrm>
          <a:prstGeom prst="rect">
            <a:avLst/>
          </a:prstGeom>
          <a:ln>
            <a:solidFill>
              <a:schemeClr val="tx1"/>
            </a:solidFill>
          </a:ln>
          <a:scene3d>
            <a:camera prst="orthographicFront"/>
            <a:lightRig rig="threePt" dir="t"/>
          </a:scene3d>
          <a:sp3d>
            <a:bevelT/>
          </a:sp3d>
        </p:spPr>
      </p:pic>
    </p:spTree>
    <p:extLst>
      <p:ext uri="{BB962C8B-B14F-4D97-AF65-F5344CB8AC3E}">
        <p14:creationId xmlns:p14="http://schemas.microsoft.com/office/powerpoint/2010/main" val="129962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057" y="1261366"/>
            <a:ext cx="3377848"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Ruin</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572057" y="4907598"/>
            <a:ext cx="3377847"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Destroy</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8413818" y="1261366"/>
            <a:ext cx="3377849"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i="1" cap="none" spc="0"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নষ্ট</a:t>
            </a:r>
            <a:r>
              <a:rPr lang="en-US" sz="2800" i="1" cap="none" spc="0"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endParaRPr lang="en-US" sz="2800" i="1" cap="none" spc="0" dirty="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5" name="Rectangle 4"/>
          <p:cNvSpPr/>
          <p:nvPr/>
        </p:nvSpPr>
        <p:spPr>
          <a:xfrm>
            <a:off x="8419519" y="4907597"/>
            <a:ext cx="3372148"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i="1"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ধ্বংস</a:t>
            </a:r>
            <a:endParaRPr lang="en-US" sz="2800" i="1" cap="none" spc="0" dirty="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2416" y="70610"/>
            <a:ext cx="4198891" cy="2904732"/>
          </a:xfrm>
          <a:prstGeom prst="rect">
            <a:avLst/>
          </a:prstGeom>
          <a:ln>
            <a:solidFill>
              <a:schemeClr val="tx1"/>
            </a:solidFill>
          </a:ln>
          <a:scene3d>
            <a:camera prst="orthographicFront"/>
            <a:lightRig rig="threePt" dir="t"/>
          </a:scene3d>
          <a:sp3d>
            <a:bevelT/>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416" y="3711551"/>
            <a:ext cx="4198891" cy="3075009"/>
          </a:xfrm>
          <a:prstGeom prst="rect">
            <a:avLst/>
          </a:prstGeom>
          <a:ln>
            <a:solidFill>
              <a:schemeClr val="tx1"/>
            </a:solidFill>
          </a:ln>
          <a:scene3d>
            <a:camera prst="orthographicFront"/>
            <a:lightRig rig="threePt" dir="t"/>
          </a:scene3d>
          <a:sp3d>
            <a:bevelT/>
          </a:sp3d>
        </p:spPr>
      </p:pic>
    </p:spTree>
    <p:extLst>
      <p:ext uri="{BB962C8B-B14F-4D97-AF65-F5344CB8AC3E}">
        <p14:creationId xmlns:p14="http://schemas.microsoft.com/office/powerpoint/2010/main" val="258054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057" y="1261366"/>
            <a:ext cx="3377848"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Inadequate</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572057" y="4907598"/>
            <a:ext cx="3377847"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Survivors</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8413818" y="1261366"/>
            <a:ext cx="3377849"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i="1"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অপর্যাপ্ত</a:t>
            </a:r>
            <a:endParaRPr lang="en-US" sz="2800" i="1" cap="none" spc="0" dirty="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5" name="Rectangle 4"/>
          <p:cNvSpPr/>
          <p:nvPr/>
        </p:nvSpPr>
        <p:spPr>
          <a:xfrm>
            <a:off x="8419519" y="4907597"/>
            <a:ext cx="3372148"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i="1" cap="none" spc="0"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বেঁচে</a:t>
            </a:r>
            <a:r>
              <a:rPr lang="en-US" sz="2800" i="1" cap="none" spc="0"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i="1" cap="none" spc="0"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থাকা</a:t>
            </a:r>
            <a:r>
              <a:rPr lang="en-US" sz="2800" i="1" cap="none" spc="0"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endParaRPr lang="en-US" sz="2800" i="1" cap="none" spc="0" dirty="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0526"/>
          <a:stretch/>
        </p:blipFill>
        <p:spPr>
          <a:xfrm>
            <a:off x="4276861" y="65651"/>
            <a:ext cx="3810000" cy="2914650"/>
          </a:xfrm>
          <a:prstGeom prst="rect">
            <a:avLst/>
          </a:prstGeom>
          <a:ln>
            <a:solidFill>
              <a:schemeClr val="tx1"/>
            </a:solidFill>
          </a:ln>
          <a:scene3d>
            <a:camera prst="orthographicFront"/>
            <a:lightRig rig="threePt" dir="t"/>
          </a:scene3d>
          <a:sp3d>
            <a:bevelT/>
          </a:sp3d>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256" r="6879"/>
          <a:stretch/>
        </p:blipFill>
        <p:spPr>
          <a:xfrm>
            <a:off x="4276861" y="3839874"/>
            <a:ext cx="3810000" cy="2658665"/>
          </a:xfrm>
          <a:prstGeom prst="rect">
            <a:avLst/>
          </a:prstGeom>
          <a:ln>
            <a:solidFill>
              <a:schemeClr val="tx1"/>
            </a:solidFill>
          </a:ln>
          <a:scene3d>
            <a:camera prst="orthographicFront"/>
            <a:lightRig rig="threePt" dir="t"/>
          </a:scene3d>
          <a:sp3d>
            <a:bevelT/>
          </a:sp3d>
        </p:spPr>
      </p:pic>
    </p:spTree>
    <p:extLst>
      <p:ext uri="{BB962C8B-B14F-4D97-AF65-F5344CB8AC3E}">
        <p14:creationId xmlns:p14="http://schemas.microsoft.com/office/powerpoint/2010/main" val="26831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057" y="1261366"/>
            <a:ext cx="3377848"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Ravage</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572057" y="4907598"/>
            <a:ext cx="3377847"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Corpse</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8413818" y="1261366"/>
            <a:ext cx="3377849"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i="1" cap="none" spc="0"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বিধ্বস্ত</a:t>
            </a:r>
            <a:r>
              <a:rPr lang="en-US" sz="2800" i="1" cap="none" spc="0"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i="1" cap="none" spc="0"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করণ</a:t>
            </a:r>
            <a:endParaRPr lang="en-US" sz="2800" i="1" cap="none" spc="0" dirty="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5" name="Rectangle 4"/>
          <p:cNvSpPr/>
          <p:nvPr/>
        </p:nvSpPr>
        <p:spPr>
          <a:xfrm>
            <a:off x="8419519" y="4907597"/>
            <a:ext cx="3372148" cy="523220"/>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i="1" cap="none" spc="0"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মৃতদেহ</a:t>
            </a:r>
            <a:endParaRPr lang="en-US" sz="2800" i="1" cap="none" spc="0" dirty="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900" y="147743"/>
            <a:ext cx="4177923" cy="2750466"/>
          </a:xfrm>
          <a:prstGeom prst="rect">
            <a:avLst/>
          </a:prstGeom>
          <a:ln>
            <a:solidFill>
              <a:schemeClr val="tx1"/>
            </a:solidFill>
          </a:ln>
          <a:scene3d>
            <a:camera prst="orthographicFront"/>
            <a:lightRig rig="threePt" dir="t"/>
          </a:scene3d>
          <a:sp3d>
            <a:bevelT/>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2899" y="3807799"/>
            <a:ext cx="4177923" cy="2722816"/>
          </a:xfrm>
          <a:prstGeom prst="rect">
            <a:avLst/>
          </a:prstGeom>
          <a:ln>
            <a:solidFill>
              <a:schemeClr val="tx1"/>
            </a:solidFill>
          </a:ln>
          <a:scene3d>
            <a:camera prst="orthographicFront"/>
            <a:lightRig rig="threePt" dir="t"/>
          </a:scene3d>
          <a:sp3d>
            <a:bevelT/>
          </a:sp3d>
        </p:spPr>
      </p:pic>
    </p:spTree>
    <p:extLst>
      <p:ext uri="{BB962C8B-B14F-4D97-AF65-F5344CB8AC3E}">
        <p14:creationId xmlns:p14="http://schemas.microsoft.com/office/powerpoint/2010/main" val="371393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209" y="509587"/>
            <a:ext cx="4744010" cy="57626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p:cNvSpPr/>
          <p:nvPr/>
        </p:nvSpPr>
        <p:spPr>
          <a:xfrm>
            <a:off x="6438010" y="3073414"/>
            <a:ext cx="5702716" cy="707886"/>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4000" b="1" i="1" cap="none" spc="0" dirty="0" smtClean="0">
                <a:ln w="0"/>
                <a:solidFill>
                  <a:srgbClr val="09A45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Let’s </a:t>
            </a:r>
            <a:r>
              <a:rPr lang="en-US" sz="4000" b="1" i="1" dirty="0" smtClean="0">
                <a:ln w="0"/>
                <a:solidFill>
                  <a:srgbClr val="09A45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go through</a:t>
            </a:r>
            <a:r>
              <a:rPr lang="en-US" sz="4000" b="1" i="1" cap="none" spc="0" dirty="0" smtClean="0">
                <a:ln w="0"/>
                <a:solidFill>
                  <a:srgbClr val="09A45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the text.</a:t>
            </a:r>
            <a:endParaRPr lang="en-US" sz="4000" b="1" i="1" cap="none" spc="0" dirty="0">
              <a:ln w="0"/>
              <a:solidFill>
                <a:srgbClr val="09A45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45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249"/>
            <a:ext cx="12192000" cy="830997"/>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just"/>
            <a:r>
              <a:rPr lang="en-US" sz="2400" b="1" i="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Read the text silently. Then go to section C and match the words in column A with their meanings in column B.</a:t>
            </a:r>
            <a:endParaRPr lang="en-US" sz="24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0" y="3681722"/>
            <a:ext cx="12191999" cy="3108543"/>
          </a:xfrm>
          <a:prstGeom prst="rect">
            <a:avLst/>
          </a:prstGeom>
          <a:noFill/>
        </p:spPr>
        <p:txBody>
          <a:bodyPr wrap="square" lIns="91440" tIns="45720" rIns="91440" bIns="45720">
            <a:spAutoFit/>
          </a:bodyPr>
          <a:lstStyle/>
          <a:p>
            <a:pPr algn="just"/>
            <a:r>
              <a:rPr lang="en-US" sz="2800" b="0"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One of the major effects of climate change is extreme degradation of weather. Sometimes devastating tornadoes and cyclones destroy the areas they visit. Trees get fallen down, houses are damaged, people and other animals are killed, and crops are damaged. A terrible natural calamity occurred during the lifetime of </a:t>
            </a:r>
            <a:r>
              <a:rPr lang="en-US" sz="2800" b="0" i="1"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Bangabandhu</a:t>
            </a:r>
            <a:r>
              <a:rPr lang="en-US" sz="2800" b="0"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Sheikh </a:t>
            </a:r>
            <a:r>
              <a:rPr lang="en-US" sz="2800" b="0" i="1"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Mujibur</a:t>
            </a:r>
            <a:r>
              <a:rPr lang="en-US" sz="2800" b="0"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Rahman. </a:t>
            </a:r>
            <a:r>
              <a:rPr lang="en-US" sz="2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It was the tornado of 1970. As the tornado occurred in and around </a:t>
            </a:r>
            <a:r>
              <a:rPr lang="en-US" sz="2800" i="1"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Bhola</a:t>
            </a:r>
            <a:r>
              <a:rPr lang="en-US" sz="2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the incident is popularly known as </a:t>
            </a:r>
            <a:r>
              <a:rPr lang="en-US" sz="2800" i="1"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Bhola</a:t>
            </a:r>
            <a:r>
              <a:rPr lang="en-US" sz="2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Tornado. Sheikh </a:t>
            </a:r>
            <a:r>
              <a:rPr lang="en-US" sz="2800" i="1"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Mujib’s</a:t>
            </a:r>
            <a:r>
              <a:rPr lang="en-US" sz="2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responses towards it were prompt and positive.</a:t>
            </a:r>
            <a:endParaRPr lang="en-US" sz="28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5263" y="898389"/>
            <a:ext cx="4248144" cy="2832096"/>
          </a:xfrm>
          <a:prstGeom prst="rect">
            <a:avLst/>
          </a:prstGeom>
          <a:ln>
            <a:solidFill>
              <a:schemeClr val="tx1"/>
            </a:solidFill>
          </a:ln>
          <a:scene3d>
            <a:camera prst="orthographicFront"/>
            <a:lightRig rig="threePt" dir="t"/>
          </a:scene3d>
          <a:sp3d>
            <a:bevelT/>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4" y="898389"/>
            <a:ext cx="5057776" cy="2828554"/>
          </a:xfrm>
          <a:prstGeom prst="rect">
            <a:avLst/>
          </a:prstGeom>
          <a:ln>
            <a:solidFill>
              <a:schemeClr val="tx1"/>
            </a:solidFill>
          </a:ln>
          <a:scene3d>
            <a:camera prst="orthographicFront"/>
            <a:lightRig rig="threePt" dir="t"/>
          </a:scene3d>
          <a:sp3d>
            <a:bevelT/>
          </a:sp3d>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705" r="6944" b="6042"/>
          <a:stretch/>
        </p:blipFill>
        <p:spPr>
          <a:xfrm>
            <a:off x="5219697" y="933740"/>
            <a:ext cx="2519368" cy="2757852"/>
          </a:xfrm>
          <a:prstGeom prst="ellipse">
            <a:avLst/>
          </a:prstGeom>
          <a:ln>
            <a:noFill/>
          </a:ln>
          <a:effectLst>
            <a:glow rad="228600">
              <a:schemeClr val="accent4">
                <a:satMod val="175000"/>
                <a:alpha val="40000"/>
              </a:schemeClr>
            </a:glow>
            <a:softEdge rad="112500"/>
          </a:effectLst>
          <a:scene3d>
            <a:camera prst="orthographicFront"/>
            <a:lightRig rig="threePt" dir="t"/>
          </a:scene3d>
          <a:sp3d>
            <a:bevelT/>
          </a:sp3d>
        </p:spPr>
      </p:pic>
    </p:spTree>
    <p:extLst>
      <p:ext uri="{BB962C8B-B14F-4D97-AF65-F5344CB8AC3E}">
        <p14:creationId xmlns:p14="http://schemas.microsoft.com/office/powerpoint/2010/main" val="165585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fltVal val="0"/>
                                          </p:val>
                                        </p:tav>
                                        <p:tav tm="100000">
                                          <p:val>
                                            <p:strVal val="#ppt_w"/>
                                          </p:val>
                                        </p:tav>
                                      </p:tavLst>
                                    </p:anim>
                                    <p:anim calcmode="lin" valueType="num">
                                      <p:cBhvr>
                                        <p:cTn id="8" dur="5000" fill="hold"/>
                                        <p:tgtEl>
                                          <p:spTgt spid="6"/>
                                        </p:tgtEl>
                                        <p:attrNameLst>
                                          <p:attrName>ppt_h</p:attrName>
                                        </p:attrNameLst>
                                      </p:cBhvr>
                                      <p:tavLst>
                                        <p:tav tm="0">
                                          <p:val>
                                            <p:fltVal val="0"/>
                                          </p:val>
                                        </p:tav>
                                        <p:tav tm="100000">
                                          <p:val>
                                            <p:strVal val="#ppt_h"/>
                                          </p:val>
                                        </p:tav>
                                      </p:tavLst>
                                    </p:anim>
                                    <p:animEffect transition="in" filter="fade">
                                      <p:cBhvr>
                                        <p:cTn id="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110360"/>
            <a:ext cx="12191999" cy="2677656"/>
          </a:xfrm>
          <a:prstGeom prst="rect">
            <a:avLst/>
          </a:prstGeom>
          <a:noFill/>
        </p:spPr>
        <p:txBody>
          <a:bodyPr wrap="square" lIns="91440" tIns="45720" rIns="91440" bIns="45720">
            <a:spAutoFit/>
          </a:bodyPr>
          <a:lstStyle/>
          <a:p>
            <a:pPr algn="just"/>
            <a:r>
              <a:rPr lang="en-US" sz="2800" b="0"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November 1970, the tornado hit </a:t>
            </a:r>
            <a:r>
              <a:rPr lang="en-US" sz="2800" b="0" i="1"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Bhola</a:t>
            </a:r>
            <a:r>
              <a:rPr lang="en-US" sz="2800" b="0"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killing around 50,000 people damaging their houses and other belongings. The response by the Pakistan government was slow and inadequate. Sheikh </a:t>
            </a:r>
            <a:r>
              <a:rPr lang="en-US" sz="2800" b="0" i="1"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Mujib</a:t>
            </a:r>
            <a:r>
              <a:rPr lang="en-US" sz="2800" b="0"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visited the affected areas and was shocked to see the destruction and the sufferings of the survivors. Many places in </a:t>
            </a:r>
            <a:r>
              <a:rPr lang="en-US" sz="2800" b="0" i="1"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Patuakhali</a:t>
            </a:r>
            <a:r>
              <a:rPr lang="en-US" sz="2800" b="0"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0" i="1"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Bhola</a:t>
            </a:r>
            <a:r>
              <a:rPr lang="en-US" sz="2800" b="0"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and </a:t>
            </a:r>
            <a:r>
              <a:rPr lang="en-US" sz="2800" b="0" i="1"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Noakhali</a:t>
            </a:r>
            <a:r>
              <a:rPr lang="en-US" sz="2800" b="0"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became devastated. Corpses were floating in the river and there was not much initiative from the government that could lessen the sufferings. </a:t>
            </a:r>
            <a:endParaRPr lang="en-US" sz="28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003"/>
          <a:stretch/>
        </p:blipFill>
        <p:spPr>
          <a:xfrm>
            <a:off x="86446" y="71802"/>
            <a:ext cx="6319249" cy="4038557"/>
          </a:xfrm>
          <a:prstGeom prst="rect">
            <a:avLst/>
          </a:prstGeom>
          <a:ln>
            <a:solidFill>
              <a:schemeClr val="tx1"/>
            </a:solidFill>
          </a:ln>
          <a:scene3d>
            <a:camera prst="orthographicFront"/>
            <a:lightRig rig="threePt" dir="t"/>
          </a:scene3d>
          <a:sp3d>
            <a:bevelT/>
          </a:sp3d>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59" y="71802"/>
            <a:ext cx="5686288" cy="4038557"/>
          </a:xfrm>
          <a:prstGeom prst="rect">
            <a:avLst/>
          </a:prstGeom>
          <a:ln>
            <a:solidFill>
              <a:schemeClr val="tx1"/>
            </a:solidFill>
          </a:ln>
          <a:scene3d>
            <a:camera prst="orthographicFront"/>
            <a:lightRig rig="threePt" dir="t"/>
          </a:scene3d>
          <a:sp3d>
            <a:bevelT/>
          </a:sp3d>
        </p:spPr>
      </p:pic>
    </p:spTree>
    <p:extLst>
      <p:ext uri="{BB962C8B-B14F-4D97-AF65-F5344CB8AC3E}">
        <p14:creationId xmlns:p14="http://schemas.microsoft.com/office/powerpoint/2010/main" val="36343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67613"/>
            <a:ext cx="12191999" cy="1815882"/>
          </a:xfrm>
          <a:prstGeom prst="rect">
            <a:avLst/>
          </a:prstGeom>
          <a:noFill/>
        </p:spPr>
        <p:txBody>
          <a:bodyPr wrap="square" lIns="91440" tIns="45720" rIns="91440" bIns="45720">
            <a:spAutoFit/>
          </a:bodyPr>
          <a:lstStyle/>
          <a:p>
            <a:pPr algn="just"/>
            <a:r>
              <a:rPr lang="en-US" sz="2800" b="0"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people who survived did not have food, clothes, shelter, medicines and drinking water. At that time, </a:t>
            </a:r>
            <a:r>
              <a:rPr lang="en-US" sz="2800" b="0" i="1"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Mujib</a:t>
            </a:r>
            <a:r>
              <a:rPr lang="en-US" sz="2800" b="0"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provided relief and other types of support to the suffering people. He asked the Pakistan government to provide adequate relief to the affected people and to take proper measures for burying the dead. </a:t>
            </a:r>
            <a:endParaRPr lang="en-US" sz="28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897" y="85723"/>
            <a:ext cx="7506089" cy="4881890"/>
          </a:xfrm>
          <a:prstGeom prst="rect">
            <a:avLst/>
          </a:prstGeom>
          <a:ln>
            <a:solidFill>
              <a:schemeClr val="tx1"/>
            </a:solidFill>
          </a:ln>
          <a:scene3d>
            <a:camera prst="orthographicFront"/>
            <a:lightRig rig="threePt" dir="t"/>
          </a:scene3d>
          <a:sp3d>
            <a:bevelT/>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 y="85723"/>
            <a:ext cx="3522345" cy="48801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0" y="1533525"/>
            <a:ext cx="2857500" cy="1895475"/>
          </a:xfrm>
          <a:prstGeom prst="rect">
            <a:avLst/>
          </a:prstGeom>
          <a:ln>
            <a:solidFill>
              <a:schemeClr val="tx1"/>
            </a:solidFill>
          </a:ln>
          <a:scene3d>
            <a:camera prst="orthographicFront"/>
            <a:lightRig rig="threePt" dir="t"/>
          </a:scene3d>
          <a:sp3d>
            <a:bevelT/>
          </a:sp3d>
        </p:spPr>
      </p:pic>
    </p:spTree>
    <p:extLst>
      <p:ext uri="{BB962C8B-B14F-4D97-AF65-F5344CB8AC3E}">
        <p14:creationId xmlns:p14="http://schemas.microsoft.com/office/powerpoint/2010/main" val="5943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823" r="3558"/>
          <a:stretch/>
        </p:blipFill>
        <p:spPr>
          <a:xfrm>
            <a:off x="9244013" y="0"/>
            <a:ext cx="2947988" cy="4000500"/>
          </a:xfrm>
          <a:prstGeom prst="rect">
            <a:avLst/>
          </a:prstGeom>
        </p:spPr>
      </p:pic>
      <p:sp>
        <p:nvSpPr>
          <p:cNvPr id="3" name="Rectangle 2"/>
          <p:cNvSpPr/>
          <p:nvPr/>
        </p:nvSpPr>
        <p:spPr>
          <a:xfrm>
            <a:off x="0" y="3681728"/>
            <a:ext cx="12191999" cy="3108543"/>
          </a:xfrm>
          <a:prstGeom prst="rect">
            <a:avLst/>
          </a:prstGeom>
          <a:noFill/>
        </p:spPr>
        <p:txBody>
          <a:bodyPr wrap="square" lIns="91440" tIns="45720" rIns="91440" bIns="45720">
            <a:spAutoFit/>
          </a:bodyPr>
          <a:lstStyle/>
          <a:p>
            <a:pPr algn="just"/>
            <a:r>
              <a:rPr lang="en-US" sz="2800" b="0"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small and big cyclones and other disasters in the sixties made </a:t>
            </a:r>
            <a:r>
              <a:rPr lang="en-US" sz="2800" b="0" i="1"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Mujib</a:t>
            </a:r>
            <a:r>
              <a:rPr lang="en-US" sz="2800" b="0"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much aware </a:t>
            </a:r>
            <a:r>
              <a:rPr lang="en-US" sz="2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of steps that need to be taken to face the natural calamities. When the government of </a:t>
            </a:r>
            <a:r>
              <a:rPr lang="en-US" sz="2800" i="1"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Bangabandhu</a:t>
            </a:r>
            <a:r>
              <a:rPr lang="en-US" sz="2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came to power in 1971, his government drew up a plan regarding how to stand by the people before, during and after the calamities. To save and provide support to the people, the newly formed </a:t>
            </a:r>
            <a:r>
              <a:rPr lang="en-US" sz="2800" i="1"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Mujib</a:t>
            </a:r>
            <a:r>
              <a:rPr lang="en-US" sz="2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government set up a Ministry of Disaster Management and Relief in 1972. Through various efforts, the government was able to combat all the natural calamities successfully.     </a:t>
            </a:r>
            <a:endParaRPr lang="en-US" sz="28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034" b="15208"/>
          <a:stretch/>
        </p:blipFill>
        <p:spPr>
          <a:xfrm>
            <a:off x="14268" y="81274"/>
            <a:ext cx="7902232" cy="3600454"/>
          </a:xfrm>
          <a:prstGeom prst="rect">
            <a:avLst/>
          </a:prstGeom>
        </p:spPr>
      </p:pic>
    </p:spTree>
    <p:extLst>
      <p:ext uri="{BB962C8B-B14F-4D97-AF65-F5344CB8AC3E}">
        <p14:creationId xmlns:p14="http://schemas.microsoft.com/office/powerpoint/2010/main" val="308420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63982" y="1229709"/>
            <a:ext cx="9823991" cy="4454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3" name="TextBox 2"/>
          <p:cNvSpPr txBox="1"/>
          <p:nvPr/>
        </p:nvSpPr>
        <p:spPr>
          <a:xfrm>
            <a:off x="1469599" y="1404777"/>
            <a:ext cx="6427495" cy="3416320"/>
          </a:xfrm>
          <a:prstGeom prst="rect">
            <a:avLst/>
          </a:prstGeom>
          <a:noFill/>
        </p:spPr>
        <p:txBody>
          <a:bodyPr wrap="square" lIns="91438" tIns="45719" rIns="91438" bIns="45719" rtlCol="0">
            <a:spAutoFit/>
          </a:bodyPr>
          <a:lstStyle/>
          <a:p>
            <a:pPr>
              <a:lnSpc>
                <a:spcPct val="150000"/>
              </a:lnSpc>
            </a:pPr>
            <a:r>
              <a:rPr lang="en-US" sz="2400" b="1" dirty="0" err="1">
                <a:latin typeface="Salsa" panose="02000503060000020004" pitchFamily="2" charset="0"/>
              </a:rPr>
              <a:t>Faridul</a:t>
            </a:r>
            <a:r>
              <a:rPr lang="en-US" sz="2400" b="1" dirty="0">
                <a:latin typeface="Salsa" panose="02000503060000020004" pitchFamily="2" charset="0"/>
              </a:rPr>
              <a:t> Islam</a:t>
            </a:r>
          </a:p>
          <a:p>
            <a:pPr>
              <a:lnSpc>
                <a:spcPct val="150000"/>
              </a:lnSpc>
            </a:pPr>
            <a:r>
              <a:rPr lang="en-US" sz="2400" b="1" dirty="0">
                <a:latin typeface="Salsa" panose="02000503060000020004" pitchFamily="2" charset="0"/>
              </a:rPr>
              <a:t>Assistant Teacher (English)</a:t>
            </a:r>
          </a:p>
          <a:p>
            <a:pPr>
              <a:lnSpc>
                <a:spcPct val="150000"/>
              </a:lnSpc>
            </a:pPr>
            <a:r>
              <a:rPr lang="en-US" sz="2400" b="1" dirty="0" err="1">
                <a:latin typeface="Salsa" panose="02000503060000020004" pitchFamily="2" charset="0"/>
              </a:rPr>
              <a:t>Pakhimara</a:t>
            </a:r>
            <a:r>
              <a:rPr lang="en-US" sz="2400" b="1" dirty="0">
                <a:latin typeface="Salsa" panose="02000503060000020004" pitchFamily="2" charset="0"/>
              </a:rPr>
              <a:t> </a:t>
            </a:r>
            <a:r>
              <a:rPr lang="en-US" sz="2400" b="1" dirty="0" err="1">
                <a:latin typeface="Salsa" panose="02000503060000020004" pitchFamily="2" charset="0"/>
              </a:rPr>
              <a:t>Prafulla</a:t>
            </a:r>
            <a:r>
              <a:rPr lang="en-US" sz="2400" b="1" dirty="0">
                <a:latin typeface="Salsa" panose="02000503060000020004" pitchFamily="2" charset="0"/>
              </a:rPr>
              <a:t> </a:t>
            </a:r>
            <a:r>
              <a:rPr lang="en-US" sz="2400" b="1" dirty="0" err="1">
                <a:latin typeface="Salsa" panose="02000503060000020004" pitchFamily="2" charset="0"/>
              </a:rPr>
              <a:t>Bhowmik</a:t>
            </a:r>
            <a:r>
              <a:rPr lang="en-US" sz="2400" b="1" dirty="0">
                <a:latin typeface="Salsa" panose="02000503060000020004" pitchFamily="2" charset="0"/>
              </a:rPr>
              <a:t> Secondary School</a:t>
            </a:r>
          </a:p>
          <a:p>
            <a:pPr>
              <a:lnSpc>
                <a:spcPct val="150000"/>
              </a:lnSpc>
            </a:pPr>
            <a:r>
              <a:rPr lang="en-US" sz="2400" b="1" dirty="0">
                <a:latin typeface="Salsa" panose="02000503060000020004" pitchFamily="2" charset="0"/>
              </a:rPr>
              <a:t>Contact: 01721913032</a:t>
            </a:r>
          </a:p>
          <a:p>
            <a:pPr>
              <a:lnSpc>
                <a:spcPct val="150000"/>
              </a:lnSpc>
            </a:pPr>
            <a:r>
              <a:rPr lang="en-US" sz="2400" b="1" dirty="0">
                <a:latin typeface="Salsa" panose="02000503060000020004" pitchFamily="2" charset="0"/>
              </a:rPr>
              <a:t>faridul13579@gmail.com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474" y="1404777"/>
            <a:ext cx="3150761" cy="4076160"/>
          </a:xfrm>
          <a:prstGeom prst="rect">
            <a:avLst/>
          </a:prstGeom>
          <a:ln>
            <a:noFill/>
          </a:ln>
          <a:effectLst>
            <a:softEdge rad="112500"/>
          </a:effectLst>
        </p:spPr>
      </p:pic>
      <p:sp>
        <p:nvSpPr>
          <p:cNvPr id="5" name="TextBox 4"/>
          <p:cNvSpPr txBox="1"/>
          <p:nvPr/>
        </p:nvSpPr>
        <p:spPr>
          <a:xfrm>
            <a:off x="3720664" y="283782"/>
            <a:ext cx="4209393" cy="584775"/>
          </a:xfrm>
          <a:prstGeom prst="rect">
            <a:avLst/>
          </a:prstGeom>
          <a:noFill/>
        </p:spPr>
        <p:txBody>
          <a:bodyPr wrap="square" lIns="91438" tIns="45719" rIns="91438" bIns="45719" rtlCol="0">
            <a:spAutoFit/>
          </a:bodyPr>
          <a:lstStyle/>
          <a:p>
            <a:r>
              <a:rPr lang="en-US" sz="3200" b="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Teacher’s Identity</a:t>
            </a:r>
          </a:p>
        </p:txBody>
      </p:sp>
    </p:spTree>
    <p:extLst>
      <p:ext uri="{BB962C8B-B14F-4D97-AF65-F5344CB8AC3E}">
        <p14:creationId xmlns:p14="http://schemas.microsoft.com/office/powerpoint/2010/main" val="3276245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1000"/>
                                        <p:tgtEl>
                                          <p:spTgt spid="3">
                                            <p:txEl>
                                              <p:pRg st="4" end="4"/>
                                            </p:txEl>
                                          </p:spTgt>
                                        </p:tgtEl>
                                      </p:cBhvr>
                                    </p:animEffect>
                                    <p:anim calcmode="lin" valueType="num">
                                      <p:cBhvr>
                                        <p:cTn id="5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249"/>
            <a:ext cx="12192000" cy="461665"/>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400" b="1" i="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Match the words in column A with their meaning in column B.</a:t>
            </a:r>
            <a:endParaRPr lang="en-US" sz="24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80952829"/>
              </p:ext>
            </p:extLst>
          </p:nvPr>
        </p:nvGraphicFramePr>
        <p:xfrm>
          <a:off x="2046288" y="719666"/>
          <a:ext cx="8128000" cy="4663440"/>
        </p:xfrm>
        <a:graphic>
          <a:graphicData uri="http://schemas.openxmlformats.org/drawingml/2006/table">
            <a:tbl>
              <a:tblPr firstRow="1" bandRow="1">
                <a:tableStyleId>{5940675A-B579-460E-94D1-54222C63F5DA}</a:tableStyleId>
              </a:tblPr>
              <a:tblGrid>
                <a:gridCol w="4064000"/>
                <a:gridCol w="4064000"/>
              </a:tblGrid>
              <a:tr h="370840">
                <a:tc>
                  <a:txBody>
                    <a:bodyPr/>
                    <a:lstStyle/>
                    <a:p>
                      <a:pPr algn="ctr"/>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Column A</a:t>
                      </a:r>
                      <a:endPar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Column B</a:t>
                      </a:r>
                      <a:endPar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r>
              <a:tr h="370840">
                <a:tc>
                  <a:txBody>
                    <a:bodyPr/>
                    <a:lstStyle/>
                    <a:p>
                      <a:r>
                        <a:rPr lang="en-US" sz="2800" i="1" dirty="0" smtClean="0">
                          <a:latin typeface="Times New Roman" panose="02020603050405020304" pitchFamily="18" charset="0"/>
                          <a:cs typeface="Times New Roman" panose="02020603050405020304" pitchFamily="18" charset="0"/>
                        </a:rPr>
                        <a:t>1. extreme (adj.)</a:t>
                      </a:r>
                      <a:endParaRPr lang="en-US" sz="2800" i="1" dirty="0">
                        <a:latin typeface="Times New Roman" panose="02020603050405020304" pitchFamily="18" charset="0"/>
                        <a:cs typeface="Times New Roman" panose="02020603050405020304" pitchFamily="18" charset="0"/>
                      </a:endParaRPr>
                    </a:p>
                  </a:txBody>
                  <a:tcPr/>
                </a:tc>
                <a:tc>
                  <a:txBody>
                    <a:bodyPr/>
                    <a:lstStyle/>
                    <a:p>
                      <a:pPr marL="0" indent="0">
                        <a:buFontTx/>
                        <a:buNone/>
                      </a:pPr>
                      <a:r>
                        <a:rPr lang="en-US" sz="2800" i="1" dirty="0" smtClean="0">
                          <a:latin typeface="Times New Roman" panose="02020603050405020304" pitchFamily="18" charset="0"/>
                          <a:cs typeface="Times New Roman" panose="02020603050405020304" pitchFamily="18" charset="0"/>
                        </a:rPr>
                        <a:t>a. conscious</a:t>
                      </a:r>
                      <a:endParaRPr lang="en-US" sz="2800" i="1" dirty="0">
                        <a:latin typeface="Times New Roman" panose="02020603050405020304" pitchFamily="18" charset="0"/>
                        <a:cs typeface="Times New Roman" panose="02020603050405020304" pitchFamily="18" charset="0"/>
                      </a:endParaRPr>
                    </a:p>
                  </a:txBody>
                  <a:tcPr/>
                </a:tc>
              </a:tr>
              <a:tr h="370840">
                <a:tc>
                  <a:txBody>
                    <a:bodyPr/>
                    <a:lstStyle/>
                    <a:p>
                      <a:r>
                        <a:rPr lang="en-US" sz="2800" i="1" dirty="0" smtClean="0">
                          <a:latin typeface="Times New Roman" panose="02020603050405020304" pitchFamily="18" charset="0"/>
                          <a:cs typeface="Times New Roman" panose="02020603050405020304" pitchFamily="18" charset="0"/>
                        </a:rPr>
                        <a:t>2. aware (n)</a:t>
                      </a:r>
                      <a:endParaRPr lang="en-US" sz="2800" i="1" dirty="0">
                        <a:latin typeface="Times New Roman" panose="02020603050405020304" pitchFamily="18" charset="0"/>
                        <a:cs typeface="Times New Roman" panose="02020603050405020304" pitchFamily="18" charset="0"/>
                      </a:endParaRPr>
                    </a:p>
                  </a:txBody>
                  <a:tcPr/>
                </a:tc>
                <a:tc>
                  <a:txBody>
                    <a:bodyPr/>
                    <a:lstStyle/>
                    <a:p>
                      <a:r>
                        <a:rPr lang="en-US" sz="2800" i="1" dirty="0" smtClean="0">
                          <a:latin typeface="Times New Roman" panose="02020603050405020304" pitchFamily="18" charset="0"/>
                          <a:cs typeface="Times New Roman" panose="02020603050405020304" pitchFamily="18" charset="0"/>
                        </a:rPr>
                        <a:t>b. destructive</a:t>
                      </a:r>
                      <a:endParaRPr lang="en-US" sz="2800" i="1" dirty="0">
                        <a:latin typeface="Times New Roman" panose="02020603050405020304" pitchFamily="18" charset="0"/>
                        <a:cs typeface="Times New Roman" panose="02020603050405020304" pitchFamily="18" charset="0"/>
                      </a:endParaRPr>
                    </a:p>
                  </a:txBody>
                  <a:tcPr/>
                </a:tc>
              </a:tr>
              <a:tr h="370840">
                <a:tc>
                  <a:txBody>
                    <a:bodyPr/>
                    <a:lstStyle/>
                    <a:p>
                      <a:r>
                        <a:rPr lang="en-US" sz="2800" i="1" dirty="0" smtClean="0">
                          <a:latin typeface="Times New Roman" panose="02020603050405020304" pitchFamily="18" charset="0"/>
                          <a:cs typeface="Times New Roman" panose="02020603050405020304" pitchFamily="18" charset="0"/>
                        </a:rPr>
                        <a:t>3. famine (n)</a:t>
                      </a:r>
                      <a:endParaRPr lang="en-US" sz="2800" i="1" dirty="0">
                        <a:latin typeface="Times New Roman" panose="02020603050405020304" pitchFamily="18" charset="0"/>
                        <a:cs typeface="Times New Roman" panose="02020603050405020304" pitchFamily="18" charset="0"/>
                      </a:endParaRPr>
                    </a:p>
                  </a:txBody>
                  <a:tcPr/>
                </a:tc>
                <a:tc>
                  <a:txBody>
                    <a:bodyPr/>
                    <a:lstStyle/>
                    <a:p>
                      <a:r>
                        <a:rPr lang="en-US" sz="2800" i="1" dirty="0" smtClean="0">
                          <a:latin typeface="Times New Roman" panose="02020603050405020304" pitchFamily="18" charset="0"/>
                          <a:cs typeface="Times New Roman" panose="02020603050405020304" pitchFamily="18" charset="0"/>
                        </a:rPr>
                        <a:t>c</a:t>
                      </a:r>
                      <a:r>
                        <a:rPr lang="en-US" sz="2800" i="1" smtClean="0">
                          <a:latin typeface="Times New Roman" panose="02020603050405020304" pitchFamily="18" charset="0"/>
                          <a:cs typeface="Times New Roman" panose="02020603050405020304" pitchFamily="18" charset="0"/>
                        </a:rPr>
                        <a:t>. spoil</a:t>
                      </a:r>
                      <a:endParaRPr lang="en-US" sz="2800" i="1" dirty="0">
                        <a:latin typeface="Times New Roman" panose="02020603050405020304" pitchFamily="18" charset="0"/>
                        <a:cs typeface="Times New Roman" panose="02020603050405020304" pitchFamily="18" charset="0"/>
                      </a:endParaRPr>
                    </a:p>
                  </a:txBody>
                  <a:tcPr/>
                </a:tc>
              </a:tr>
              <a:tr h="370840">
                <a:tc>
                  <a:txBody>
                    <a:bodyPr/>
                    <a:lstStyle/>
                    <a:p>
                      <a:r>
                        <a:rPr lang="en-US" sz="2800" i="1" dirty="0" smtClean="0">
                          <a:latin typeface="Times New Roman" panose="02020603050405020304" pitchFamily="18" charset="0"/>
                          <a:cs typeface="Times New Roman" panose="02020603050405020304" pitchFamily="18" charset="0"/>
                        </a:rPr>
                        <a:t>4. survive (v)</a:t>
                      </a:r>
                      <a:endParaRPr lang="en-US" sz="2800" i="1" dirty="0">
                        <a:latin typeface="Times New Roman" panose="02020603050405020304" pitchFamily="18" charset="0"/>
                        <a:cs typeface="Times New Roman" panose="02020603050405020304" pitchFamily="18" charset="0"/>
                      </a:endParaRPr>
                    </a:p>
                  </a:txBody>
                  <a:tcPr/>
                </a:tc>
                <a:tc>
                  <a:txBody>
                    <a:bodyPr/>
                    <a:lstStyle/>
                    <a:p>
                      <a:r>
                        <a:rPr lang="en-US" sz="2800" i="1" dirty="0" smtClean="0">
                          <a:latin typeface="Times New Roman" panose="02020603050405020304" pitchFamily="18" charset="0"/>
                          <a:cs typeface="Times New Roman" panose="02020603050405020304" pitchFamily="18" charset="0"/>
                        </a:rPr>
                        <a:t>d</a:t>
                      </a:r>
                      <a:r>
                        <a:rPr lang="en-US" sz="2800" i="1" smtClean="0">
                          <a:latin typeface="Times New Roman" panose="02020603050405020304" pitchFamily="18" charset="0"/>
                          <a:cs typeface="Times New Roman" panose="02020603050405020304" pitchFamily="18" charset="0"/>
                        </a:rPr>
                        <a:t>. utmost</a:t>
                      </a:r>
                      <a:endParaRPr lang="en-US" sz="2800" i="1" dirty="0">
                        <a:latin typeface="Times New Roman" panose="02020603050405020304" pitchFamily="18" charset="0"/>
                        <a:cs typeface="Times New Roman" panose="02020603050405020304" pitchFamily="18" charset="0"/>
                      </a:endParaRPr>
                    </a:p>
                  </a:txBody>
                  <a:tcPr/>
                </a:tc>
              </a:tr>
              <a:tr h="370840">
                <a:tc>
                  <a:txBody>
                    <a:bodyPr/>
                    <a:lstStyle/>
                    <a:p>
                      <a:r>
                        <a:rPr lang="en-US" sz="2800" i="1" dirty="0" smtClean="0">
                          <a:latin typeface="Times New Roman" panose="02020603050405020304" pitchFamily="18" charset="0"/>
                          <a:cs typeface="Times New Roman" panose="02020603050405020304" pitchFamily="18" charset="0"/>
                        </a:rPr>
                        <a:t>5. initiative</a:t>
                      </a:r>
                      <a:endParaRPr lang="en-US" sz="2800" i="1" dirty="0">
                        <a:latin typeface="Times New Roman" panose="02020603050405020304" pitchFamily="18" charset="0"/>
                        <a:cs typeface="Times New Roman" panose="02020603050405020304" pitchFamily="18" charset="0"/>
                      </a:endParaRPr>
                    </a:p>
                  </a:txBody>
                  <a:tcPr/>
                </a:tc>
                <a:tc>
                  <a:txBody>
                    <a:bodyPr/>
                    <a:lstStyle/>
                    <a:p>
                      <a:r>
                        <a:rPr lang="en-US" sz="2800" i="1" dirty="0" smtClean="0">
                          <a:latin typeface="Times New Roman" panose="02020603050405020304" pitchFamily="18" charset="0"/>
                          <a:cs typeface="Times New Roman" panose="02020603050405020304" pitchFamily="18" charset="0"/>
                        </a:rPr>
                        <a:t>e</a:t>
                      </a:r>
                      <a:r>
                        <a:rPr lang="en-US" sz="2800" i="1" smtClean="0">
                          <a:latin typeface="Times New Roman" panose="02020603050405020304" pitchFamily="18" charset="0"/>
                          <a:cs typeface="Times New Roman" panose="02020603050405020304" pitchFamily="18" charset="0"/>
                        </a:rPr>
                        <a:t>. fight</a:t>
                      </a:r>
                      <a:endParaRPr lang="en-US" sz="2800" i="1" dirty="0">
                        <a:latin typeface="Times New Roman" panose="02020603050405020304" pitchFamily="18" charset="0"/>
                        <a:cs typeface="Times New Roman" panose="02020603050405020304" pitchFamily="18" charset="0"/>
                      </a:endParaRPr>
                    </a:p>
                  </a:txBody>
                  <a:tcPr/>
                </a:tc>
              </a:tr>
              <a:tr h="370840">
                <a:tc>
                  <a:txBody>
                    <a:bodyPr/>
                    <a:lstStyle/>
                    <a:p>
                      <a:r>
                        <a:rPr lang="en-US" sz="2800" i="1" dirty="0" smtClean="0">
                          <a:latin typeface="Times New Roman" panose="02020603050405020304" pitchFamily="18" charset="0"/>
                          <a:cs typeface="Times New Roman" panose="02020603050405020304" pitchFamily="18" charset="0"/>
                        </a:rPr>
                        <a:t>6. destroy (v)</a:t>
                      </a:r>
                      <a:endParaRPr lang="en-US" sz="2800" i="1" dirty="0">
                        <a:latin typeface="Times New Roman" panose="02020603050405020304" pitchFamily="18" charset="0"/>
                        <a:cs typeface="Times New Roman" panose="02020603050405020304" pitchFamily="18" charset="0"/>
                      </a:endParaRPr>
                    </a:p>
                  </a:txBody>
                  <a:tcPr/>
                </a:tc>
                <a:tc>
                  <a:txBody>
                    <a:bodyPr/>
                    <a:lstStyle/>
                    <a:p>
                      <a:r>
                        <a:rPr lang="en-US" sz="2800" i="1" dirty="0" smtClean="0">
                          <a:latin typeface="Times New Roman" panose="02020603050405020304" pitchFamily="18" charset="0"/>
                          <a:cs typeface="Times New Roman" panose="02020603050405020304" pitchFamily="18" charset="0"/>
                        </a:rPr>
                        <a:t>f. step</a:t>
                      </a:r>
                      <a:endParaRPr lang="en-US" sz="2800" i="1" dirty="0">
                        <a:latin typeface="Times New Roman" panose="02020603050405020304" pitchFamily="18" charset="0"/>
                        <a:cs typeface="Times New Roman" panose="02020603050405020304" pitchFamily="18" charset="0"/>
                      </a:endParaRPr>
                    </a:p>
                  </a:txBody>
                  <a:tcPr/>
                </a:tc>
              </a:tr>
              <a:tr h="370840">
                <a:tc>
                  <a:txBody>
                    <a:bodyPr/>
                    <a:lstStyle/>
                    <a:p>
                      <a:r>
                        <a:rPr lang="en-US" sz="2800" i="1" dirty="0" smtClean="0">
                          <a:latin typeface="Times New Roman" panose="02020603050405020304" pitchFamily="18" charset="0"/>
                          <a:cs typeface="Times New Roman" panose="02020603050405020304" pitchFamily="18" charset="0"/>
                        </a:rPr>
                        <a:t>7. combat (v)</a:t>
                      </a:r>
                      <a:endParaRPr lang="en-US" sz="2800" i="1" dirty="0">
                        <a:latin typeface="Times New Roman" panose="02020603050405020304" pitchFamily="18" charset="0"/>
                        <a:cs typeface="Times New Roman" panose="02020603050405020304" pitchFamily="18" charset="0"/>
                      </a:endParaRPr>
                    </a:p>
                  </a:txBody>
                  <a:tcPr/>
                </a:tc>
                <a:tc>
                  <a:txBody>
                    <a:bodyPr/>
                    <a:lstStyle/>
                    <a:p>
                      <a:r>
                        <a:rPr lang="en-US" sz="2800" i="1" dirty="0" smtClean="0">
                          <a:latin typeface="Times New Roman" panose="02020603050405020304" pitchFamily="18" charset="0"/>
                          <a:cs typeface="Times New Roman" panose="02020603050405020304" pitchFamily="18" charset="0"/>
                        </a:rPr>
                        <a:t>g. scarcity of food</a:t>
                      </a:r>
                      <a:endParaRPr lang="en-US" sz="2800" i="1" dirty="0">
                        <a:latin typeface="Times New Roman" panose="02020603050405020304" pitchFamily="18" charset="0"/>
                        <a:cs typeface="Times New Roman" panose="02020603050405020304" pitchFamily="18" charset="0"/>
                      </a:endParaRPr>
                    </a:p>
                  </a:txBody>
                  <a:tcPr/>
                </a:tc>
              </a:tr>
              <a:tr h="370840">
                <a:tc>
                  <a:txBody>
                    <a:bodyPr/>
                    <a:lstStyle/>
                    <a:p>
                      <a:r>
                        <a:rPr lang="en-US" sz="2800" i="1" dirty="0" smtClean="0">
                          <a:latin typeface="Times New Roman" panose="02020603050405020304" pitchFamily="18" charset="0"/>
                          <a:cs typeface="Times New Roman" panose="02020603050405020304" pitchFamily="18" charset="0"/>
                        </a:rPr>
                        <a:t>8. devastating (adj.)</a:t>
                      </a:r>
                      <a:endParaRPr lang="en-US" sz="2800" i="1" dirty="0">
                        <a:latin typeface="Times New Roman" panose="02020603050405020304" pitchFamily="18" charset="0"/>
                        <a:cs typeface="Times New Roman" panose="02020603050405020304" pitchFamily="18" charset="0"/>
                      </a:endParaRPr>
                    </a:p>
                  </a:txBody>
                  <a:tcPr/>
                </a:tc>
                <a:tc>
                  <a:txBody>
                    <a:bodyPr/>
                    <a:lstStyle/>
                    <a:p>
                      <a:r>
                        <a:rPr lang="en-US" sz="2800" i="1" dirty="0" smtClean="0">
                          <a:latin typeface="Times New Roman" panose="02020603050405020304" pitchFamily="18" charset="0"/>
                          <a:cs typeface="Times New Roman" panose="02020603050405020304" pitchFamily="18" charset="0"/>
                        </a:rPr>
                        <a:t>h. live </a:t>
                      </a:r>
                      <a:endParaRPr lang="en-US" sz="2800" i="1" dirty="0">
                        <a:latin typeface="Times New Roman" panose="02020603050405020304" pitchFamily="18" charset="0"/>
                        <a:cs typeface="Times New Roman" panose="02020603050405020304" pitchFamily="18" charset="0"/>
                      </a:endParaRPr>
                    </a:p>
                  </a:txBody>
                  <a:tcPr/>
                </a:tc>
              </a:tr>
            </a:tbl>
          </a:graphicData>
        </a:graphic>
      </p:graphicFrame>
      <p:sp>
        <p:nvSpPr>
          <p:cNvPr id="4" name="Rectangle 3"/>
          <p:cNvSpPr/>
          <p:nvPr/>
        </p:nvSpPr>
        <p:spPr>
          <a:xfrm>
            <a:off x="342884" y="5843586"/>
            <a:ext cx="1257300" cy="671513"/>
          </a:xfrm>
          <a:prstGeom prst="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 d</a:t>
            </a:r>
            <a:endParaRPr lang="en-US" sz="2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1809733" y="5843586"/>
            <a:ext cx="1257300" cy="671513"/>
          </a:xfrm>
          <a:prstGeom prst="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 a</a:t>
            </a:r>
            <a:endParaRPr lang="en-US" sz="2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3276582" y="5843586"/>
            <a:ext cx="1257300" cy="671513"/>
          </a:xfrm>
          <a:prstGeom prst="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 g</a:t>
            </a:r>
            <a:endParaRPr lang="en-US" sz="2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4743431" y="5843585"/>
            <a:ext cx="1257300" cy="671513"/>
          </a:xfrm>
          <a:prstGeom prst="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 h</a:t>
            </a:r>
            <a:endParaRPr lang="en-US" sz="2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6210280" y="5843585"/>
            <a:ext cx="1257300" cy="671513"/>
          </a:xfrm>
          <a:prstGeom prst="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 f</a:t>
            </a:r>
            <a:endParaRPr lang="en-US" sz="2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7677129" y="5843585"/>
            <a:ext cx="1257300" cy="671513"/>
          </a:xfrm>
          <a:prstGeom prst="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 c</a:t>
            </a:r>
            <a:endParaRPr lang="en-US" sz="2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9143978" y="5843585"/>
            <a:ext cx="1257300" cy="671513"/>
          </a:xfrm>
          <a:prstGeom prst="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 e</a:t>
            </a:r>
            <a:endParaRPr lang="en-US" sz="2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10610827" y="5843585"/>
            <a:ext cx="1257300" cy="671513"/>
          </a:xfrm>
          <a:prstGeom prst="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 b</a:t>
            </a:r>
            <a:endParaRPr lang="en-US" sz="2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4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249"/>
            <a:ext cx="12192000" cy="461665"/>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400" b="1" i="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Match the beginning of sentences in column A with the ending in column B.</a:t>
            </a:r>
            <a:endParaRPr lang="en-US" sz="24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68723024"/>
              </p:ext>
            </p:extLst>
          </p:nvPr>
        </p:nvGraphicFramePr>
        <p:xfrm>
          <a:off x="146050" y="705378"/>
          <a:ext cx="11912600" cy="4774760"/>
        </p:xfrm>
        <a:graphic>
          <a:graphicData uri="http://schemas.openxmlformats.org/drawingml/2006/table">
            <a:tbl>
              <a:tblPr firstRow="1" bandRow="1">
                <a:tableStyleId>{5940675A-B579-460E-94D1-54222C63F5DA}</a:tableStyleId>
              </a:tblPr>
              <a:tblGrid>
                <a:gridCol w="5956300"/>
                <a:gridCol w="5956300"/>
              </a:tblGrid>
              <a:tr h="366185">
                <a:tc>
                  <a:txBody>
                    <a:bodyPr/>
                    <a:lstStyle/>
                    <a:p>
                      <a:pPr algn="ctr"/>
                      <a:r>
                        <a:rPr lang="en-US"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Column A</a:t>
                      </a:r>
                      <a:endParaRPr lang="en-U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Column B</a:t>
                      </a:r>
                      <a:endParaRPr lang="en-U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r>
              <a:tr h="863512">
                <a:tc>
                  <a:txBody>
                    <a:bodyPr/>
                    <a:lstStyle/>
                    <a:p>
                      <a:pPr algn="just"/>
                      <a:r>
                        <a:rPr lang="en-US" sz="2400" i="1" dirty="0" smtClean="0">
                          <a:effectLst/>
                          <a:latin typeface="Times New Roman" panose="02020603050405020304" pitchFamily="18" charset="0"/>
                          <a:cs typeface="Times New Roman" panose="02020603050405020304" pitchFamily="18" charset="0"/>
                        </a:rPr>
                        <a:t>1. The tornado in 1970</a:t>
                      </a:r>
                      <a:endParaRPr lang="en-US" sz="2400" i="1" dirty="0">
                        <a:effectLst/>
                        <a:latin typeface="Times New Roman" panose="02020603050405020304" pitchFamily="18" charset="0"/>
                        <a:cs typeface="Times New Roman" panose="02020603050405020304" pitchFamily="18" charset="0"/>
                      </a:endParaRPr>
                    </a:p>
                  </a:txBody>
                  <a:tcPr/>
                </a:tc>
                <a:tc>
                  <a:txBody>
                    <a:bodyPr/>
                    <a:lstStyle/>
                    <a:p>
                      <a:pPr algn="just"/>
                      <a:r>
                        <a:rPr lang="en-US" sz="2400" i="1" dirty="0" smtClean="0">
                          <a:effectLst/>
                          <a:latin typeface="Times New Roman" panose="02020603050405020304" pitchFamily="18" charset="0"/>
                          <a:cs typeface="Times New Roman" panose="02020603050405020304" pitchFamily="18" charset="0"/>
                        </a:rPr>
                        <a:t>a. about the tornado victims of</a:t>
                      </a:r>
                      <a:r>
                        <a:rPr lang="en-US" sz="2400" i="1" baseline="0" dirty="0" smtClean="0">
                          <a:effectLst/>
                          <a:latin typeface="Times New Roman" panose="02020603050405020304" pitchFamily="18" charset="0"/>
                          <a:cs typeface="Times New Roman" panose="02020603050405020304" pitchFamily="18" charset="0"/>
                        </a:rPr>
                        <a:t> </a:t>
                      </a:r>
                      <a:r>
                        <a:rPr lang="en-US" sz="2400" i="1" baseline="0" dirty="0" err="1" smtClean="0">
                          <a:effectLst/>
                          <a:latin typeface="Times New Roman" panose="02020603050405020304" pitchFamily="18" charset="0"/>
                          <a:cs typeface="Times New Roman" panose="02020603050405020304" pitchFamily="18" charset="0"/>
                        </a:rPr>
                        <a:t>Bhola</a:t>
                      </a:r>
                      <a:r>
                        <a:rPr lang="en-US" sz="2400" i="1" baseline="0" dirty="0" smtClean="0">
                          <a:effectLst/>
                          <a:latin typeface="Times New Roman" panose="02020603050405020304" pitchFamily="18" charset="0"/>
                          <a:cs typeface="Times New Roman" panose="02020603050405020304" pitchFamily="18" charset="0"/>
                        </a:rPr>
                        <a:t> in 1970.</a:t>
                      </a:r>
                      <a:endParaRPr lang="en-US" sz="2400" i="1" dirty="0">
                        <a:effectLst/>
                        <a:latin typeface="Times New Roman" panose="02020603050405020304" pitchFamily="18" charset="0"/>
                        <a:cs typeface="Times New Roman" panose="02020603050405020304" pitchFamily="18" charset="0"/>
                      </a:endParaRPr>
                    </a:p>
                  </a:txBody>
                  <a:tcPr/>
                </a:tc>
              </a:tr>
              <a:tr h="863512">
                <a:tc>
                  <a:txBody>
                    <a:bodyPr/>
                    <a:lstStyle/>
                    <a:p>
                      <a:pPr algn="just"/>
                      <a:r>
                        <a:rPr lang="en-US" sz="2400" i="1" dirty="0" smtClean="0">
                          <a:effectLst/>
                          <a:latin typeface="Times New Roman" panose="02020603050405020304" pitchFamily="18" charset="0"/>
                          <a:cs typeface="Times New Roman" panose="02020603050405020304" pitchFamily="18" charset="0"/>
                        </a:rPr>
                        <a:t>2. Sheikh</a:t>
                      </a:r>
                      <a:r>
                        <a:rPr lang="en-US" sz="2400" i="1" baseline="0" dirty="0" smtClean="0">
                          <a:effectLst/>
                          <a:latin typeface="Times New Roman" panose="02020603050405020304" pitchFamily="18" charset="0"/>
                          <a:cs typeface="Times New Roman" panose="02020603050405020304" pitchFamily="18" charset="0"/>
                        </a:rPr>
                        <a:t> </a:t>
                      </a:r>
                      <a:r>
                        <a:rPr lang="en-US" sz="2400" i="1" baseline="0" dirty="0" err="1" smtClean="0">
                          <a:effectLst/>
                          <a:latin typeface="Times New Roman" panose="02020603050405020304" pitchFamily="18" charset="0"/>
                          <a:cs typeface="Times New Roman" panose="02020603050405020304" pitchFamily="18" charset="0"/>
                        </a:rPr>
                        <a:t>Mujib</a:t>
                      </a:r>
                      <a:r>
                        <a:rPr lang="en-US" sz="2400" i="1" baseline="0" dirty="0" smtClean="0">
                          <a:effectLst/>
                          <a:latin typeface="Times New Roman" panose="02020603050405020304" pitchFamily="18" charset="0"/>
                          <a:cs typeface="Times New Roman" panose="02020603050405020304" pitchFamily="18" charset="0"/>
                        </a:rPr>
                        <a:t> faced much</a:t>
                      </a:r>
                      <a:endParaRPr lang="en-US" sz="2400" i="1" dirty="0">
                        <a:effectLst/>
                        <a:latin typeface="Times New Roman" panose="02020603050405020304" pitchFamily="18" charset="0"/>
                        <a:cs typeface="Times New Roman" panose="02020603050405020304" pitchFamily="18" charset="0"/>
                      </a:endParaRPr>
                    </a:p>
                  </a:txBody>
                  <a:tcPr/>
                </a:tc>
                <a:tc>
                  <a:txBody>
                    <a:bodyPr/>
                    <a:lstStyle/>
                    <a:p>
                      <a:pPr algn="just"/>
                      <a:r>
                        <a:rPr lang="en-US" sz="2400" i="1" dirty="0" smtClean="0">
                          <a:effectLst/>
                          <a:latin typeface="Times New Roman" panose="02020603050405020304" pitchFamily="18" charset="0"/>
                          <a:cs typeface="Times New Roman" panose="02020603050405020304" pitchFamily="18" charset="0"/>
                        </a:rPr>
                        <a:t>b. by the then government.</a:t>
                      </a:r>
                      <a:endParaRPr lang="en-US" sz="2400" i="1" dirty="0">
                        <a:effectLst/>
                        <a:latin typeface="Times New Roman" panose="02020603050405020304" pitchFamily="18" charset="0"/>
                        <a:cs typeface="Times New Roman" panose="02020603050405020304" pitchFamily="18" charset="0"/>
                      </a:endParaRPr>
                    </a:p>
                  </a:txBody>
                  <a:tcPr/>
                </a:tc>
              </a:tr>
              <a:tr h="863512">
                <a:tc>
                  <a:txBody>
                    <a:bodyPr/>
                    <a:lstStyle/>
                    <a:p>
                      <a:pPr algn="just"/>
                      <a:r>
                        <a:rPr lang="en-US" sz="2400" i="1" dirty="0" smtClean="0">
                          <a:effectLst/>
                          <a:latin typeface="Times New Roman" panose="02020603050405020304" pitchFamily="18" charset="0"/>
                          <a:cs typeface="Times New Roman" panose="02020603050405020304" pitchFamily="18" charset="0"/>
                        </a:rPr>
                        <a:t>3. Natural calamities</a:t>
                      </a:r>
                      <a:r>
                        <a:rPr lang="en-US" sz="2400" i="1" baseline="0" dirty="0" smtClean="0">
                          <a:effectLst/>
                          <a:latin typeface="Times New Roman" panose="02020603050405020304" pitchFamily="18" charset="0"/>
                          <a:cs typeface="Times New Roman" panose="02020603050405020304" pitchFamily="18" charset="0"/>
                        </a:rPr>
                        <a:t> were effectively managed</a:t>
                      </a:r>
                      <a:endParaRPr lang="en-US" sz="2400" i="1" dirty="0">
                        <a:effectLst/>
                        <a:latin typeface="Times New Roman" panose="02020603050405020304" pitchFamily="18" charset="0"/>
                        <a:cs typeface="Times New Roman" panose="02020603050405020304" pitchFamily="18" charset="0"/>
                      </a:endParaRPr>
                    </a:p>
                  </a:txBody>
                  <a:tcPr/>
                </a:tc>
                <a:tc>
                  <a:txBody>
                    <a:bodyPr/>
                    <a:lstStyle/>
                    <a:p>
                      <a:pPr algn="l"/>
                      <a:r>
                        <a:rPr lang="en-US" sz="2400" i="1" dirty="0" smtClean="0">
                          <a:effectLst/>
                          <a:latin typeface="Times New Roman" panose="02020603050405020304" pitchFamily="18" charset="0"/>
                          <a:cs typeface="Times New Roman" panose="02020603050405020304" pitchFamily="18" charset="0"/>
                        </a:rPr>
                        <a:t>c. established Ministry</a:t>
                      </a:r>
                      <a:r>
                        <a:rPr lang="en-US" sz="2400" i="1" baseline="0" dirty="0" smtClean="0">
                          <a:effectLst/>
                          <a:latin typeface="Times New Roman" panose="02020603050405020304" pitchFamily="18" charset="0"/>
                          <a:cs typeface="Times New Roman" panose="02020603050405020304" pitchFamily="18" charset="0"/>
                        </a:rPr>
                        <a:t> of Disaster Management and Relief in 1972. </a:t>
                      </a:r>
                      <a:endParaRPr lang="en-US" sz="2400" i="1" dirty="0">
                        <a:effectLst/>
                        <a:latin typeface="Times New Roman" panose="02020603050405020304" pitchFamily="18" charset="0"/>
                        <a:cs typeface="Times New Roman" panose="02020603050405020304" pitchFamily="18" charset="0"/>
                      </a:endParaRPr>
                    </a:p>
                  </a:txBody>
                  <a:tcPr/>
                </a:tc>
              </a:tr>
              <a:tr h="863512">
                <a:tc>
                  <a:txBody>
                    <a:bodyPr/>
                    <a:lstStyle/>
                    <a:p>
                      <a:pPr algn="just"/>
                      <a:r>
                        <a:rPr lang="en-US" sz="2400" i="1" dirty="0" smtClean="0">
                          <a:effectLst/>
                          <a:latin typeface="Times New Roman" panose="02020603050405020304" pitchFamily="18" charset="0"/>
                          <a:cs typeface="Times New Roman" panose="02020603050405020304" pitchFamily="18" charset="0"/>
                        </a:rPr>
                        <a:t>4. </a:t>
                      </a:r>
                      <a:r>
                        <a:rPr lang="en-US" sz="2400" i="1" dirty="0" err="1" smtClean="0">
                          <a:effectLst/>
                          <a:latin typeface="Times New Roman" panose="02020603050405020304" pitchFamily="18" charset="0"/>
                          <a:cs typeface="Times New Roman" panose="02020603050405020304" pitchFamily="18" charset="0"/>
                        </a:rPr>
                        <a:t>Bangabandhu</a:t>
                      </a:r>
                      <a:r>
                        <a:rPr lang="en-US" sz="2400" i="1" baseline="0" dirty="0" smtClean="0">
                          <a:effectLst/>
                          <a:latin typeface="Times New Roman" panose="02020603050405020304" pitchFamily="18" charset="0"/>
                          <a:cs typeface="Times New Roman" panose="02020603050405020304" pitchFamily="18" charset="0"/>
                        </a:rPr>
                        <a:t> could anticipate the future natural calamities in Bangladesh and he</a:t>
                      </a:r>
                      <a:endParaRPr lang="en-US" sz="2400" i="1" dirty="0">
                        <a:effectLst/>
                        <a:latin typeface="Times New Roman" panose="02020603050405020304" pitchFamily="18" charset="0"/>
                        <a:cs typeface="Times New Roman" panose="02020603050405020304" pitchFamily="18" charset="0"/>
                      </a:endParaRPr>
                    </a:p>
                  </a:txBody>
                  <a:tcPr/>
                </a:tc>
                <a:tc>
                  <a:txBody>
                    <a:bodyPr/>
                    <a:lstStyle/>
                    <a:p>
                      <a:pPr algn="just"/>
                      <a:r>
                        <a:rPr lang="en-US" sz="2400" i="1" dirty="0" smtClean="0">
                          <a:effectLst/>
                          <a:latin typeface="Times New Roman" panose="02020603050405020304" pitchFamily="18" charset="0"/>
                          <a:cs typeface="Times New Roman" panose="02020603050405020304" pitchFamily="18" charset="0"/>
                        </a:rPr>
                        <a:t>d. big cyclones in the 60s.</a:t>
                      </a:r>
                      <a:endParaRPr lang="en-US" sz="2400" i="1" dirty="0">
                        <a:effectLst/>
                        <a:latin typeface="Times New Roman" panose="02020603050405020304" pitchFamily="18" charset="0"/>
                        <a:cs typeface="Times New Roman" panose="02020603050405020304" pitchFamily="18" charset="0"/>
                      </a:endParaRPr>
                    </a:p>
                  </a:txBody>
                  <a:tcPr/>
                </a:tc>
              </a:tr>
              <a:tr h="863512">
                <a:tc>
                  <a:txBody>
                    <a:bodyPr/>
                    <a:lstStyle/>
                    <a:p>
                      <a:pPr algn="just"/>
                      <a:r>
                        <a:rPr lang="en-US" sz="2400" i="1" dirty="0" smtClean="0">
                          <a:effectLst/>
                          <a:latin typeface="Times New Roman" panose="02020603050405020304" pitchFamily="18" charset="0"/>
                          <a:cs typeface="Times New Roman" panose="02020603050405020304" pitchFamily="18" charset="0"/>
                        </a:rPr>
                        <a:t>5. The Pakistan government</a:t>
                      </a:r>
                      <a:r>
                        <a:rPr lang="en-US" sz="2400" i="1" baseline="0" dirty="0" smtClean="0">
                          <a:effectLst/>
                          <a:latin typeface="Times New Roman" panose="02020603050405020304" pitchFamily="18" charset="0"/>
                          <a:cs typeface="Times New Roman" panose="02020603050405020304" pitchFamily="18" charset="0"/>
                        </a:rPr>
                        <a:t> was apathetic</a:t>
                      </a:r>
                      <a:endParaRPr lang="en-US" sz="2400" i="1" dirty="0">
                        <a:effectLst/>
                        <a:latin typeface="Times New Roman" panose="02020603050405020304" pitchFamily="18" charset="0"/>
                        <a:cs typeface="Times New Roman" panose="02020603050405020304" pitchFamily="18" charset="0"/>
                      </a:endParaRPr>
                    </a:p>
                  </a:txBody>
                  <a:tcPr/>
                </a:tc>
                <a:tc>
                  <a:txBody>
                    <a:bodyPr/>
                    <a:lstStyle/>
                    <a:p>
                      <a:pPr algn="just"/>
                      <a:r>
                        <a:rPr lang="en-US" sz="2400" i="1" dirty="0" smtClean="0">
                          <a:effectLst/>
                          <a:latin typeface="Times New Roman" panose="02020603050405020304" pitchFamily="18" charset="0"/>
                          <a:cs typeface="Times New Roman" panose="02020603050405020304" pitchFamily="18" charset="0"/>
                        </a:rPr>
                        <a:t>e. killed about half a lac of</a:t>
                      </a:r>
                      <a:r>
                        <a:rPr lang="en-US" sz="2400" i="1" baseline="0" dirty="0" smtClean="0">
                          <a:effectLst/>
                          <a:latin typeface="Times New Roman" panose="02020603050405020304" pitchFamily="18" charset="0"/>
                          <a:cs typeface="Times New Roman" panose="02020603050405020304" pitchFamily="18" charset="0"/>
                        </a:rPr>
                        <a:t> people.</a:t>
                      </a:r>
                      <a:r>
                        <a:rPr lang="en-US" sz="2400" i="1" dirty="0" smtClean="0">
                          <a:effectLst/>
                          <a:latin typeface="Times New Roman" panose="02020603050405020304" pitchFamily="18" charset="0"/>
                          <a:cs typeface="Times New Roman" panose="02020603050405020304" pitchFamily="18" charset="0"/>
                        </a:rPr>
                        <a:t> </a:t>
                      </a:r>
                      <a:endParaRPr lang="en-US" sz="2400" i="1" dirty="0">
                        <a:effectLst/>
                        <a:latin typeface="Times New Roman" panose="02020603050405020304" pitchFamily="18" charset="0"/>
                        <a:cs typeface="Times New Roman" panose="02020603050405020304" pitchFamily="18" charset="0"/>
                      </a:endParaRPr>
                    </a:p>
                  </a:txBody>
                  <a:tcPr/>
                </a:tc>
              </a:tr>
            </a:tbl>
          </a:graphicData>
        </a:graphic>
      </p:graphicFrame>
      <p:sp>
        <p:nvSpPr>
          <p:cNvPr id="4" name="Rectangle 3"/>
          <p:cNvSpPr/>
          <p:nvPr/>
        </p:nvSpPr>
        <p:spPr>
          <a:xfrm>
            <a:off x="2528883" y="5843586"/>
            <a:ext cx="1257300" cy="671513"/>
          </a:xfrm>
          <a:prstGeom prst="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 e</a:t>
            </a:r>
            <a:endParaRPr lang="en-US" sz="2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3995732" y="5843586"/>
            <a:ext cx="1257300" cy="671513"/>
          </a:xfrm>
          <a:prstGeom prst="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 d</a:t>
            </a:r>
            <a:endParaRPr lang="en-US" sz="2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5462581" y="5843586"/>
            <a:ext cx="1257300" cy="671513"/>
          </a:xfrm>
          <a:prstGeom prst="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 b</a:t>
            </a:r>
            <a:endParaRPr lang="en-US" sz="2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6929430" y="5843585"/>
            <a:ext cx="1257300" cy="671513"/>
          </a:xfrm>
          <a:prstGeom prst="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 c</a:t>
            </a:r>
            <a:endParaRPr lang="en-US" sz="2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8396279" y="5843585"/>
            <a:ext cx="1257300" cy="671513"/>
          </a:xfrm>
          <a:prstGeom prst="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 a</a:t>
            </a:r>
            <a:endParaRPr lang="en-US" sz="28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90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249"/>
            <a:ext cx="12192000" cy="830997"/>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just"/>
            <a:r>
              <a:rPr lang="en-US" sz="2400" b="1" i="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 There are some statements/facts below. Read the text in section B again and put tick (√) marks against the statements which go with Sheikh </a:t>
            </a:r>
            <a:r>
              <a:rPr lang="en-US" sz="2400" b="1" i="1" dirty="0" err="1"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Mujibur</a:t>
            </a:r>
            <a:r>
              <a:rPr lang="en-US" sz="2400" b="1" i="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Rahman.</a:t>
            </a:r>
            <a:endParaRPr lang="en-US" sz="24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514354" y="872347"/>
            <a:ext cx="11172825" cy="5909310"/>
          </a:xfrm>
          <a:prstGeom prst="rect">
            <a:avLst/>
          </a:prstGeom>
          <a:noFill/>
        </p:spPr>
        <p:txBody>
          <a:bodyPr wrap="square" lIns="91440" tIns="45720" rIns="91440" bIns="45720">
            <a:spAutoFit/>
          </a:bodyPr>
          <a:lstStyle/>
          <a:p>
            <a:pPr algn="just">
              <a:lnSpc>
                <a:spcPct val="150000"/>
              </a:lnSpc>
            </a:pPr>
            <a:r>
              <a:rPr lang="en-US" sz="2800" b="0" i="1" cap="none" spc="0" dirty="0" smtClean="0">
                <a:ln w="0"/>
                <a:solidFill>
                  <a:schemeClr val="tx1"/>
                </a:solidFill>
                <a:latin typeface="Times New Roman" panose="02020603050405020304" pitchFamily="18" charset="0"/>
                <a:cs typeface="Times New Roman" panose="02020603050405020304" pitchFamily="18" charset="0"/>
              </a:rPr>
              <a:t>1. visited the tornado-hit areas</a:t>
            </a:r>
          </a:p>
          <a:p>
            <a:pPr algn="just">
              <a:lnSpc>
                <a:spcPct val="150000"/>
              </a:lnSpc>
            </a:pPr>
            <a:r>
              <a:rPr lang="en-US" sz="2800" b="0" i="1" cap="none" spc="0" dirty="0" smtClean="0">
                <a:ln w="0"/>
                <a:solidFill>
                  <a:schemeClr val="tx1"/>
                </a:solidFill>
                <a:latin typeface="Times New Roman" panose="02020603050405020304" pitchFamily="18" charset="0"/>
                <a:cs typeface="Times New Roman" panose="02020603050405020304" pitchFamily="18" charset="0"/>
              </a:rPr>
              <a:t>2. was apathetic about the famine victims</a:t>
            </a:r>
          </a:p>
          <a:p>
            <a:pPr algn="just">
              <a:lnSpc>
                <a:spcPct val="150000"/>
              </a:lnSpc>
            </a:pPr>
            <a:r>
              <a:rPr lang="en-US" sz="2800" i="1" dirty="0" smtClean="0">
                <a:ln w="0"/>
                <a:latin typeface="Times New Roman" panose="02020603050405020304" pitchFamily="18" charset="0"/>
                <a:cs typeface="Times New Roman" panose="02020603050405020304" pitchFamily="18" charset="0"/>
              </a:rPr>
              <a:t>3. provided relief goods to the tornado victims</a:t>
            </a:r>
          </a:p>
          <a:p>
            <a:pPr algn="just">
              <a:lnSpc>
                <a:spcPct val="150000"/>
              </a:lnSpc>
            </a:pPr>
            <a:r>
              <a:rPr lang="en-US" sz="2800" i="1" dirty="0" smtClean="0">
                <a:ln w="0"/>
                <a:latin typeface="Times New Roman" panose="02020603050405020304" pitchFamily="18" charset="0"/>
                <a:cs typeface="Times New Roman" panose="02020603050405020304" pitchFamily="18" charset="0"/>
              </a:rPr>
              <a:t>4. went to West Pakistan government to stand by the side of distressed people</a:t>
            </a:r>
          </a:p>
          <a:p>
            <a:pPr algn="just">
              <a:lnSpc>
                <a:spcPct val="150000"/>
              </a:lnSpc>
            </a:pPr>
            <a:r>
              <a:rPr lang="en-US" sz="2800" b="0" i="1" cap="none" spc="0" dirty="0" smtClean="0">
                <a:ln w="0"/>
                <a:solidFill>
                  <a:schemeClr val="tx1"/>
                </a:solidFill>
                <a:latin typeface="Times New Roman" panose="02020603050405020304" pitchFamily="18" charset="0"/>
                <a:cs typeface="Times New Roman" panose="02020603050405020304" pitchFamily="18" charset="0"/>
              </a:rPr>
              <a:t>6. had empathy with the poor people</a:t>
            </a:r>
          </a:p>
          <a:p>
            <a:pPr algn="just">
              <a:lnSpc>
                <a:spcPct val="150000"/>
              </a:lnSpc>
            </a:pPr>
            <a:r>
              <a:rPr lang="en-US" sz="2800" i="1" dirty="0" smtClean="0">
                <a:ln w="0"/>
                <a:latin typeface="Times New Roman" panose="02020603050405020304" pitchFamily="18" charset="0"/>
                <a:cs typeface="Times New Roman" panose="02020603050405020304" pitchFamily="18" charset="0"/>
              </a:rPr>
              <a:t>7. managed natural calamity very well during his time in the government</a:t>
            </a:r>
          </a:p>
          <a:p>
            <a:pPr algn="just">
              <a:lnSpc>
                <a:spcPct val="150000"/>
              </a:lnSpc>
            </a:pPr>
            <a:r>
              <a:rPr lang="en-US" sz="2800" i="1" dirty="0" smtClean="0">
                <a:ln w="0"/>
                <a:latin typeface="Times New Roman" panose="02020603050405020304" pitchFamily="18" charset="0"/>
                <a:cs typeface="Times New Roman" panose="02020603050405020304" pitchFamily="18" charset="0"/>
              </a:rPr>
              <a:t>8. did not have empathy for the poor.</a:t>
            </a:r>
          </a:p>
          <a:p>
            <a:pPr algn="just">
              <a:lnSpc>
                <a:spcPct val="150000"/>
              </a:lnSpc>
            </a:pPr>
            <a:r>
              <a:rPr lang="en-US" sz="2800" b="0" i="1" cap="none" spc="0" dirty="0" smtClean="0">
                <a:ln w="0"/>
                <a:solidFill>
                  <a:schemeClr val="tx1"/>
                </a:solidFill>
                <a:latin typeface="Times New Roman" panose="02020603050405020304" pitchFamily="18" charset="0"/>
                <a:cs typeface="Times New Roman" panose="02020603050405020304" pitchFamily="18" charset="0"/>
              </a:rPr>
              <a:t>9. established Ministry of Disaster Management and Relief</a:t>
            </a:r>
          </a:p>
          <a:p>
            <a:pPr algn="just">
              <a:lnSpc>
                <a:spcPct val="150000"/>
              </a:lnSpc>
            </a:pPr>
            <a:r>
              <a:rPr lang="en-US" sz="2800" i="1" dirty="0" smtClean="0">
                <a:ln w="0"/>
                <a:latin typeface="Times New Roman" panose="02020603050405020304" pitchFamily="18" charset="0"/>
                <a:cs typeface="Times New Roman" panose="02020603050405020304" pitchFamily="18" charset="0"/>
              </a:rPr>
              <a:t>10. opened free food </a:t>
            </a:r>
            <a:r>
              <a:rPr lang="en-US" sz="2800" i="1" dirty="0" err="1" smtClean="0">
                <a:ln w="0"/>
                <a:latin typeface="Times New Roman" panose="02020603050405020304" pitchFamily="18" charset="0"/>
                <a:cs typeface="Times New Roman" panose="02020603050405020304" pitchFamily="18" charset="0"/>
              </a:rPr>
              <a:t>centres</a:t>
            </a:r>
            <a:r>
              <a:rPr lang="en-US" sz="2800" i="1" dirty="0" smtClean="0">
                <a:ln w="0"/>
                <a:latin typeface="Times New Roman" panose="02020603050405020304" pitchFamily="18" charset="0"/>
                <a:cs typeface="Times New Roman" panose="02020603050405020304" pitchFamily="18" charset="0"/>
              </a:rPr>
              <a:t> across the country. </a:t>
            </a:r>
            <a:endParaRPr lang="en-US" sz="2800" b="0" i="1" cap="none" spc="0" dirty="0">
              <a:ln w="0"/>
              <a:solidFill>
                <a:schemeClr val="tx1"/>
              </a:solidFill>
              <a:latin typeface="Times New Roman" panose="02020603050405020304" pitchFamily="18" charset="0"/>
              <a:cs typeface="Times New Roman" panose="02020603050405020304" pitchFamily="18" charset="0"/>
            </a:endParaRPr>
          </a:p>
        </p:txBody>
      </p:sp>
      <p:sp>
        <p:nvSpPr>
          <p:cNvPr id="6" name="L-Shape 5"/>
          <p:cNvSpPr/>
          <p:nvPr/>
        </p:nvSpPr>
        <p:spPr>
          <a:xfrm rot="18210137">
            <a:off x="539300" y="1064025"/>
            <a:ext cx="464461" cy="250685"/>
          </a:xfrm>
          <a:prstGeom prst="corner">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Shape 6"/>
          <p:cNvSpPr/>
          <p:nvPr/>
        </p:nvSpPr>
        <p:spPr>
          <a:xfrm rot="18210137">
            <a:off x="514825" y="2377261"/>
            <a:ext cx="464461" cy="250685"/>
          </a:xfrm>
          <a:prstGeom prst="corner">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p:cNvSpPr/>
          <p:nvPr/>
        </p:nvSpPr>
        <p:spPr>
          <a:xfrm rot="18210137">
            <a:off x="514825" y="3690497"/>
            <a:ext cx="464461" cy="250685"/>
          </a:xfrm>
          <a:prstGeom prst="corner">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p:cNvSpPr/>
          <p:nvPr/>
        </p:nvSpPr>
        <p:spPr>
          <a:xfrm rot="18210137">
            <a:off x="514824" y="4237188"/>
            <a:ext cx="464461" cy="250685"/>
          </a:xfrm>
          <a:prstGeom prst="corner">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p:nvSpPr>
        <p:spPr>
          <a:xfrm rot="18210137">
            <a:off x="539299" y="5578168"/>
            <a:ext cx="464461" cy="250685"/>
          </a:xfrm>
          <a:prstGeom prst="corner">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Shape 11"/>
          <p:cNvSpPr/>
          <p:nvPr/>
        </p:nvSpPr>
        <p:spPr>
          <a:xfrm rot="18210137">
            <a:off x="512848" y="3017915"/>
            <a:ext cx="464461" cy="250685"/>
          </a:xfrm>
          <a:prstGeom prst="corner">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96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1249"/>
            <a:ext cx="12192000" cy="461665"/>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400" b="1" i="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 Ask and answer the following questions in pairs.</a:t>
            </a:r>
            <a:endParaRPr lang="en-US" sz="24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257177" y="643747"/>
            <a:ext cx="11677646" cy="6124754"/>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just"/>
            <a:r>
              <a:rPr lang="en-US" sz="2800" b="1" i="1" cap="none" spc="0"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What are the main effects of climate change?</a:t>
            </a:r>
          </a:p>
          <a:p>
            <a:pPr algn="just"/>
            <a:r>
              <a:rPr lang="en-US" sz="2800" b="1" i="1" cap="none" spc="0"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a:t>
            </a:r>
            <a:r>
              <a:rPr lang="en-US" sz="2800" i="1" cap="none" spc="0"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Extreme degradation of weather </a:t>
            </a:r>
            <a:r>
              <a:rPr lang="en-US" sz="2800"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such as untimed rainfall, drought, excessive rain, shifting seasons, flood, cyclone are the main effects of climate change.</a:t>
            </a:r>
          </a:p>
          <a:p>
            <a:pPr algn="just"/>
            <a:endParaRPr lang="en-US" sz="2800" b="1" i="1" cap="none" spc="0"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b="1"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How many large natural calamities took place in </a:t>
            </a:r>
            <a:r>
              <a:rPr lang="en-US" sz="2800" b="1" i="1" dirty="0" err="1"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Bangabandhu’s</a:t>
            </a:r>
            <a:r>
              <a:rPr lang="en-US" sz="2800" b="1"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life?</a:t>
            </a:r>
          </a:p>
          <a:p>
            <a:pPr algn="just"/>
            <a:r>
              <a:rPr lang="en-US" sz="2800" b="1"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a:t>
            </a:r>
            <a:r>
              <a:rPr lang="en-US" sz="2800"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large natural calamity took place in during the lifetime of </a:t>
            </a:r>
            <a:r>
              <a:rPr lang="en-US" sz="2800" i="1" dirty="0" err="1"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Bangabandhu</a:t>
            </a:r>
            <a:r>
              <a:rPr lang="en-US" sz="2800"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en-US" sz="2800"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800" b="1"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b="1" i="1" cap="none" spc="0"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Why was </a:t>
            </a:r>
            <a:r>
              <a:rPr lang="en-US" sz="2800" b="1" i="1" cap="none" spc="0" dirty="0" err="1"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Bangabandhu</a:t>
            </a:r>
            <a:r>
              <a:rPr lang="en-US" sz="2800" b="1" i="1" cap="none" spc="0"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unhappy with the Pakistan government?</a:t>
            </a:r>
            <a:endParaRPr lang="en-US" sz="2800" b="1" i="1" dirty="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b="1" i="1" cap="none" spc="0"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a:t>
            </a:r>
            <a:r>
              <a:rPr lang="en-US" sz="2800"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the great </a:t>
            </a:r>
            <a:r>
              <a:rPr lang="en-US" sz="2800" i="1" dirty="0" err="1"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Bhola</a:t>
            </a:r>
            <a:r>
              <a:rPr lang="en-US" sz="2800"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Tornado many people lost their properties and were living in untold sufferings. But the then Pakistan government did not take any proper step to rehabilitate them. So, </a:t>
            </a:r>
            <a:r>
              <a:rPr lang="en-US" sz="2800" i="1" dirty="0" err="1"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Bangabandhu</a:t>
            </a:r>
            <a:r>
              <a:rPr lang="en-US" sz="2800"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was unhappy with the Pakistan government.</a:t>
            </a:r>
            <a:endParaRPr lang="en-US" sz="2800" b="1" i="1" cap="none" spc="0"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128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wipe(left)">
                                      <p:cBhvr>
                                        <p:cTn id="1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1249"/>
            <a:ext cx="12192000" cy="461665"/>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400" b="1" i="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 Ask and answer the following questions in pairs.</a:t>
            </a:r>
            <a:endParaRPr lang="en-US" sz="24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257177" y="1000940"/>
            <a:ext cx="11677646" cy="3970318"/>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just"/>
            <a:r>
              <a:rPr lang="en-US" sz="2800" b="1"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How did </a:t>
            </a:r>
            <a:r>
              <a:rPr lang="en-US" sz="2800" b="1" i="1" dirty="0" err="1"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Bangabandhu</a:t>
            </a:r>
            <a:r>
              <a:rPr lang="en-US" sz="2800" b="1"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provide support to the people in the affected area?</a:t>
            </a:r>
          </a:p>
          <a:p>
            <a:pPr algn="just"/>
            <a:r>
              <a:rPr lang="en-US" sz="2800" b="1"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a:t>
            </a:r>
            <a:r>
              <a:rPr lang="en-US" sz="2800" i="1" dirty="0" err="1"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Banganbandhu</a:t>
            </a:r>
            <a:r>
              <a:rPr lang="en-US" sz="2800"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provided relief and other types of support to the people in the affected area.</a:t>
            </a:r>
            <a:endParaRPr lang="en-US" sz="2800" b="1"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en-US" sz="2800" b="1"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b="1" i="1" cap="none" spc="0"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Why did Sheikh </a:t>
            </a:r>
            <a:r>
              <a:rPr lang="en-US" sz="2800" b="1" i="1" cap="none" spc="0" dirty="0" err="1"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Mujib</a:t>
            </a:r>
            <a:r>
              <a:rPr lang="en-US" sz="2800" b="1" i="1" cap="none" spc="0"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ask Pakistan </a:t>
            </a:r>
            <a:r>
              <a:rPr lang="en-US" sz="2800" b="1" i="1" dirty="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government </a:t>
            </a:r>
            <a:r>
              <a:rPr lang="en-US" sz="2800" b="1" i="1" cap="none" spc="0"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relief?</a:t>
            </a:r>
          </a:p>
          <a:p>
            <a:pPr algn="just"/>
            <a:r>
              <a:rPr lang="en-US" sz="2800" b="1"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a:t>
            </a:r>
            <a:r>
              <a:rPr lang="en-US" sz="2800"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the devastating cyclone people were in great distress but the then Pakistan government seemed to be remain inactive. So, Sheikh </a:t>
            </a:r>
            <a:r>
              <a:rPr lang="en-US" sz="2800" i="1" dirty="0" err="1"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Mujib</a:t>
            </a:r>
            <a:r>
              <a:rPr lang="en-US" sz="2800"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asked the government to come forward for helping the people. The lose was huge and it was quite impossible to rehabilitate the survivors without government help. </a:t>
            </a:r>
            <a:endParaRPr lang="en-US" sz="2800" b="1" i="1" cap="none" spc="0" dirty="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12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9499" y="5587705"/>
            <a:ext cx="7453002"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Broadway" panose="04040905080B02020502" pitchFamily="82" charset="0"/>
              </a:rPr>
              <a:t>That’s all for today.</a:t>
            </a:r>
            <a:endParaRPr lang="en-US" sz="5400" b="0" cap="none" spc="0" dirty="0">
              <a:ln w="0"/>
              <a:solidFill>
                <a:schemeClr val="tx1"/>
              </a:solidFill>
              <a:effectLst>
                <a:outerShdw blurRad="38100" dist="19050" dir="2700000" algn="tl" rotWithShape="0">
                  <a:schemeClr val="dk1">
                    <a:alpha val="40000"/>
                  </a:schemeClr>
                </a:outerShdw>
              </a:effectLst>
              <a:latin typeface="Broadway" panose="04040905080B02020502" pitchFamily="8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9427" y="467694"/>
            <a:ext cx="7033146" cy="4971555"/>
          </a:xfrm>
          <a:prstGeom prst="rect">
            <a:avLst/>
          </a:prstGeom>
          <a:effectLst>
            <a:glow rad="228600">
              <a:schemeClr val="accent3">
                <a:satMod val="175000"/>
                <a:alpha val="40000"/>
              </a:schemeClr>
            </a:glow>
          </a:effectLst>
          <a:scene3d>
            <a:camera prst="orthographicFront"/>
            <a:lightRig rig="threePt" dir="t"/>
          </a:scene3d>
          <a:sp3d>
            <a:bevelT/>
          </a:sp3d>
        </p:spPr>
      </p:pic>
    </p:spTree>
    <p:extLst>
      <p:ext uri="{BB962C8B-B14F-4D97-AF65-F5344CB8AC3E}">
        <p14:creationId xmlns:p14="http://schemas.microsoft.com/office/powerpoint/2010/main" val="2483860798"/>
      </p:ext>
    </p:extLst>
  </p:cSld>
  <p:clrMapOvr>
    <a:masterClrMapping/>
  </p:clrMapOvr>
  <mc:AlternateContent xmlns:mc="http://schemas.openxmlformats.org/markup-compatibility/2006">
    <mc:Choice xmlns:p14="http://schemas.microsoft.com/office/powerpoint/2010/main" Requires="p14">
      <p:transition spd="slow" p14:dur="2000" advTm="0">
        <p:wipe/>
      </p:transition>
    </mc:Choice>
    <mc:Fallback>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631"/>
          <a:stretch/>
        </p:blipFill>
        <p:spPr>
          <a:xfrm>
            <a:off x="1343025" y="625593"/>
            <a:ext cx="9505950" cy="5759213"/>
          </a:xfrm>
          <a:prstGeom prst="rect">
            <a:avLst/>
          </a:prstGeom>
          <a:effectLst>
            <a:glow rad="228600">
              <a:schemeClr val="accent3">
                <a:satMod val="175000"/>
                <a:alpha val="40000"/>
              </a:schemeClr>
            </a:glow>
          </a:effectLst>
          <a:scene3d>
            <a:camera prst="orthographicFront"/>
            <a:lightRig rig="threePt" dir="t"/>
          </a:scene3d>
          <a:sp3d>
            <a:bevelT/>
          </a:sp3d>
        </p:spPr>
      </p:pic>
    </p:spTree>
    <p:extLst>
      <p:ext uri="{BB962C8B-B14F-4D97-AF65-F5344CB8AC3E}">
        <p14:creationId xmlns:p14="http://schemas.microsoft.com/office/powerpoint/2010/main" val="381820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5573" y="1434663"/>
            <a:ext cx="11098924" cy="411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4" name="TextBox 3"/>
          <p:cNvSpPr txBox="1"/>
          <p:nvPr/>
        </p:nvSpPr>
        <p:spPr>
          <a:xfrm>
            <a:off x="999198" y="1639615"/>
            <a:ext cx="7009687" cy="3785652"/>
          </a:xfrm>
          <a:prstGeom prst="rect">
            <a:avLst/>
          </a:prstGeom>
          <a:noFill/>
        </p:spPr>
        <p:txBody>
          <a:bodyPr wrap="square" lIns="91438" tIns="45719" rIns="91438" bIns="45719" rtlCol="0">
            <a:spAutoFit/>
          </a:bodyPr>
          <a:lstStyle/>
          <a:p>
            <a:pPr>
              <a:lnSpc>
                <a:spcPct val="150000"/>
              </a:lnSpc>
            </a:pPr>
            <a:r>
              <a:rPr lang="en-US" sz="3200" b="1" dirty="0">
                <a:latin typeface="Salsa" panose="02000503060000020004" pitchFamily="2" charset="0"/>
              </a:rPr>
              <a:t>Class: Six</a:t>
            </a:r>
          </a:p>
          <a:p>
            <a:pPr>
              <a:lnSpc>
                <a:spcPct val="150000"/>
              </a:lnSpc>
            </a:pPr>
            <a:r>
              <a:rPr lang="en-US" sz="3200" b="1" dirty="0">
                <a:latin typeface="Salsa" panose="02000503060000020004" pitchFamily="2" charset="0"/>
              </a:rPr>
              <a:t>Subject: English Second Paper</a:t>
            </a:r>
          </a:p>
          <a:p>
            <a:pPr>
              <a:lnSpc>
                <a:spcPct val="150000"/>
              </a:lnSpc>
            </a:pPr>
            <a:r>
              <a:rPr lang="en-US" sz="3200" b="1" dirty="0" smtClean="0">
                <a:latin typeface="Salsa" panose="02000503060000020004" pitchFamily="2" charset="0"/>
              </a:rPr>
              <a:t>Unit: 09- Lesson: 02</a:t>
            </a:r>
            <a:endParaRPr lang="en-US" sz="2800" b="1" dirty="0">
              <a:latin typeface="Salsa" panose="02000503060000020004" pitchFamily="2" charset="0"/>
            </a:endParaRPr>
          </a:p>
          <a:p>
            <a:pPr>
              <a:lnSpc>
                <a:spcPct val="150000"/>
              </a:lnSpc>
            </a:pPr>
            <a:r>
              <a:rPr lang="en-US" sz="3200" b="1" dirty="0">
                <a:latin typeface="Salsa" panose="02000503060000020004" pitchFamily="2" charset="0"/>
              </a:rPr>
              <a:t>Time: 50 Minutes.</a:t>
            </a:r>
          </a:p>
          <a:p>
            <a:pPr>
              <a:lnSpc>
                <a:spcPct val="150000"/>
              </a:lnSpc>
            </a:pPr>
            <a:r>
              <a:rPr lang="en-US" sz="3200" b="1" dirty="0" smtClean="0">
                <a:latin typeface="Salsa" panose="02000503060000020004" pitchFamily="2" charset="0"/>
              </a:rPr>
              <a:t>Date: </a:t>
            </a:r>
            <a:r>
              <a:rPr lang="en-US" sz="3200" b="1" dirty="0" smtClean="0">
                <a:latin typeface="Salsa" panose="02000503060000020004" pitchFamily="2" charset="0"/>
              </a:rPr>
              <a:t>November 04, </a:t>
            </a:r>
            <a:r>
              <a:rPr lang="en-US" sz="3200" b="1" dirty="0">
                <a:latin typeface="Salsa" panose="02000503060000020004" pitchFamily="2" charset="0"/>
              </a:rPr>
              <a:t>2022</a:t>
            </a:r>
          </a:p>
        </p:txBody>
      </p:sp>
      <p:sp>
        <p:nvSpPr>
          <p:cNvPr id="3" name="TextBox 2"/>
          <p:cNvSpPr txBox="1"/>
          <p:nvPr/>
        </p:nvSpPr>
        <p:spPr>
          <a:xfrm>
            <a:off x="4177862" y="315311"/>
            <a:ext cx="4177863" cy="646331"/>
          </a:xfrm>
          <a:prstGeom prst="rect">
            <a:avLst/>
          </a:prstGeom>
          <a:noFill/>
        </p:spPr>
        <p:txBody>
          <a:bodyPr wrap="square" lIns="91438" tIns="45719" rIns="91438" bIns="45719" rtlCol="0">
            <a:spAutoFit/>
          </a:bodyPr>
          <a:lstStyle/>
          <a:p>
            <a:r>
              <a:rPr lang="en-US" sz="3600" b="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Lesson Identity</a:t>
            </a:r>
          </a:p>
        </p:txBody>
      </p:sp>
      <p:pic>
        <p:nvPicPr>
          <p:cNvPr id="6" name="Picture 5"/>
          <p:cNvPicPr>
            <a:picLocks noChangeAspect="1"/>
          </p:cNvPicPr>
          <p:nvPr/>
        </p:nvPicPr>
        <p:blipFill>
          <a:blip r:embed="rId2"/>
          <a:stretch>
            <a:fillRect/>
          </a:stretch>
        </p:blipFill>
        <p:spPr>
          <a:xfrm>
            <a:off x="7815297" y="1551894"/>
            <a:ext cx="3002508" cy="3647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37545163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049" y="698166"/>
            <a:ext cx="6273901" cy="3918617"/>
          </a:xfrm>
          <a:prstGeom prst="rect">
            <a:avLst/>
          </a:prstGeom>
          <a:scene3d>
            <a:camera prst="orthographicFront"/>
            <a:lightRig rig="threePt" dir="t"/>
          </a:scene3d>
          <a:sp3d>
            <a:bevelT/>
          </a:sp3d>
        </p:spPr>
      </p:pic>
      <p:sp>
        <p:nvSpPr>
          <p:cNvPr id="4" name="Rectangle 3"/>
          <p:cNvSpPr/>
          <p:nvPr/>
        </p:nvSpPr>
        <p:spPr>
          <a:xfrm>
            <a:off x="2827295" y="81254"/>
            <a:ext cx="653743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just"/>
            <a:r>
              <a:rPr lang="en-US" sz="2400" b="1" i="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Look at the picture and answer the questions.</a:t>
            </a:r>
            <a:endParaRPr lang="en-US" sz="24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1157286" y="4781840"/>
            <a:ext cx="9872662" cy="1815882"/>
          </a:xfrm>
          <a:prstGeom prst="rect">
            <a:avLst/>
          </a:prstGeom>
          <a:noFill/>
        </p:spPr>
        <p:txBody>
          <a:bodyPr wrap="square" lIns="91440" tIns="45720" rIns="91440" bIns="45720">
            <a:spAutoFit/>
          </a:bodyPr>
          <a:lstStyle/>
          <a:p>
            <a:pPr marL="514350" indent="-514350" algn="just">
              <a:buAutoNum type="arabicPeriod"/>
            </a:pPr>
            <a:r>
              <a:rPr lang="en-US" sz="2800"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do you see in the picture?</a:t>
            </a:r>
          </a:p>
          <a:p>
            <a:pPr marL="514350" indent="-514350" algn="just">
              <a:buAutoNum type="arabicPeriod"/>
            </a:pPr>
            <a:r>
              <a:rPr lang="en-US" sz="2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Why does it happen?</a:t>
            </a:r>
          </a:p>
          <a:p>
            <a:pPr marL="514350" indent="-514350" algn="just">
              <a:buAutoNum type="arabicPeriod"/>
            </a:pPr>
            <a:r>
              <a:rPr lang="en-US" sz="2800"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measures can we take to get rid of this kind of a situation?</a:t>
            </a:r>
          </a:p>
          <a:p>
            <a:pPr marL="514350" indent="-514350" algn="just">
              <a:buAutoNum type="arabicPeriod"/>
            </a:pPr>
            <a:r>
              <a:rPr lang="en-US" sz="2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are some of the natural calamities that affect Bangladesh?</a:t>
            </a:r>
            <a:endParaRPr lang="en-US" sz="280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91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554" y="631703"/>
            <a:ext cx="4883176" cy="3049983"/>
          </a:xfrm>
          <a:prstGeom prst="rect">
            <a:avLst/>
          </a:prstGeom>
          <a:scene3d>
            <a:camera prst="orthographicFront"/>
            <a:lightRig rig="threePt" dir="t"/>
          </a:scene3d>
          <a:sp3d>
            <a:bevelT/>
          </a:sp3d>
        </p:spPr>
      </p:pic>
      <p:sp>
        <p:nvSpPr>
          <p:cNvPr id="4" name="Rectangle 3"/>
          <p:cNvSpPr/>
          <p:nvPr/>
        </p:nvSpPr>
        <p:spPr>
          <a:xfrm>
            <a:off x="5464268" y="81254"/>
            <a:ext cx="1263487"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just"/>
            <a:r>
              <a:rPr lang="en-US" sz="2400" b="1" i="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Answers</a:t>
            </a:r>
            <a:endParaRPr lang="en-US" sz="24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14284" y="3681686"/>
            <a:ext cx="12177716" cy="3108543"/>
          </a:xfrm>
          <a:prstGeom prst="rect">
            <a:avLst/>
          </a:prstGeom>
          <a:noFill/>
        </p:spPr>
        <p:txBody>
          <a:bodyPr wrap="square" lIns="91440" tIns="45720" rIns="91440" bIns="45720">
            <a:spAutoFit/>
          </a:bodyPr>
          <a:lstStyle/>
          <a:p>
            <a:pPr marL="514350" indent="-514350" algn="just">
              <a:buAutoNum type="arabicPeriod"/>
            </a:pPr>
            <a:r>
              <a:rPr lang="en-US" sz="2800" i="1" cap="none" spc="0" dirty="0"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the picture of a cyclone.</a:t>
            </a:r>
          </a:p>
          <a:p>
            <a:pPr marL="514350" indent="-514350" algn="just">
              <a:buAutoNum type="arabicPeriod"/>
            </a:pP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warm, moist air over the ocean rises upward from near the surface, a cyclone is formed.</a:t>
            </a:r>
            <a:endParaRPr lang="en-US" sz="2800" i="1"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lgn="just">
              <a:buAutoNum type="arabicPeriod"/>
            </a:pP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can lock doors, </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turn off power, gas, and </a:t>
            </a: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water. </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ake our emergency kits</a:t>
            </a:r>
            <a:r>
              <a:rPr lang="en-US" sz="2800" i="1" cap="none" spc="0" dirty="0"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get rid of this kind of a situation?</a:t>
            </a:r>
            <a:r>
              <a:rPr lang="en-US" sz="2800" dirty="0"/>
              <a:t> </a:t>
            </a:r>
            <a:endParaRPr lang="en-US" sz="2800" dirty="0" smtClean="0"/>
          </a:p>
          <a:p>
            <a:pPr marL="514350" indent="-514350" algn="just">
              <a:buAutoNum type="arabicPeriod"/>
            </a:pP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t>
            </a: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loods</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cyclones, </a:t>
            </a: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storm, river erosion</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earthquake, </a:t>
            </a: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drought these calamities are affecting Bangladesh.</a:t>
            </a:r>
            <a:endParaRPr lang="en-US" sz="2800" i="1" cap="none" spc="0" dirty="0"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72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91783"/>
            <a:ext cx="12192000" cy="1384995"/>
          </a:xfrm>
          <a:prstGeom prst="rect">
            <a:avLst/>
          </a:prstGeom>
        </p:spPr>
        <p:txBody>
          <a:bodyPr wrap="square">
            <a:spAutoFit/>
            <a:scene3d>
              <a:camera prst="orthographicFront"/>
              <a:lightRig rig="threePt" dir="t"/>
            </a:scene3d>
            <a:sp3d extrusionH="57150">
              <a:bevelT w="38100" h="38100"/>
            </a:sp3d>
          </a:bodyPr>
          <a:lstStyle/>
          <a:p>
            <a:pPr algn="just"/>
            <a:r>
              <a:rPr lang="en-US" sz="28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a:t>
            </a:r>
            <a:r>
              <a:rPr lang="en-US" sz="2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terrible cyclone </a:t>
            </a:r>
            <a:r>
              <a:rPr lang="en-US" sz="28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occurred </a:t>
            </a:r>
            <a:r>
              <a:rPr lang="en-US" sz="2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the then East-Pakistan on </a:t>
            </a:r>
            <a:r>
              <a:rPr lang="en-US" sz="2800" b="1"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November 11, 1970</a:t>
            </a:r>
            <a:r>
              <a:rPr lang="en-US" sz="2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which took total </a:t>
            </a:r>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500,000 </a:t>
            </a:r>
            <a:r>
              <a:rPr lang="en-US" sz="28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lacks mentioned in Wikipedia)  </a:t>
            </a: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lives</a:t>
            </a:r>
            <a:r>
              <a:rPr lang="en-US" sz="2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In history it is known as </a:t>
            </a:r>
            <a:r>
              <a:rPr lang="en-US" sz="28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2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Great </a:t>
            </a:r>
            <a:r>
              <a:rPr lang="en-US" sz="2800" i="1"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Bhola</a:t>
            </a:r>
            <a:r>
              <a:rPr lang="en-US" sz="2800"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Cyclone. </a:t>
            </a:r>
            <a:endParaRPr lang="en-US" sz="2800" dirty="0"/>
          </a:p>
        </p:txBody>
      </p:sp>
      <p:sp>
        <p:nvSpPr>
          <p:cNvPr id="5" name="Rectangle 4"/>
          <p:cNvSpPr/>
          <p:nvPr/>
        </p:nvSpPr>
        <p:spPr>
          <a:xfrm>
            <a:off x="0" y="6263383"/>
            <a:ext cx="12192000" cy="523220"/>
          </a:xfrm>
          <a:prstGeom prst="rect">
            <a:avLst/>
          </a:prstGeom>
        </p:spPr>
        <p:txBody>
          <a:bodyPr wrap="square">
            <a:spAutoFit/>
          </a:bodyPr>
          <a:lstStyle/>
          <a:p>
            <a:pPr algn="just"/>
            <a:r>
              <a:rPr lang="en-US" sz="2800" i="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Bangabandhu</a:t>
            </a:r>
            <a:r>
              <a:rPr lang="en-US" sz="2800"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came forward to rehabilitate the cyclone affected people.   </a:t>
            </a:r>
            <a:endParaRPr lang="en-US"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809" y="728292"/>
            <a:ext cx="5093619" cy="3378767"/>
          </a:xfrm>
          <a:prstGeom prst="rect">
            <a:avLst/>
          </a:prstGeom>
          <a:scene3d>
            <a:camera prst="orthographicFront"/>
            <a:lightRig rig="threePt" dir="t"/>
          </a:scene3d>
          <a:sp3d>
            <a:bevelT/>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4" y="130175"/>
            <a:ext cx="6862505" cy="4575003"/>
          </a:xfrm>
          <a:prstGeom prst="rect">
            <a:avLst/>
          </a:prstGeom>
          <a:scene3d>
            <a:camera prst="orthographicFront"/>
            <a:lightRig rig="threePt" dir="t"/>
          </a:scene3d>
          <a:sp3d>
            <a:bevelT/>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922" y="130175"/>
            <a:ext cx="6862505" cy="4575003"/>
          </a:xfrm>
          <a:prstGeom prst="rect">
            <a:avLst/>
          </a:prstGeom>
          <a:scene3d>
            <a:camera prst="orthographicFront"/>
            <a:lightRig rig="threePt" dir="t"/>
          </a:scene3d>
          <a:sp3d>
            <a:bevelT/>
          </a:sp3d>
        </p:spPr>
      </p:pic>
    </p:spTree>
    <p:extLst>
      <p:ext uri="{BB962C8B-B14F-4D97-AF65-F5344CB8AC3E}">
        <p14:creationId xmlns:p14="http://schemas.microsoft.com/office/powerpoint/2010/main" val="398644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2000"/>
                                        <p:tgtEl>
                                          <p:spTgt spid="3"/>
                                        </p:tgtEl>
                                        <p:attrNameLst>
                                          <p:attrName>ppt_x</p:attrName>
                                        </p:attrNameLst>
                                      </p:cBhvr>
                                      <p:tavLst>
                                        <p:tav tm="0">
                                          <p:val>
                                            <p:strVal val="ppt_x"/>
                                          </p:val>
                                        </p:tav>
                                        <p:tav tm="100000">
                                          <p:val>
                                            <p:strVal val="1+ppt_w/2"/>
                                          </p:val>
                                        </p:tav>
                                      </p:tavLst>
                                    </p:anim>
                                    <p:anim calcmode="lin" valueType="num">
                                      <p:cBhvr additive="base">
                                        <p:cTn id="7" dur="2000"/>
                                        <p:tgtEl>
                                          <p:spTgt spid="3"/>
                                        </p:tgtEl>
                                        <p:attrNameLst>
                                          <p:attrName>ppt_y</p:attrName>
                                        </p:attrNameLst>
                                      </p:cBhvr>
                                      <p:tavLst>
                                        <p:tav tm="0">
                                          <p:val>
                                            <p:strVal val="ppt_y"/>
                                          </p:val>
                                        </p:tav>
                                        <p:tav tm="100000">
                                          <p:val>
                                            <p:strVal val="ppt_y"/>
                                          </p:val>
                                        </p:tav>
                                      </p:tavLst>
                                    </p:anim>
                                    <p:set>
                                      <p:cBhvr>
                                        <p:cTn id="8" dur="1" fill="hold">
                                          <p:stCondLst>
                                            <p:cond delay="1999"/>
                                          </p:stCondLst>
                                        </p:cTn>
                                        <p:tgtEl>
                                          <p:spTgt spid="3"/>
                                        </p:tgtEl>
                                        <p:attrNameLst>
                                          <p:attrName>style.visibility</p:attrName>
                                        </p:attrNameLst>
                                      </p:cBhvr>
                                      <p:to>
                                        <p:strVal val="hidden"/>
                                      </p:to>
                                    </p:set>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6395" y="2924471"/>
            <a:ext cx="6239209" cy="1015663"/>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6000" b="1" cap="none" spc="0" dirty="0" smtClean="0">
                <a:ln w="0"/>
                <a:solidFill>
                  <a:srgbClr val="7030A0"/>
                </a:solidFill>
                <a:effectLst>
                  <a:outerShdw blurRad="38100" dist="19050" dir="2700000" algn="tl" rotWithShape="0">
                    <a:schemeClr val="dk1">
                      <a:alpha val="40000"/>
                    </a:schemeClr>
                  </a:outerShdw>
                </a:effectLst>
                <a:latin typeface="Agency FB" panose="020B0503020202020204" pitchFamily="34" charset="0"/>
              </a:rPr>
              <a:t>Our today’s lesson is …</a:t>
            </a:r>
            <a:endParaRPr lang="en-US" sz="6000" b="1" cap="none" spc="0" dirty="0">
              <a:ln w="0"/>
              <a:solidFill>
                <a:srgbClr val="7030A0"/>
              </a:solidFill>
              <a:effectLst>
                <a:outerShdw blurRad="38100" dist="19050" dir="2700000" algn="tl" rotWithShape="0">
                  <a:schemeClr val="dk1">
                    <a:alpha val="40000"/>
                  </a:schemeClr>
                </a:outerShdw>
              </a:effectLst>
              <a:latin typeface="Agency FB" panose="020B0503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918"/>
          <a:stretch/>
        </p:blipFill>
        <p:spPr>
          <a:xfrm>
            <a:off x="3077124" y="1183009"/>
            <a:ext cx="6577012" cy="4762500"/>
          </a:xfrm>
          <a:prstGeom prst="ellipse">
            <a:avLst/>
          </a:prstGeom>
          <a:ln>
            <a:solidFill>
              <a:schemeClr val="tx1"/>
            </a:solidFill>
          </a:ln>
          <a:effectLst>
            <a:softEdge rad="112500"/>
          </a:effectLst>
          <a:scene3d>
            <a:camera prst="orthographicFront"/>
            <a:lightRig rig="threePt" dir="t"/>
          </a:scene3d>
          <a:sp3d>
            <a:bevelT/>
          </a:sp3d>
        </p:spPr>
      </p:pic>
      <p:sp>
        <p:nvSpPr>
          <p:cNvPr id="4" name="Rectangle 3"/>
          <p:cNvSpPr/>
          <p:nvPr/>
        </p:nvSpPr>
        <p:spPr>
          <a:xfrm>
            <a:off x="608792" y="141408"/>
            <a:ext cx="10974415" cy="1218469"/>
          </a:xfrm>
          <a:prstGeom prst="rect">
            <a:avLst/>
          </a:prstGeom>
          <a:noFill/>
        </p:spPr>
        <p:txBody>
          <a:bodyPr wrap="none" lIns="91440" tIns="45720" rIns="91440" bIns="45720">
            <a:prstTxWarp prst="textDeflate">
              <a:avLst/>
            </a:prstTxWarp>
            <a:spAutoFit/>
            <a:scene3d>
              <a:camera prst="orthographicFront"/>
              <a:lightRig rig="threePt" dir="t"/>
            </a:scene3d>
            <a:sp3d extrusionH="57150">
              <a:bevelT w="38100" h="38100"/>
            </a:sp3d>
          </a:bodyPr>
          <a:lstStyle/>
          <a:p>
            <a:pPr algn="ctr"/>
            <a:r>
              <a:rPr lang="en-US" sz="1100" b="1" cap="none" spc="0"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Bangabandhu’s</a:t>
            </a:r>
            <a:r>
              <a:rPr lang="en-US" sz="1100" b="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100" b="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Responses To Natural Calamities</a:t>
            </a:r>
            <a:endParaRPr lang="en-US" sz="1100" b="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4264408" y="5945509"/>
            <a:ext cx="3663183" cy="707886"/>
          </a:xfrm>
          <a:prstGeom prst="rect">
            <a:avLst/>
          </a:prstGeom>
          <a:noFill/>
        </p:spPr>
        <p:txBody>
          <a:bodyPr wrap="none" lIns="91440" tIns="45720" rIns="91440" bIns="45720">
            <a:spAutoFit/>
          </a:bodyPr>
          <a:lstStyle/>
          <a:p>
            <a:pPr algn="ctr"/>
            <a:r>
              <a:rPr lang="en-US" sz="4000"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Unit-9, Lesson-2</a:t>
            </a:r>
            <a:endParaRPr lang="en-US" sz="4000"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12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ppt_x</p:attrName>
                                        </p:attrNameLst>
                                      </p:cBhvr>
                                      <p:tavLst>
                                        <p:tav tm="0">
                                          <p:val>
                                            <p:strVal val="ppt_x"/>
                                          </p:val>
                                        </p:tav>
                                        <p:tav tm="100000">
                                          <p:val>
                                            <p:strVal val="ppt_x"/>
                                          </p:val>
                                        </p:tav>
                                      </p:tavLst>
                                    </p:anim>
                                    <p:anim calcmode="lin" valueType="num">
                                      <p:cBhvr>
                                        <p:cTn id="8" dur="200" decel="100000"/>
                                        <p:tgtEl>
                                          <p:spTgt spid="2"/>
                                        </p:tgtEl>
                                        <p:attrNameLst>
                                          <p:attrName>ppt_y</p:attrName>
                                        </p:attrNameLst>
                                      </p:cBhvr>
                                      <p:tavLst>
                                        <p:tav tm="0">
                                          <p:val>
                                            <p:strVal val="ppt_y"/>
                                          </p:val>
                                        </p:tav>
                                        <p:tav tm="100000">
                                          <p:val>
                                            <p:strVal val="ppt_y-.03"/>
                                          </p:val>
                                        </p:tav>
                                      </p:tavLst>
                                    </p:anim>
                                    <p:anim calcmode="lin" valueType="num">
                                      <p:cBhvr>
                                        <p:cTn id="9" dur="1800" accel="100000">
                                          <p:stCondLst>
                                            <p:cond delay="200"/>
                                          </p:stCondLst>
                                        </p:cTn>
                                        <p:tgtEl>
                                          <p:spTgt spid="2"/>
                                        </p:tgtEl>
                                        <p:attrNameLst>
                                          <p:attrName>ppt_y</p:attrName>
                                        </p:attrNameLst>
                                      </p:cBhvr>
                                      <p:tavLst>
                                        <p:tav tm="0">
                                          <p:val>
                                            <p:strVal val="ppt_y"/>
                                          </p:val>
                                        </p:tav>
                                        <p:tav tm="100000">
                                          <p:val>
                                            <p:strVal val="ppt_y+1"/>
                                          </p:val>
                                        </p:tav>
                                      </p:tavLst>
                                    </p:anim>
                                    <p:set>
                                      <p:cBhvr>
                                        <p:cTn id="10" dur="1" fill="hold">
                                          <p:stCondLst>
                                            <p:cond delay="1999"/>
                                          </p:stCondLst>
                                        </p:cTn>
                                        <p:tgtEl>
                                          <p:spTgt spid="2"/>
                                        </p:tgtEl>
                                        <p:attrNameLst>
                                          <p:attrName>style.visibility</p:attrName>
                                        </p:attrNameLst>
                                      </p:cBhvr>
                                      <p:to>
                                        <p:strVal val="hidden"/>
                                      </p:to>
                                    </p:set>
                                  </p:childTnLst>
                                </p:cTn>
                              </p:par>
                              <p:par>
                                <p:cTn id="11" presetID="53"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2000"/>
                            </p:stCondLst>
                            <p:childTnLst>
                              <p:par>
                                <p:cTn id="17" presetID="16" presetClass="entr" presetSubtype="37"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1000"/>
                                        <p:tgtEl>
                                          <p:spTgt spid="4"/>
                                        </p:tgtEl>
                                      </p:cBhvr>
                                    </p:animEffect>
                                  </p:childTnLst>
                                </p:cTn>
                              </p:par>
                            </p:childTnLst>
                          </p:cTn>
                        </p:par>
                        <p:par>
                          <p:cTn id="20" fill="hold">
                            <p:stCondLst>
                              <p:cond delay="3000"/>
                            </p:stCondLst>
                            <p:childTnLst>
                              <p:par>
                                <p:cTn id="21" presetID="6" presetClass="entr" presetSubtype="32" fill="hold"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circle(out)">
                                      <p:cBhvr>
                                        <p:cTn id="2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3419" y="1737294"/>
            <a:ext cx="3865161" cy="646331"/>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3600" b="1" i="1" cap="none" spc="0" dirty="0" smtClean="0">
                <a:ln w="0"/>
                <a:solidFill>
                  <a:srgbClr val="C0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Learning outcomes</a:t>
            </a:r>
            <a:endParaRPr lang="en-US" sz="3600" b="1" i="1" cap="none" spc="0" dirty="0">
              <a:ln w="0"/>
              <a:solidFill>
                <a:srgbClr val="C0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112103" y="2622661"/>
            <a:ext cx="9967793" cy="58477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3200" b="1" i="1" cap="none" spc="0" dirty="0" smtClean="0">
                <a:ln w="0"/>
                <a:solidFill>
                  <a:srgbClr val="003300"/>
                </a:solidFill>
                <a:latin typeface="Times New Roman" panose="02020603050405020304" pitchFamily="18" charset="0"/>
                <a:cs typeface="Times New Roman" panose="02020603050405020304" pitchFamily="18" charset="0"/>
              </a:rPr>
              <a:t>After completing this lesson the students will be able to …</a:t>
            </a:r>
            <a:endParaRPr lang="en-US" sz="3200" b="1" i="1" cap="none" spc="0" dirty="0">
              <a:ln w="0"/>
              <a:solidFill>
                <a:srgbClr val="0033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743166" y="3446472"/>
            <a:ext cx="8691274" cy="1384995"/>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marL="457200" indent="-457200" algn="just">
              <a:buFont typeface="Arial" panose="020B0604020202020204" pitchFamily="34" charset="0"/>
              <a:buChar char="•"/>
            </a:pPr>
            <a:r>
              <a:rPr lang="en-US" sz="2800"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ask and answer questions</a:t>
            </a:r>
            <a:r>
              <a:rPr lang="en-US" sz="2800" i="1" cap="none" spc="0"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800" i="1" dirty="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en-US" sz="2800"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ay the meaning of some keywords.</a:t>
            </a:r>
          </a:p>
          <a:p>
            <a:pPr marL="457200" indent="-457200" algn="just">
              <a:buFont typeface="Arial" panose="020B0604020202020204" pitchFamily="34" charset="0"/>
              <a:buChar char="•"/>
            </a:pPr>
            <a:r>
              <a:rPr lang="en-US" sz="2800" i="1" dirty="0" smtClean="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match the words with their meaning given in a table.</a:t>
            </a:r>
          </a:p>
        </p:txBody>
      </p:sp>
    </p:spTree>
    <p:extLst>
      <p:ext uri="{BB962C8B-B14F-4D97-AF65-F5344CB8AC3E}">
        <p14:creationId xmlns:p14="http://schemas.microsoft.com/office/powerpoint/2010/main" val="227450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2000"/>
                                        <p:tgtEl>
                                          <p:spTgt spid="4">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2000"/>
                                        <p:tgtEl>
                                          <p:spTgt spid="4">
                                            <p:txEl>
                                              <p:pRg st="1" end="1"/>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676" y="706117"/>
            <a:ext cx="8168648" cy="5445765"/>
          </a:xfrm>
          <a:prstGeom prst="rect">
            <a:avLst/>
          </a:prstGeom>
          <a:ln>
            <a:solidFill>
              <a:schemeClr val="tx1"/>
            </a:solidFill>
          </a:ln>
          <a:effectLst>
            <a:glow rad="228600">
              <a:schemeClr val="accent3">
                <a:satMod val="175000"/>
                <a:alpha val="40000"/>
              </a:schemeClr>
            </a:glow>
          </a:effectLst>
          <a:scene3d>
            <a:camera prst="orthographicFront"/>
            <a:lightRig rig="threePt" dir="t"/>
          </a:scene3d>
          <a:sp3d>
            <a:bevelT/>
          </a:sp3d>
        </p:spPr>
      </p:pic>
      <p:sp>
        <p:nvSpPr>
          <p:cNvPr id="3" name="Donut 2"/>
          <p:cNvSpPr/>
          <p:nvPr/>
        </p:nvSpPr>
        <p:spPr>
          <a:xfrm>
            <a:off x="6293224" y="1990165"/>
            <a:ext cx="2205317" cy="2191870"/>
          </a:xfrm>
          <a:prstGeom prst="donut">
            <a:avLst>
              <a:gd name="adj" fmla="val 6806"/>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819101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1268</Words>
  <Application>Microsoft Office PowerPoint</Application>
  <PresentationFormat>Custom</PresentationFormat>
  <Paragraphs>131</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RAJAN</dc:creator>
  <cp:lastModifiedBy>SESIP</cp:lastModifiedBy>
  <cp:revision>60</cp:revision>
  <dcterms:created xsi:type="dcterms:W3CDTF">2021-11-11T15:19:06Z</dcterms:created>
  <dcterms:modified xsi:type="dcterms:W3CDTF">2022-12-06T18:38:23Z</dcterms:modified>
</cp:coreProperties>
</file>