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D4CC"/>
    <a:srgbClr val="D3676F"/>
    <a:srgbClr val="9933FF"/>
    <a:srgbClr val="F90F30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2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7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2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5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40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92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6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52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7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4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5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24-Mar-21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4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1143000"/>
            <a:ext cx="6858000" cy="3733800"/>
          </a:xfrm>
        </p:spPr>
        <p:txBody>
          <a:bodyPr>
            <a:normAutofit/>
          </a:bodyPr>
          <a:lstStyle/>
          <a:p>
            <a:r>
              <a:rPr lang="bn-IN" sz="5400" dirty="0">
                <a:latin typeface="Shonar Bangla" panose="020B0502040204020203" pitchFamily="34" charset="0"/>
                <a:cs typeface="Shonar Bangla" panose="020B0502040204020203" pitchFamily="34" charset="0"/>
              </a:rPr>
              <a:t>অনলাইন ক্লাসে স্বাগতম</a:t>
            </a:r>
            <a:br>
              <a:rPr lang="bn-IN" sz="5400" dirty="0">
                <a:latin typeface="Shonar Bangla" panose="020B0502040204020203" pitchFamily="34" charset="0"/>
                <a:cs typeface="Shonar Bangla" panose="020B0502040204020203" pitchFamily="34" charset="0"/>
              </a:rPr>
            </a:br>
            <a:r>
              <a:rPr lang="bn-IN" sz="4400" b="1" dirty="0">
                <a:latin typeface="Shonar Bangla" panose="020B0502040204020203" pitchFamily="34" charset="0"/>
                <a:cs typeface="Shonar Bangla" panose="020B0502040204020203" pitchFamily="34" charset="0"/>
              </a:rPr>
              <a:t>উপস্থাপনায়</a:t>
            </a:r>
            <a:r>
              <a:rPr lang="bn-IN" sz="5400" dirty="0">
                <a:latin typeface="Shonar Bangla" panose="020B0502040204020203" pitchFamily="34" charset="0"/>
                <a:cs typeface="Shonar Bangla" panose="020B0502040204020203" pitchFamily="34" charset="0"/>
              </a:rPr>
              <a:t/>
            </a:r>
            <a:br>
              <a:rPr lang="bn-IN" sz="5400" dirty="0">
                <a:latin typeface="Shonar Bangla" panose="020B0502040204020203" pitchFamily="34" charset="0"/>
                <a:cs typeface="Shonar Bangla" panose="020B0502040204020203" pitchFamily="34" charset="0"/>
              </a:rPr>
            </a:br>
            <a:r>
              <a:rPr lang="bn-IN" sz="6600" dirty="0">
                <a:latin typeface="Shonar Bangla" panose="020B0502040204020203" pitchFamily="34" charset="0"/>
                <a:cs typeface="Shonar Bangla" panose="020B0502040204020203" pitchFamily="34" charset="0"/>
              </a:rPr>
              <a:t>মোঃ ফেরদাউস আমিন</a:t>
            </a:r>
            <a:r>
              <a:rPr lang="bn-IN" sz="5400" dirty="0">
                <a:latin typeface="Shonar Bangla" panose="020B0502040204020203" pitchFamily="34" charset="0"/>
                <a:cs typeface="Shonar Bangla" panose="020B0502040204020203" pitchFamily="34" charset="0"/>
              </a:rPr>
              <a:t/>
            </a:r>
            <a:br>
              <a:rPr lang="bn-IN" sz="5400" dirty="0">
                <a:latin typeface="Shonar Bangla" panose="020B0502040204020203" pitchFamily="34" charset="0"/>
                <a:cs typeface="Shonar Bangla" panose="020B0502040204020203" pitchFamily="34" charset="0"/>
              </a:rPr>
            </a:br>
            <a:r>
              <a:rPr lang="bn-IN" sz="4400" dirty="0">
                <a:latin typeface="Shonar Bangla" panose="020B0502040204020203" pitchFamily="34" charset="0"/>
                <a:cs typeface="Shonar Bangla" panose="020B0502040204020203" pitchFamily="34" charset="0"/>
              </a:rPr>
              <a:t>প্রভাষক, রাষ্ট্রবিজ্ঞান বিভাগ</a:t>
            </a:r>
            <a:br>
              <a:rPr lang="bn-IN" sz="4400" dirty="0">
                <a:latin typeface="Shonar Bangla" panose="020B0502040204020203" pitchFamily="34" charset="0"/>
                <a:cs typeface="Shonar Bangla" panose="020B0502040204020203" pitchFamily="34" charset="0"/>
              </a:rPr>
            </a:br>
            <a:r>
              <a:rPr lang="bn-IN" sz="4400" dirty="0">
                <a:latin typeface="Shonar Bangla" panose="020B0502040204020203" pitchFamily="34" charset="0"/>
                <a:cs typeface="Shonar Bangla" panose="020B0502040204020203" pitchFamily="34" charset="0"/>
              </a:rPr>
              <a:t>চাঁদপুর সরকারি মহিলা কলেজ, চাঁদপুর</a:t>
            </a:r>
            <a:endParaRPr lang="en-US" sz="44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14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2625" y="1752600"/>
            <a:ext cx="828675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n-IN" sz="5400" dirty="0">
                <a:latin typeface="Shonar Bangla" panose="020B0502040204020203" pitchFamily="34" charset="0"/>
                <a:cs typeface="Shonar Bangla" panose="020B0502040204020203" pitchFamily="34" charset="0"/>
              </a:rPr>
              <a:t>উচ্চ মাধ্যমিক পৌরনীতি ও সুশাসন ১ম পত্র</a:t>
            </a:r>
          </a:p>
          <a:p>
            <a:pPr marL="0" indent="0" algn="ctr">
              <a:buNone/>
            </a:pPr>
            <a:r>
              <a:rPr lang="bn-IN" sz="5400" dirty="0">
                <a:latin typeface="Shonar Bangla" panose="020B0502040204020203" pitchFamily="34" charset="0"/>
                <a:cs typeface="Shonar Bangla" panose="020B0502040204020203" pitchFamily="34" charset="0"/>
              </a:rPr>
              <a:t>অধ্যায় – </a:t>
            </a:r>
            <a:r>
              <a:rPr lang="bn-IN" sz="54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তৃতীয়</a:t>
            </a:r>
            <a:r>
              <a:rPr lang="en-US" sz="54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 (</a:t>
            </a:r>
            <a:r>
              <a:rPr lang="bn-IN" sz="54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৩.১)</a:t>
            </a:r>
            <a:endParaRPr lang="bn-IN" sz="54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  <a:p>
            <a:pPr marL="0" indent="0" algn="ctr">
              <a:buNone/>
            </a:pPr>
            <a:r>
              <a:rPr lang="bn-IN" sz="5400" dirty="0">
                <a:latin typeface="Shonar Bangla" panose="020B0502040204020203" pitchFamily="34" charset="0"/>
                <a:cs typeface="Shonar Bangla" panose="020B0502040204020203" pitchFamily="34" charset="0"/>
              </a:rPr>
              <a:t>(মূল্যবোধ, আইন, স্বাধীনতা ও সাম্য)</a:t>
            </a:r>
            <a:endParaRPr lang="en-US" sz="54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870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IN" sz="54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আলোচ্য বিষয়ঃ </a:t>
            </a:r>
            <a:endParaRPr lang="en-US" sz="54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820862"/>
            <a:ext cx="8686800" cy="4351338"/>
          </a:xfrm>
        </p:spPr>
        <p:txBody>
          <a:bodyPr>
            <a:normAutofit/>
          </a:bodyPr>
          <a:lstStyle/>
          <a:p>
            <a:r>
              <a:rPr lang="bn-IN" sz="36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মূল্যবোধের ধারণা </a:t>
            </a:r>
          </a:p>
          <a:p>
            <a:r>
              <a:rPr lang="bn-IN" sz="36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মূল্যবোধের বৈশিষ্ট্য</a:t>
            </a:r>
          </a:p>
          <a:p>
            <a:r>
              <a:rPr lang="bn-IN" sz="36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মূল্যবোধের শ্রেণিবিভাগ</a:t>
            </a:r>
          </a:p>
          <a:p>
            <a:r>
              <a:rPr lang="bn-IN" sz="36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মূল্যবোধ ও সুশাসনের সম্পর্ক</a:t>
            </a:r>
          </a:p>
          <a:p>
            <a:r>
              <a:rPr lang="bn-IN" sz="36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সুশাসন প্রতিষ্ঠায় মূল্যবোধের গুরুত্ব </a:t>
            </a:r>
            <a:endParaRPr lang="en-US" sz="36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20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1325563"/>
          </a:xfrm>
        </p:spPr>
        <p:txBody>
          <a:bodyPr/>
          <a:lstStyle/>
          <a:p>
            <a:r>
              <a:rPr lang="bn-IN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মূল্যবোধের ধারণা </a:t>
            </a:r>
            <a:r>
              <a:rPr lang="en-US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(Concept of Values)</a:t>
            </a:r>
            <a:endParaRPr lang="en-US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47800"/>
            <a:ext cx="10134600" cy="44989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মূল্যবোধ হচ্ছে সমাজ কাঠামোর অবিচ্ছেদ্য উপাদান। শাব্দিক অর্থে মূল্যবোধ অর্থ তুলনামূলক অর্থমূল্য বা দাম বা অন্তর্নিহিত গুণাবলি। সমাজে প্রচলিত মূল্যবোধের ধারণা হলো এমন রীতিনীতি, আদর্শ ও লক্ষ্য যা সামাজিকভাবে অনুমোদিত ও সমর্থিত। </a:t>
            </a:r>
          </a:p>
          <a:p>
            <a:pPr marL="0" indent="0" algn="just">
              <a:buNone/>
            </a:pPr>
            <a:r>
              <a:rPr lang="en-US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Webster New World Dictionary </a:t>
            </a:r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তে মূল্যবোধ সম্পর্কে বলা হয়েছে, “কোনো বস্তুর সেই গুণাবলি, যা কমবেশি সবার জন্য প্রত্যাশিত, তাৎপর্যপূর্ণ অথবা উৎকর্ষের মাত্রায় প্রশংসিত। এটি সমাজের বৃহত্তর অংশ কর্তৃক অনুমোদিত।” </a:t>
            </a:r>
          </a:p>
          <a:p>
            <a:pPr marL="0" indent="0" algn="just">
              <a:buNone/>
            </a:pPr>
            <a:r>
              <a:rPr lang="en-US" sz="3200" dirty="0" err="1" smtClean="0">
                <a:latin typeface="Shonar Bangla" panose="020B0502040204020203" pitchFamily="34" charset="0"/>
                <a:cs typeface="Shonar Bangla" panose="020B0502040204020203" pitchFamily="34" charset="0"/>
              </a:rPr>
              <a:t>Franckel</a:t>
            </a:r>
            <a:r>
              <a:rPr lang="en-US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 </a:t>
            </a:r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মনে করেন, “মূল্যবোধ হলো আবেগিক ও আদর্শগত ঐক্যের বোধ।” </a:t>
            </a:r>
          </a:p>
          <a:p>
            <a:pPr marL="0" indent="0" algn="just">
              <a:buNone/>
            </a:pPr>
            <a:r>
              <a:rPr lang="en-US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Beck </a:t>
            </a:r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বলেন, “মূল্যবোধ হলো সেসব কাজ, অভিজ্ঞতা ও নীতি যা মানুষের শুভবুদ্ধির ভারসাম্যপূর্ণ উন্নয়ন ঘটায়।” 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06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81500" y="658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মূল্যবোধের বৈশিষ্ট্য</a:t>
            </a:r>
            <a:endParaRPr lang="en-US" sz="40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158648" y="838200"/>
            <a:ext cx="1333500" cy="2514600"/>
            <a:chOff x="2152650" y="533400"/>
            <a:chExt cx="1333500" cy="2514600"/>
          </a:xfrm>
        </p:grpSpPr>
        <p:sp>
          <p:nvSpPr>
            <p:cNvPr id="5" name="Round Diagonal Corner Rectangle 4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52650" y="1005870"/>
              <a:ext cx="13335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ব্যক্তির আচরণের সমষ্টি</a:t>
              </a:r>
              <a:endParaRPr lang="en-US" sz="32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250066" y="838200"/>
            <a:ext cx="1333500" cy="2514600"/>
            <a:chOff x="2152650" y="533400"/>
            <a:chExt cx="1333500" cy="2514600"/>
          </a:xfrm>
        </p:grpSpPr>
        <p:sp>
          <p:nvSpPr>
            <p:cNvPr id="9" name="Round Diagonal Corner Rectangle 8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chemeClr val="accent2">
                    <a:lumMod val="75000"/>
                    <a:shade val="30000"/>
                    <a:satMod val="115000"/>
                  </a:schemeClr>
                </a:gs>
                <a:gs pos="50000">
                  <a:schemeClr val="accent2">
                    <a:lumMod val="75000"/>
                    <a:shade val="67500"/>
                    <a:satMod val="115000"/>
                  </a:schemeClr>
                </a:gs>
                <a:gs pos="100000">
                  <a:schemeClr val="accent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52650" y="1175892"/>
              <a:ext cx="13335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পরিবর্তন শীলতা</a:t>
              </a:r>
              <a:endParaRPr lang="en-US" sz="32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49660" y="838200"/>
            <a:ext cx="1333500" cy="2514600"/>
            <a:chOff x="2152650" y="533400"/>
            <a:chExt cx="1333500" cy="2514600"/>
          </a:xfrm>
        </p:grpSpPr>
        <p:sp>
          <p:nvSpPr>
            <p:cNvPr id="12" name="Round Diagonal Corner Rectangle 11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  <a:shade val="30000"/>
                    <a:satMod val="115000"/>
                  </a:schemeClr>
                </a:gs>
                <a:gs pos="50000">
                  <a:schemeClr val="accent1">
                    <a:lumMod val="75000"/>
                    <a:shade val="67500"/>
                    <a:satMod val="115000"/>
                  </a:schemeClr>
                </a:gs>
                <a:gs pos="100000">
                  <a:schemeClr val="accent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52650" y="1422113"/>
              <a:ext cx="13335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বিভিন্নতা</a:t>
              </a:r>
              <a:endParaRPr lang="en-US" sz="32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391400" y="838200"/>
            <a:ext cx="1517196" cy="2514600"/>
            <a:chOff x="2060802" y="533400"/>
            <a:chExt cx="1517196" cy="2514600"/>
          </a:xfrm>
        </p:grpSpPr>
        <p:sp>
          <p:nvSpPr>
            <p:cNvPr id="15" name="Round Diagonal Corner Rectangle 14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  <a:shade val="30000"/>
                    <a:satMod val="115000"/>
                  </a:schemeClr>
                </a:gs>
                <a:gs pos="50000">
                  <a:schemeClr val="accent6">
                    <a:lumMod val="75000"/>
                    <a:shade val="67500"/>
                    <a:satMod val="115000"/>
                  </a:schemeClr>
                </a:gs>
                <a:gs pos="100000">
                  <a:schemeClr val="accent6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060802" y="1513701"/>
              <a:ext cx="151719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0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সর্বজনীনতা</a:t>
              </a:r>
              <a:endParaRPr lang="en-US" sz="30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9597798" y="838200"/>
            <a:ext cx="1517196" cy="2514600"/>
            <a:chOff x="2060802" y="533400"/>
            <a:chExt cx="1517196" cy="2514600"/>
          </a:xfrm>
        </p:grpSpPr>
        <p:sp>
          <p:nvSpPr>
            <p:cNvPr id="18" name="Round Diagonal Corner Rectangle 17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60802" y="1252091"/>
              <a:ext cx="151719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এক ও অভিন্ন</a:t>
              </a:r>
              <a:endParaRPr lang="en-US" sz="32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066800" y="3801989"/>
            <a:ext cx="1517196" cy="2514600"/>
            <a:chOff x="2060802" y="533400"/>
            <a:chExt cx="1517196" cy="2514600"/>
          </a:xfrm>
        </p:grpSpPr>
        <p:sp>
          <p:nvSpPr>
            <p:cNvPr id="21" name="Round Diagonal Corner Rectangle 20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chemeClr val="accent3">
                    <a:lumMod val="50000"/>
                    <a:shade val="30000"/>
                    <a:satMod val="115000"/>
                  </a:schemeClr>
                </a:gs>
                <a:gs pos="50000">
                  <a:schemeClr val="accent3">
                    <a:lumMod val="50000"/>
                    <a:shade val="67500"/>
                    <a:satMod val="115000"/>
                  </a:schemeClr>
                </a:gs>
                <a:gs pos="100000">
                  <a:schemeClr val="accent3">
                    <a:lumMod val="50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060802" y="759648"/>
              <a:ext cx="1517196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ব্যক্তির দৃষ্টিভঙ্গির ওপর নির্ভরশীল</a:t>
              </a:r>
              <a:endParaRPr lang="en-US" sz="32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158218" y="3805618"/>
            <a:ext cx="1517196" cy="2514600"/>
            <a:chOff x="2060802" y="533400"/>
            <a:chExt cx="1517196" cy="2514600"/>
          </a:xfrm>
        </p:grpSpPr>
        <p:sp>
          <p:nvSpPr>
            <p:cNvPr id="24" name="Round Diagonal Corner Rectangle 23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rgbClr val="9933FF">
                    <a:shade val="30000"/>
                    <a:satMod val="115000"/>
                  </a:srgbClr>
                </a:gs>
                <a:gs pos="50000">
                  <a:srgbClr val="9933FF">
                    <a:shade val="67500"/>
                    <a:satMod val="115000"/>
                  </a:srgbClr>
                </a:gs>
                <a:gs pos="100000">
                  <a:srgbClr val="9933FF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60802" y="1248461"/>
              <a:ext cx="151719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পরিবেশের প্রভাব</a:t>
              </a:r>
              <a:endParaRPr lang="en-US" sz="32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357812" y="3801988"/>
            <a:ext cx="1517196" cy="2514600"/>
            <a:chOff x="2060802" y="533400"/>
            <a:chExt cx="1517196" cy="2514600"/>
          </a:xfrm>
        </p:grpSpPr>
        <p:sp>
          <p:nvSpPr>
            <p:cNvPr id="27" name="Round Diagonal Corner Rectangle 26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060802" y="1005870"/>
              <a:ext cx="151719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মূল্যবোধ বিকাশ লাভ করে</a:t>
              </a:r>
              <a:endParaRPr lang="en-US" sz="32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455354" y="3801988"/>
            <a:ext cx="1517196" cy="2514600"/>
            <a:chOff x="2060802" y="533400"/>
            <a:chExt cx="1517196" cy="2514600"/>
          </a:xfrm>
        </p:grpSpPr>
        <p:sp>
          <p:nvSpPr>
            <p:cNvPr id="30" name="Round Diagonal Corner Rectangle 29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rgbClr val="FFCC66">
                    <a:shade val="30000"/>
                    <a:satMod val="115000"/>
                  </a:srgbClr>
                </a:gs>
                <a:gs pos="50000">
                  <a:srgbClr val="FFCC66">
                    <a:shade val="67500"/>
                    <a:satMod val="115000"/>
                  </a:srgbClr>
                </a:gs>
                <a:gs pos="100000">
                  <a:srgbClr val="FFCC66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060802" y="1013882"/>
              <a:ext cx="151719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শ্রদ্ধাবোধ মূল্যবোধের ভিত্তি</a:t>
              </a:r>
              <a:endParaRPr lang="en-US" sz="32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597798" y="3810000"/>
            <a:ext cx="1517196" cy="2514600"/>
            <a:chOff x="2060802" y="533400"/>
            <a:chExt cx="1517196" cy="2514600"/>
          </a:xfrm>
        </p:grpSpPr>
        <p:sp>
          <p:nvSpPr>
            <p:cNvPr id="33" name="Round Diagonal Corner Rectangle 32"/>
            <p:cNvSpPr/>
            <p:nvPr/>
          </p:nvSpPr>
          <p:spPr>
            <a:xfrm flipV="1">
              <a:off x="2209800" y="533400"/>
              <a:ext cx="1219200" cy="2514600"/>
            </a:xfrm>
            <a:prstGeom prst="round2DiagRect">
              <a:avLst>
                <a:gd name="adj1" fmla="val 25622"/>
                <a:gd name="adj2" fmla="val 0"/>
              </a:avLst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060802" y="997858"/>
              <a:ext cx="151719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মানুষকে ঐক্যসূত্রে আবদ্ধ রাখে</a:t>
              </a:r>
              <a:endParaRPr lang="en-US" sz="32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790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5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500"/>
                            </p:stCondLst>
                            <p:childTnLst>
                              <p:par>
                                <p:cTn id="5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52900" y="420469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মূল্যবোধের শ্রেণিবিভাগ</a:t>
            </a:r>
            <a:endParaRPr lang="en-US" sz="40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990600" y="2057400"/>
            <a:ext cx="1676400" cy="1569660"/>
            <a:chOff x="1752600" y="2087940"/>
            <a:chExt cx="1676400" cy="1569660"/>
          </a:xfrm>
        </p:grpSpPr>
        <p:sp>
          <p:nvSpPr>
            <p:cNvPr id="5" name="TextBox 4"/>
            <p:cNvSpPr txBox="1"/>
            <p:nvPr/>
          </p:nvSpPr>
          <p:spPr>
            <a:xfrm>
              <a:off x="1752600" y="2286000"/>
              <a:ext cx="1295400" cy="914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অর্থনৈতিক মূল্যবোধ</a:t>
              </a:r>
              <a:endParaRPr lang="en-US" sz="28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24200" y="2087940"/>
              <a:ext cx="304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9600" dirty="0" smtClean="0">
                  <a:solidFill>
                    <a:schemeClr val="accent6">
                      <a:lumMod val="75000"/>
                    </a:schemeClr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১</a:t>
              </a:r>
              <a:endParaRPr lang="en-US" sz="9600" dirty="0">
                <a:solidFill>
                  <a:schemeClr val="accent6">
                    <a:lumMod val="75000"/>
                  </a:schemeClr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810000" y="2057400"/>
            <a:ext cx="1676400" cy="1569660"/>
            <a:chOff x="1752600" y="2087940"/>
            <a:chExt cx="1676400" cy="1569660"/>
          </a:xfrm>
        </p:grpSpPr>
        <p:sp>
          <p:nvSpPr>
            <p:cNvPr id="9" name="TextBox 8"/>
            <p:cNvSpPr txBox="1"/>
            <p:nvPr/>
          </p:nvSpPr>
          <p:spPr>
            <a:xfrm>
              <a:off x="1752600" y="2286000"/>
              <a:ext cx="12954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সামাজিক মূল্যবোধ</a:t>
              </a:r>
              <a:endParaRPr lang="en-US" sz="28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24200" y="2087940"/>
              <a:ext cx="304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9600" dirty="0">
                  <a:solidFill>
                    <a:srgbClr val="C00000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২</a:t>
              </a:r>
              <a:endParaRPr lang="en-US" sz="9600" dirty="0">
                <a:solidFill>
                  <a:srgbClr val="C00000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553200" y="2032448"/>
            <a:ext cx="1752600" cy="1569660"/>
            <a:chOff x="1676400" y="2087940"/>
            <a:chExt cx="1752600" cy="1569660"/>
          </a:xfrm>
        </p:grpSpPr>
        <p:sp>
          <p:nvSpPr>
            <p:cNvPr id="12" name="TextBox 11"/>
            <p:cNvSpPr txBox="1"/>
            <p:nvPr/>
          </p:nvSpPr>
          <p:spPr>
            <a:xfrm>
              <a:off x="1676400" y="2286000"/>
              <a:ext cx="13716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রাজনৈতিক মূল্যবোধ</a:t>
              </a:r>
              <a:endParaRPr lang="en-US" sz="28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124200" y="2087940"/>
              <a:ext cx="304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9600" dirty="0" smtClean="0">
                  <a:solidFill>
                    <a:srgbClr val="7030A0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৩</a:t>
              </a:r>
              <a:endParaRPr lang="en-US" sz="9600" dirty="0">
                <a:solidFill>
                  <a:srgbClr val="7030A0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448800" y="2032448"/>
            <a:ext cx="1752600" cy="1569660"/>
            <a:chOff x="1676400" y="2087940"/>
            <a:chExt cx="1752600" cy="1569660"/>
          </a:xfrm>
        </p:grpSpPr>
        <p:sp>
          <p:nvSpPr>
            <p:cNvPr id="15" name="TextBox 14"/>
            <p:cNvSpPr txBox="1"/>
            <p:nvPr/>
          </p:nvSpPr>
          <p:spPr>
            <a:xfrm>
              <a:off x="1676400" y="2286000"/>
              <a:ext cx="13716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আধ্যাত্মিক মূল্যবোধ</a:t>
              </a:r>
              <a:endParaRPr lang="en-US" sz="28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124200" y="2087940"/>
              <a:ext cx="304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9600" dirty="0">
                  <a:solidFill>
                    <a:schemeClr val="accent4">
                      <a:lumMod val="50000"/>
                    </a:schemeClr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৪</a:t>
              </a:r>
              <a:endParaRPr lang="en-US" sz="9600" dirty="0">
                <a:solidFill>
                  <a:schemeClr val="accent4">
                    <a:lumMod val="50000"/>
                  </a:schemeClr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04800" y="4038600"/>
            <a:ext cx="1752600" cy="1569660"/>
            <a:chOff x="1676400" y="2087940"/>
            <a:chExt cx="1752600" cy="1569660"/>
          </a:xfrm>
        </p:grpSpPr>
        <p:sp>
          <p:nvSpPr>
            <p:cNvPr id="18" name="TextBox 17"/>
            <p:cNvSpPr txBox="1"/>
            <p:nvPr/>
          </p:nvSpPr>
          <p:spPr>
            <a:xfrm>
              <a:off x="1676400" y="2286000"/>
              <a:ext cx="13716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আধুনিক মূল্যবোধ</a:t>
              </a:r>
              <a:endParaRPr lang="en-US" sz="28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124200" y="2087940"/>
              <a:ext cx="304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9600" dirty="0" smtClean="0">
                  <a:solidFill>
                    <a:schemeClr val="accent5">
                      <a:lumMod val="75000"/>
                    </a:schemeClr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৫</a:t>
              </a:r>
              <a:endParaRPr lang="en-US" sz="9600" dirty="0">
                <a:solidFill>
                  <a:schemeClr val="accent5">
                    <a:lumMod val="75000"/>
                  </a:schemeClr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276600" y="4038600"/>
            <a:ext cx="1752600" cy="1569660"/>
            <a:chOff x="1676400" y="2087940"/>
            <a:chExt cx="1752600" cy="1569660"/>
          </a:xfrm>
        </p:grpSpPr>
        <p:sp>
          <p:nvSpPr>
            <p:cNvPr id="21" name="TextBox 20"/>
            <p:cNvSpPr txBox="1"/>
            <p:nvPr/>
          </p:nvSpPr>
          <p:spPr>
            <a:xfrm>
              <a:off x="1676400" y="2286000"/>
              <a:ext cx="13716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নান্দনিক মূল্যবোধ</a:t>
              </a:r>
              <a:endParaRPr lang="en-US" sz="28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24200" y="2087940"/>
              <a:ext cx="304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9600" dirty="0">
                  <a:solidFill>
                    <a:srgbClr val="26D4CC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৬</a:t>
              </a:r>
              <a:endParaRPr lang="en-US" sz="9600" dirty="0">
                <a:solidFill>
                  <a:srgbClr val="26D4CC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48400" y="4038600"/>
            <a:ext cx="1752600" cy="1569660"/>
            <a:chOff x="1676400" y="2087940"/>
            <a:chExt cx="1752600" cy="1569660"/>
          </a:xfrm>
        </p:grpSpPr>
        <p:sp>
          <p:nvSpPr>
            <p:cNvPr id="24" name="TextBox 23"/>
            <p:cNvSpPr txBox="1"/>
            <p:nvPr/>
          </p:nvSpPr>
          <p:spPr>
            <a:xfrm>
              <a:off x="1676400" y="2286000"/>
              <a:ext cx="13716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ধর্মীয় মূল্যবোধ</a:t>
              </a:r>
              <a:endParaRPr lang="en-US" sz="28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24200" y="2087940"/>
              <a:ext cx="304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9600" dirty="0" smtClean="0">
                  <a:solidFill>
                    <a:srgbClr val="D3676F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৭</a:t>
              </a:r>
              <a:endParaRPr lang="en-US" sz="9600" dirty="0">
                <a:solidFill>
                  <a:srgbClr val="D3676F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9206552" y="4038600"/>
            <a:ext cx="1752600" cy="1569660"/>
            <a:chOff x="1676400" y="2087940"/>
            <a:chExt cx="1752600" cy="1569660"/>
          </a:xfrm>
        </p:grpSpPr>
        <p:sp>
          <p:nvSpPr>
            <p:cNvPr id="27" name="TextBox 26"/>
            <p:cNvSpPr txBox="1"/>
            <p:nvPr/>
          </p:nvSpPr>
          <p:spPr>
            <a:xfrm>
              <a:off x="1676400" y="2286000"/>
              <a:ext cx="13716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বস্তুগত মূল্যবোধ</a:t>
              </a:r>
              <a:endParaRPr lang="en-US" sz="28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124200" y="2087940"/>
              <a:ext cx="304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9600" dirty="0">
                  <a:solidFill>
                    <a:srgbClr val="F90F30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৮</a:t>
              </a:r>
              <a:endParaRPr lang="en-US" sz="9600" dirty="0">
                <a:solidFill>
                  <a:srgbClr val="F90F30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sp>
        <p:nvSpPr>
          <p:cNvPr id="29" name="Donut 28"/>
          <p:cNvSpPr/>
          <p:nvPr/>
        </p:nvSpPr>
        <p:spPr>
          <a:xfrm>
            <a:off x="918836" y="1821006"/>
            <a:ext cx="1920240" cy="1828800"/>
          </a:xfrm>
          <a:prstGeom prst="donut">
            <a:avLst>
              <a:gd name="adj" fmla="val 1020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Donut 29"/>
          <p:cNvSpPr/>
          <p:nvPr/>
        </p:nvSpPr>
        <p:spPr>
          <a:xfrm>
            <a:off x="3729364" y="1818113"/>
            <a:ext cx="1920240" cy="1828800"/>
          </a:xfrm>
          <a:prstGeom prst="donut">
            <a:avLst>
              <a:gd name="adj" fmla="val 1020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Donut 30"/>
          <p:cNvSpPr/>
          <p:nvPr/>
        </p:nvSpPr>
        <p:spPr>
          <a:xfrm>
            <a:off x="6477000" y="1815220"/>
            <a:ext cx="2011680" cy="1828800"/>
          </a:xfrm>
          <a:prstGeom prst="donut">
            <a:avLst>
              <a:gd name="adj" fmla="val 1020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Donut 31"/>
          <p:cNvSpPr/>
          <p:nvPr/>
        </p:nvSpPr>
        <p:spPr>
          <a:xfrm>
            <a:off x="9448800" y="1812327"/>
            <a:ext cx="1920240" cy="1828800"/>
          </a:xfrm>
          <a:prstGeom prst="donut">
            <a:avLst>
              <a:gd name="adj" fmla="val 1020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Donut 32"/>
          <p:cNvSpPr/>
          <p:nvPr/>
        </p:nvSpPr>
        <p:spPr>
          <a:xfrm>
            <a:off x="358936" y="3799313"/>
            <a:ext cx="1920240" cy="1828800"/>
          </a:xfrm>
          <a:prstGeom prst="donut">
            <a:avLst>
              <a:gd name="adj" fmla="val 1020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Donut 33"/>
          <p:cNvSpPr/>
          <p:nvPr/>
        </p:nvSpPr>
        <p:spPr>
          <a:xfrm>
            <a:off x="3326528" y="3777704"/>
            <a:ext cx="1920240" cy="1828800"/>
          </a:xfrm>
          <a:prstGeom prst="donut">
            <a:avLst>
              <a:gd name="adj" fmla="val 1020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Donut 34"/>
          <p:cNvSpPr/>
          <p:nvPr/>
        </p:nvSpPr>
        <p:spPr>
          <a:xfrm>
            <a:off x="6324600" y="3756095"/>
            <a:ext cx="1920240" cy="1828800"/>
          </a:xfrm>
          <a:prstGeom prst="donut">
            <a:avLst>
              <a:gd name="adj" fmla="val 1020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Donut 35"/>
          <p:cNvSpPr/>
          <p:nvPr/>
        </p:nvSpPr>
        <p:spPr>
          <a:xfrm>
            <a:off x="9220200" y="3734486"/>
            <a:ext cx="1920240" cy="1828800"/>
          </a:xfrm>
          <a:prstGeom prst="donut">
            <a:avLst>
              <a:gd name="adj" fmla="val 1020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17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721191" y="457200"/>
            <a:ext cx="2743200" cy="27432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9291" y="1166018"/>
            <a:ext cx="2667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bn-IN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মূল্যবোধ ও সুশাসনের সম্পর্ক</a:t>
            </a:r>
            <a:endParaRPr lang="en-US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 rot="462274">
            <a:off x="1901791" y="1828800"/>
            <a:ext cx="2229026" cy="2375739"/>
            <a:chOff x="1524000" y="2147139"/>
            <a:chExt cx="2229026" cy="2375739"/>
          </a:xfrm>
        </p:grpSpPr>
        <p:sp>
          <p:nvSpPr>
            <p:cNvPr id="7" name="Flowchart: Manual Operation 6"/>
            <p:cNvSpPr/>
            <p:nvPr/>
          </p:nvSpPr>
          <p:spPr>
            <a:xfrm rot="2700000" flipV="1">
              <a:off x="1848026" y="2299539"/>
              <a:ext cx="2057400" cy="1752600"/>
            </a:xfrm>
            <a:prstGeom prst="flowChartManualOperati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524000" y="3608478"/>
              <a:ext cx="914400" cy="914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569720" y="3654198"/>
              <a:ext cx="822960" cy="8229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90700" y="3707717"/>
              <a:ext cx="381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44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১</a:t>
              </a:r>
              <a:endParaRPr lang="en-US" sz="44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90165" y="2438400"/>
              <a:ext cx="1518665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শাসকের মূল্যবোধ চর্চা সুশাসনে সহায়ক</a:t>
              </a:r>
              <a:endParaRPr lang="en-US" sz="28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rot="20082366">
            <a:off x="3674072" y="3334106"/>
            <a:ext cx="2229026" cy="2375739"/>
            <a:chOff x="1524000" y="2147139"/>
            <a:chExt cx="2229026" cy="2375739"/>
          </a:xfrm>
        </p:grpSpPr>
        <p:sp>
          <p:nvSpPr>
            <p:cNvPr id="14" name="Flowchart: Manual Operation 13"/>
            <p:cNvSpPr/>
            <p:nvPr/>
          </p:nvSpPr>
          <p:spPr>
            <a:xfrm rot="2700000" flipV="1">
              <a:off x="1848026" y="2299539"/>
              <a:ext cx="2057400" cy="1752600"/>
            </a:xfrm>
            <a:prstGeom prst="flowChartManualOperation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524000" y="3608478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569720" y="3654198"/>
              <a:ext cx="822960" cy="8229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rot="1517634">
              <a:off x="1790700" y="3707718"/>
              <a:ext cx="381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4400" dirty="0">
                  <a:latin typeface="Shonar Bangla" panose="020B0502040204020203" pitchFamily="34" charset="0"/>
                  <a:cs typeface="Shonar Bangla" panose="020B0502040204020203" pitchFamily="34" charset="0"/>
                </a:rPr>
                <a:t>২</a:t>
              </a:r>
              <a:endParaRPr lang="en-US" sz="44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 rot="1860000">
              <a:off x="2040994" y="2274471"/>
              <a:ext cx="1518665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রাষ্ট্রযন্ত্রে মূল্যবোধের চর্চা সুশাসন নিশ্চিত করে</a:t>
              </a:r>
              <a:endParaRPr lang="en-US" sz="28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 rot="17351016">
            <a:off x="6237811" y="3312776"/>
            <a:ext cx="2229026" cy="2375739"/>
            <a:chOff x="1524000" y="2147139"/>
            <a:chExt cx="2229026" cy="2375739"/>
          </a:xfrm>
        </p:grpSpPr>
        <p:sp>
          <p:nvSpPr>
            <p:cNvPr id="20" name="Flowchart: Manual Operation 19"/>
            <p:cNvSpPr/>
            <p:nvPr/>
          </p:nvSpPr>
          <p:spPr>
            <a:xfrm rot="2700000" flipV="1">
              <a:off x="1848026" y="2299539"/>
              <a:ext cx="2057400" cy="1752600"/>
            </a:xfrm>
            <a:prstGeom prst="flowChartManualOperatio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1524000" y="3608478"/>
              <a:ext cx="914400" cy="9144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569720" y="3654198"/>
              <a:ext cx="822960" cy="8229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 rot="4248984">
              <a:off x="1790701" y="3707718"/>
              <a:ext cx="381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4400" dirty="0" smtClean="0">
                  <a:latin typeface="Shonar Bangla" panose="020B0502040204020203" pitchFamily="34" charset="0"/>
                  <a:cs typeface="Shonar Bangla" panose="020B0502040204020203" pitchFamily="34" charset="0"/>
                </a:rPr>
                <a:t>৩</a:t>
              </a:r>
              <a:endParaRPr lang="en-US" sz="44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4631728">
              <a:off x="2040994" y="2274471"/>
              <a:ext cx="1518665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নাগরিকের মূল্যবোধের চর্চা সুশাসন প্রতিষ্ঠা করে</a:t>
              </a:r>
              <a:endParaRPr lang="en-US" sz="28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rot="15285971">
            <a:off x="8093656" y="1844256"/>
            <a:ext cx="2229026" cy="2375739"/>
            <a:chOff x="1524000" y="2147139"/>
            <a:chExt cx="2229026" cy="2375739"/>
          </a:xfrm>
        </p:grpSpPr>
        <p:sp>
          <p:nvSpPr>
            <p:cNvPr id="26" name="Flowchart: Manual Operation 25"/>
            <p:cNvSpPr/>
            <p:nvPr/>
          </p:nvSpPr>
          <p:spPr>
            <a:xfrm rot="2700000" flipV="1">
              <a:off x="1848026" y="2299539"/>
              <a:ext cx="2057400" cy="1752600"/>
            </a:xfrm>
            <a:prstGeom prst="flowChartManualOperation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524000" y="3608478"/>
              <a:ext cx="914400" cy="914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569720" y="3654198"/>
              <a:ext cx="822960" cy="8229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 rot="6314029">
              <a:off x="1790700" y="3707718"/>
              <a:ext cx="381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4400" dirty="0">
                  <a:latin typeface="Shonar Bangla" panose="020B0502040204020203" pitchFamily="34" charset="0"/>
                  <a:cs typeface="Shonar Bangla" panose="020B0502040204020203" pitchFamily="34" charset="0"/>
                </a:rPr>
                <a:t>৪</a:t>
              </a:r>
              <a:endParaRPr lang="en-US" sz="4400" dirty="0"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 rot="6314029">
              <a:off x="2011647" y="2266479"/>
              <a:ext cx="1518665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solidFill>
                    <a:schemeClr val="bg1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সুশাসন মূল্যবোধের বিকাশ সাধন করে</a:t>
              </a:r>
              <a:endParaRPr lang="en-US" sz="2800" dirty="0">
                <a:solidFill>
                  <a:schemeClr val="bg1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930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-152400"/>
            <a:ext cx="5715000" cy="1140725"/>
          </a:xfrm>
        </p:spPr>
        <p:txBody>
          <a:bodyPr>
            <a:normAutofit/>
          </a:bodyPr>
          <a:lstStyle/>
          <a:p>
            <a:pPr algn="ctr"/>
            <a:r>
              <a:rPr lang="bn-IN" sz="36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সুশাসন প্রতিষ্ঠায় মূল্যবোধের গুরুত্ব</a:t>
            </a:r>
            <a:endParaRPr lang="en-US" sz="36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57200" y="609600"/>
            <a:ext cx="1066800" cy="2151800"/>
            <a:chOff x="2438400" y="2344000"/>
            <a:chExt cx="1066800" cy="2151800"/>
          </a:xfr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25" name="Group 24"/>
            <p:cNvGrpSpPr/>
            <p:nvPr/>
          </p:nvGrpSpPr>
          <p:grpSpPr>
            <a:xfrm>
              <a:off x="2438400" y="2736375"/>
              <a:ext cx="1066800" cy="1759425"/>
              <a:chOff x="2438400" y="1669575"/>
              <a:chExt cx="1066800" cy="1759425"/>
            </a:xfr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" name="Oval 3"/>
              <p:cNvSpPr/>
              <p:nvPr/>
            </p:nvSpPr>
            <p:spPr>
              <a:xfrm>
                <a:off x="2438400" y="2286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2438400" y="22098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38400" y="21336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438400" y="20574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438400" y="19812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2438400" y="1905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438400" y="182652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2438400" y="174805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438400" y="166957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2438400" y="26579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438400" y="257942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438400" y="250095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2438400" y="242247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438400" y="23440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191000" y="609600"/>
            <a:ext cx="1066800" cy="2151800"/>
            <a:chOff x="2438400" y="2344000"/>
            <a:chExt cx="1066800" cy="2151800"/>
          </a:xfrm>
          <a:solidFill>
            <a:schemeClr val="accent6">
              <a:lumMod val="75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28" name="Group 27"/>
            <p:cNvGrpSpPr/>
            <p:nvPr/>
          </p:nvGrpSpPr>
          <p:grpSpPr>
            <a:xfrm>
              <a:off x="2438400" y="2736375"/>
              <a:ext cx="1066800" cy="1759425"/>
              <a:chOff x="2438400" y="1669575"/>
              <a:chExt cx="1066800" cy="1759425"/>
            </a:xfr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4" name="Oval 33"/>
              <p:cNvSpPr/>
              <p:nvPr/>
            </p:nvSpPr>
            <p:spPr>
              <a:xfrm>
                <a:off x="2438400" y="2286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2438400" y="22098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2438400" y="21336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2438400" y="20574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2438400" y="19812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438400" y="1905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438400" y="182652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2438400" y="174805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2438400" y="166957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Oval 28"/>
            <p:cNvSpPr/>
            <p:nvPr/>
          </p:nvSpPr>
          <p:spPr>
            <a:xfrm>
              <a:off x="2438400" y="26579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2438400" y="257942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2438400" y="250095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2438400" y="242247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2438400" y="23440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924800" y="609600"/>
            <a:ext cx="1066800" cy="2151800"/>
            <a:chOff x="2438400" y="2344000"/>
            <a:chExt cx="1066800" cy="2151800"/>
          </a:xfrm>
          <a:solidFill>
            <a:srgbClr val="9933FF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44" name="Group 43"/>
            <p:cNvGrpSpPr/>
            <p:nvPr/>
          </p:nvGrpSpPr>
          <p:grpSpPr>
            <a:xfrm>
              <a:off x="2438400" y="2736375"/>
              <a:ext cx="1066800" cy="1759425"/>
              <a:chOff x="2438400" y="1669575"/>
              <a:chExt cx="1066800" cy="1759425"/>
            </a:xfr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0" name="Oval 49"/>
              <p:cNvSpPr/>
              <p:nvPr/>
            </p:nvSpPr>
            <p:spPr>
              <a:xfrm>
                <a:off x="2438400" y="2286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2438400" y="22098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2438400" y="21336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2438400" y="20574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2438400" y="19812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2438400" y="1905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438400" y="182652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2438400" y="174805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2438400" y="166957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Oval 44"/>
            <p:cNvSpPr/>
            <p:nvPr/>
          </p:nvSpPr>
          <p:spPr>
            <a:xfrm>
              <a:off x="2438400" y="26579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2438400" y="257942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438400" y="250095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438400" y="242247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2438400" y="23440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990600" y="2267800"/>
            <a:ext cx="1066800" cy="2151800"/>
            <a:chOff x="2438400" y="2344000"/>
            <a:chExt cx="1066800" cy="2151800"/>
          </a:xfrm>
          <a:solidFill>
            <a:schemeClr val="accent2">
              <a:lumMod val="75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60" name="Group 59"/>
            <p:cNvGrpSpPr/>
            <p:nvPr/>
          </p:nvGrpSpPr>
          <p:grpSpPr>
            <a:xfrm>
              <a:off x="2438400" y="2736375"/>
              <a:ext cx="1066800" cy="1759425"/>
              <a:chOff x="2438400" y="1669575"/>
              <a:chExt cx="1066800" cy="1759425"/>
            </a:xfr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66" name="Oval 65"/>
              <p:cNvSpPr/>
              <p:nvPr/>
            </p:nvSpPr>
            <p:spPr>
              <a:xfrm>
                <a:off x="2438400" y="2286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2438400" y="22098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2438400" y="21336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2438400" y="20574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2438400" y="19812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2438400" y="1905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2438400" y="182652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2438400" y="174805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2438400" y="166957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Oval 60"/>
            <p:cNvSpPr/>
            <p:nvPr/>
          </p:nvSpPr>
          <p:spPr>
            <a:xfrm>
              <a:off x="2438400" y="26579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2438400" y="257942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438400" y="250095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2438400" y="242247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2438400" y="23440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4400" y="2267800"/>
            <a:ext cx="1066800" cy="2151800"/>
            <a:chOff x="2438400" y="2344000"/>
            <a:chExt cx="1066800" cy="2151800"/>
          </a:xfrm>
          <a:solidFill>
            <a:schemeClr val="accent5">
              <a:lumMod val="60000"/>
              <a:lumOff val="4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76" name="Group 75"/>
            <p:cNvGrpSpPr/>
            <p:nvPr/>
          </p:nvGrpSpPr>
          <p:grpSpPr>
            <a:xfrm>
              <a:off x="2438400" y="2736375"/>
              <a:ext cx="1066800" cy="1759425"/>
              <a:chOff x="2438400" y="1669575"/>
              <a:chExt cx="1066800" cy="1759425"/>
            </a:xfr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82" name="Oval 81"/>
              <p:cNvSpPr/>
              <p:nvPr/>
            </p:nvSpPr>
            <p:spPr>
              <a:xfrm>
                <a:off x="2438400" y="2286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2438400" y="22098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2438400" y="21336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2438400" y="20574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2438400" y="19812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2438400" y="1905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2438400" y="182652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2438400" y="174805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2438400" y="166957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Oval 76"/>
            <p:cNvSpPr/>
            <p:nvPr/>
          </p:nvSpPr>
          <p:spPr>
            <a:xfrm>
              <a:off x="2438400" y="26579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2438400" y="257942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2438400" y="250095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2438400" y="242247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2438400" y="23440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8458200" y="2267800"/>
            <a:ext cx="1066800" cy="2151800"/>
            <a:chOff x="2438400" y="2344000"/>
            <a:chExt cx="1066800" cy="2151800"/>
          </a:xfrm>
          <a:solidFill>
            <a:srgbClr val="D3676F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92" name="Group 91"/>
            <p:cNvGrpSpPr/>
            <p:nvPr/>
          </p:nvGrpSpPr>
          <p:grpSpPr>
            <a:xfrm>
              <a:off x="2438400" y="2736375"/>
              <a:ext cx="1066800" cy="1759425"/>
              <a:chOff x="2438400" y="1669575"/>
              <a:chExt cx="1066800" cy="1759425"/>
            </a:xfr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8" name="Oval 97"/>
              <p:cNvSpPr/>
              <p:nvPr/>
            </p:nvSpPr>
            <p:spPr>
              <a:xfrm>
                <a:off x="2438400" y="2286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2438400" y="22098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2438400" y="21336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2438400" y="20574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2438400" y="19812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2438400" y="1905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/>
              <p:cNvSpPr/>
              <p:nvPr/>
            </p:nvSpPr>
            <p:spPr>
              <a:xfrm>
                <a:off x="2438400" y="182652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2438400" y="174805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2438400" y="166957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3" name="Oval 92"/>
            <p:cNvSpPr/>
            <p:nvPr/>
          </p:nvSpPr>
          <p:spPr>
            <a:xfrm>
              <a:off x="2438400" y="26579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2438400" y="257942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2438400" y="250095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2438400" y="242247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2438400" y="23440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57200" y="4020394"/>
            <a:ext cx="1066800" cy="2151800"/>
            <a:chOff x="2438400" y="2344000"/>
            <a:chExt cx="1066800" cy="2151800"/>
          </a:xfrm>
          <a:solidFill>
            <a:schemeClr val="accent6">
              <a:lumMod val="60000"/>
              <a:lumOff val="4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108" name="Group 107"/>
            <p:cNvGrpSpPr/>
            <p:nvPr/>
          </p:nvGrpSpPr>
          <p:grpSpPr>
            <a:xfrm>
              <a:off x="2438400" y="2736375"/>
              <a:ext cx="1066800" cy="1759425"/>
              <a:chOff x="2438400" y="1669575"/>
              <a:chExt cx="1066800" cy="1759425"/>
            </a:xfr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14" name="Oval 113"/>
              <p:cNvSpPr/>
              <p:nvPr/>
            </p:nvSpPr>
            <p:spPr>
              <a:xfrm>
                <a:off x="2438400" y="2286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2438400" y="22098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2438400" y="21336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2438400" y="20574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Oval 117"/>
              <p:cNvSpPr/>
              <p:nvPr/>
            </p:nvSpPr>
            <p:spPr>
              <a:xfrm>
                <a:off x="2438400" y="19812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2438400" y="1905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2438400" y="182652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Oval 120"/>
              <p:cNvSpPr/>
              <p:nvPr/>
            </p:nvSpPr>
            <p:spPr>
              <a:xfrm>
                <a:off x="2438400" y="174805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2438400" y="166957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9" name="Oval 108"/>
            <p:cNvSpPr/>
            <p:nvPr/>
          </p:nvSpPr>
          <p:spPr>
            <a:xfrm>
              <a:off x="2438400" y="26579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2438400" y="257942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2438400" y="250095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2438400" y="242247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2438400" y="23440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4191000" y="4020394"/>
            <a:ext cx="1066800" cy="2151800"/>
            <a:chOff x="2438400" y="2344000"/>
            <a:chExt cx="1066800" cy="2151800"/>
          </a:xfrm>
          <a:solidFill>
            <a:srgbClr val="FFC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124" name="Group 123"/>
            <p:cNvGrpSpPr/>
            <p:nvPr/>
          </p:nvGrpSpPr>
          <p:grpSpPr>
            <a:xfrm>
              <a:off x="2438400" y="2736375"/>
              <a:ext cx="1066800" cy="1759425"/>
              <a:chOff x="2438400" y="1669575"/>
              <a:chExt cx="1066800" cy="1759425"/>
            </a:xfr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30" name="Oval 129"/>
              <p:cNvSpPr/>
              <p:nvPr/>
            </p:nvSpPr>
            <p:spPr>
              <a:xfrm>
                <a:off x="2438400" y="2286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2438400" y="22098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2438400" y="21336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2438400" y="20574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2438400" y="19812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Oval 134"/>
              <p:cNvSpPr/>
              <p:nvPr/>
            </p:nvSpPr>
            <p:spPr>
              <a:xfrm>
                <a:off x="2438400" y="1905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Oval 135"/>
              <p:cNvSpPr/>
              <p:nvPr/>
            </p:nvSpPr>
            <p:spPr>
              <a:xfrm>
                <a:off x="2438400" y="182652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Oval 136"/>
              <p:cNvSpPr/>
              <p:nvPr/>
            </p:nvSpPr>
            <p:spPr>
              <a:xfrm>
                <a:off x="2438400" y="174805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Oval 137"/>
              <p:cNvSpPr/>
              <p:nvPr/>
            </p:nvSpPr>
            <p:spPr>
              <a:xfrm>
                <a:off x="2438400" y="166957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2438400" y="26579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2438400" y="257942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2438400" y="250095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2438400" y="242247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2438400" y="23440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7924800" y="4020394"/>
            <a:ext cx="1066800" cy="2151800"/>
            <a:chOff x="2438400" y="2344000"/>
            <a:chExt cx="1066800" cy="2151800"/>
          </a:xfrm>
          <a:solidFill>
            <a:srgbClr val="26D4CC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140" name="Group 139"/>
            <p:cNvGrpSpPr/>
            <p:nvPr/>
          </p:nvGrpSpPr>
          <p:grpSpPr>
            <a:xfrm>
              <a:off x="2438400" y="2736375"/>
              <a:ext cx="1066800" cy="1759425"/>
              <a:chOff x="2438400" y="1669575"/>
              <a:chExt cx="1066800" cy="1759425"/>
            </a:xfr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46" name="Oval 145"/>
              <p:cNvSpPr/>
              <p:nvPr/>
            </p:nvSpPr>
            <p:spPr>
              <a:xfrm>
                <a:off x="2438400" y="2286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2438400" y="22098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Oval 147"/>
              <p:cNvSpPr/>
              <p:nvPr/>
            </p:nvSpPr>
            <p:spPr>
              <a:xfrm>
                <a:off x="2438400" y="21336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2438400" y="20574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2438400" y="19812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2438400" y="190500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/>
              <p:cNvSpPr/>
              <p:nvPr/>
            </p:nvSpPr>
            <p:spPr>
              <a:xfrm>
                <a:off x="2438400" y="182652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/>
              <p:cNvSpPr/>
              <p:nvPr/>
            </p:nvSpPr>
            <p:spPr>
              <a:xfrm>
                <a:off x="2438400" y="1748050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Oval 153"/>
              <p:cNvSpPr/>
              <p:nvPr/>
            </p:nvSpPr>
            <p:spPr>
              <a:xfrm>
                <a:off x="2438400" y="1669575"/>
                <a:ext cx="1066800" cy="1143000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isometricOffAxis2Top"/>
                <a:lightRig rig="threePt" dir="t"/>
              </a:scene3d>
              <a:sp3d prstMaterial="flat"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1" name="Oval 140"/>
            <p:cNvSpPr/>
            <p:nvPr/>
          </p:nvSpPr>
          <p:spPr>
            <a:xfrm>
              <a:off x="2438400" y="26579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2438400" y="257942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>
            <a:xfrm>
              <a:off x="2438400" y="250095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2438400" y="2422475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>
            <a:xfrm>
              <a:off x="2438400" y="2344000"/>
              <a:ext cx="1066800" cy="1143000"/>
            </a:xfrm>
            <a:prstGeom prst="ellipse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OffAxis2Top"/>
              <a:lightRig rig="threePt" dir="t"/>
            </a:scene3d>
            <a:sp3d prstMaterial="flat"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TextBox 154"/>
          <p:cNvSpPr txBox="1"/>
          <p:nvPr/>
        </p:nvSpPr>
        <p:spPr>
          <a:xfrm>
            <a:off x="1828800" y="1158925"/>
            <a:ext cx="198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আইনের শাসন প্রতিষ্ঠা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5582557" y="1396425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ন্যায়বিচার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9372600" y="1371600"/>
            <a:ext cx="2209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নাগরিক অধিকার সংরক্ষণ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2209800" y="3087823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সহনশীলতা 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6054271" y="3049745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শৃঙ্খলাবোধ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9829800" y="3072825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সহমর্মিতা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1828800" y="4809523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বিকাশ সাধন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5486400" y="4848831"/>
            <a:ext cx="198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শ্রমের মাধ্যমে মর্যাদা নির্ধারণ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9372600" y="4875263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Shonar Bangla" panose="020B0502040204020203" pitchFamily="34" charset="0"/>
                <a:cs typeface="Shonar Bangla" panose="020B0502040204020203" pitchFamily="34" charset="0"/>
              </a:rPr>
              <a:t>বিবেকবোধ</a:t>
            </a:r>
            <a:endParaRPr lang="en-US" sz="3200" dirty="0"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97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257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Shonar Bangla</vt:lpstr>
      <vt:lpstr>Office Theme</vt:lpstr>
      <vt:lpstr>অনলাইন ক্লাসে স্বাগতম উপস্থাপনায় মোঃ ফেরদাউস আমিন প্রভাষক, রাষ্ট্রবিজ্ঞান বিভাগ চাঁদপুর সরকারি মহিলা কলেজ, চাঁদপুর</vt:lpstr>
      <vt:lpstr>PowerPoint Presentation</vt:lpstr>
      <vt:lpstr>আলোচ্য বিষয়ঃ </vt:lpstr>
      <vt:lpstr>মূল্যবোধের ধারণা (Concept of Values)</vt:lpstr>
      <vt:lpstr>PowerPoint Presentation</vt:lpstr>
      <vt:lpstr>PowerPoint Presentation</vt:lpstr>
      <vt:lpstr>মূল্যবোধ ও সুশাসনের সম্পর্ক</vt:lpstr>
      <vt:lpstr>সুশাসন প্রতিষ্ঠায় মূল্যবোধের গুরুত্ব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 FERDAUS AMIN</dc:creator>
  <cp:lastModifiedBy>MD FERDAUS AMIN</cp:lastModifiedBy>
  <cp:revision>26</cp:revision>
  <dcterms:created xsi:type="dcterms:W3CDTF">2006-08-16T00:00:00Z</dcterms:created>
  <dcterms:modified xsi:type="dcterms:W3CDTF">2021-03-24T18:16:25Z</dcterms:modified>
</cp:coreProperties>
</file>