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8" r:id="rId3"/>
    <p:sldMasterId id="2147483726" r:id="rId4"/>
    <p:sldMasterId id="2147483744" r:id="rId5"/>
    <p:sldMasterId id="2147483762" r:id="rId6"/>
    <p:sldMasterId id="2147483774" r:id="rId7"/>
    <p:sldMasterId id="214748378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9" r:id="rId16"/>
    <p:sldId id="263" r:id="rId17"/>
    <p:sldId id="264" r:id="rId18"/>
    <p:sldId id="265" r:id="rId19"/>
    <p:sldId id="267" r:id="rId20"/>
    <p:sldId id="268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29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888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736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620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536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918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48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997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660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896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147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368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144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03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5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5612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355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738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46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064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8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54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6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2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4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1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9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6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10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81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35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1350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77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42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96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34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35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0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526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33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4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57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34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15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75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9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99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20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7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93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1135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5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79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39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14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85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34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25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038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3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516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79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47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75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654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63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422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07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82166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7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34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350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063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680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965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869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28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844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6868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677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410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3387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304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675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3863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2533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500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7841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3680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8275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21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956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2880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934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025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11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69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394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873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620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299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8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383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17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665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107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1644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285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61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836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099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571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3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4.xml"/><Relationship Id="rId21" Type="http://schemas.openxmlformats.org/officeDocument/2006/relationships/image" Target="../media/image22.png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0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5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85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53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8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A65240-FF9A-4C75-A495-B4C65E9FFF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3131-5534-4BDD-B3DA-4C3EAAE9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4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4001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-1" y="0"/>
            <a:ext cx="12184001" cy="2895600"/>
          </a:xfrm>
          <a:prstGeom prst="rect">
            <a:avLst/>
          </a:prstGeom>
        </p:spPr>
        <p:txBody>
          <a:bodyPr>
            <a:prstTxWarp prst="textDoubleWave1">
              <a:avLst/>
            </a:prstTxWarp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7074" y="318654"/>
            <a:ext cx="5181599" cy="4419600"/>
            <a:chOff x="-76198" y="0"/>
            <a:chExt cx="9220199" cy="68762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762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" y="3608486"/>
              <a:ext cx="1828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সিকাম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76198" y="4933667"/>
              <a:ext cx="2590799" cy="90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এপেনডিক্স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71698" y="5334000"/>
              <a:ext cx="265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সিগময়েড কোলন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3424" y="940769"/>
              <a:ext cx="4281770" cy="90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অনুপ্রস্থ কোলন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1" y="2590800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অবরোহন কোলন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837" y="2185857"/>
              <a:ext cx="1904999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আরোহী কোলন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100618" y="4800602"/>
              <a:ext cx="947382" cy="30479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686636" y="4038600"/>
              <a:ext cx="827964" cy="21618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752600" y="2993283"/>
              <a:ext cx="838200" cy="69439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886200" y="1600200"/>
              <a:ext cx="609600" cy="5334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90698" y="4933666"/>
              <a:ext cx="524302" cy="58477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781800" y="3062722"/>
              <a:ext cx="914400" cy="31394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208679" y="641632"/>
            <a:ext cx="6518564" cy="5689670"/>
            <a:chOff x="2382489" y="704165"/>
            <a:chExt cx="6518564" cy="5689670"/>
          </a:xfrm>
        </p:grpSpPr>
        <p:grpSp>
          <p:nvGrpSpPr>
            <p:cNvPr id="18" name="Group 17"/>
            <p:cNvGrpSpPr/>
            <p:nvPr/>
          </p:nvGrpSpPr>
          <p:grpSpPr>
            <a:xfrm>
              <a:off x="2382489" y="1263364"/>
              <a:ext cx="2971800" cy="4626154"/>
              <a:chOff x="304800" y="380997"/>
              <a:chExt cx="4537289" cy="6798932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727" b="16964"/>
              <a:stretch/>
            </p:blipFill>
            <p:spPr>
              <a:xfrm>
                <a:off x="304800" y="4137030"/>
                <a:ext cx="4537289" cy="241617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510"/>
              <a:stretch/>
            </p:blipFill>
            <p:spPr>
              <a:xfrm>
                <a:off x="1204853" y="1066800"/>
                <a:ext cx="3214747" cy="3070230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522460" y="380997"/>
                <a:ext cx="1899049" cy="94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মলাশয়</a:t>
                </a:r>
                <a:endParaRPr lang="en-US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95972" y="6230034"/>
                <a:ext cx="1152028" cy="94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পায়ু</a:t>
                </a:r>
                <a:endParaRPr lang="en-US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392389" y="704165"/>
              <a:ext cx="347056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শ্রোণী অঞ্চলে থলের ন্যায়, অনুপ্রস্থ ও অনুদৈর্ঘ্য ভাঁজের মধ্যে রেকটাল সাইনাস ও রেকটাল অ্যাম্পুলা দ্বারা গঠিত মলাশয়ে সারাদিনের অপাচ্য খাদ্যগুলো জমা হয়</a:t>
              </a:r>
              <a:r>
                <a:rPr lang="bn-BD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54289" y="3962400"/>
              <a:ext cx="3546764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এটি একটি ছিদ্রপথ যা দুইটি স্ফিংটার পেশী দ্বারা আবদ্ধ। এই পথেই নির্দ্দিষ্ট সময় অন্তে </a:t>
              </a:r>
              <a:r>
                <a:rPr lang="bn-BD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bn-BD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যেতে দৌঁড় আসতে ধীর– রেখে আসি মহাবীর</a:t>
              </a:r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”।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80623" y="5052099"/>
            <a:ext cx="2952977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বৃহদান্ত্র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4438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19" y="300600"/>
            <a:ext cx="9139228" cy="623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924624" y="3992256"/>
            <a:ext cx="157959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লালা গ্রন্থি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77416" y="921836"/>
            <a:ext cx="156080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যকৃত গ্রন্থি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9392" y="1373802"/>
            <a:ext cx="19396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আন্ত্রিক গ্রন্থি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6126" y="6243416"/>
            <a:ext cx="1924311" cy="318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গ্যাস্ট্রিক গ্রন্থি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4914" y="5979823"/>
            <a:ext cx="19396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অগ্ন্যাশয় গ্রন্থি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8672" y="3059806"/>
            <a:ext cx="2249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বহিকর্ণের গোড়া, নিচের চোয়ালের কোনায়, জিহবার নিচে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334" y="4702550"/>
            <a:ext cx="2298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পাকস্থলীর নিচে ডিওডেনাম ও প্লীহার সমান্তরালে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9256" y="3761423"/>
            <a:ext cx="187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অন্ত্রের প্রাচীরে</a:t>
            </a:r>
            <a:endParaRPr lang="en-US" sz="28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0129" y="5395048"/>
            <a:ext cx="2518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পাকস্থলীর প্রাচীরে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8672" y="1128775"/>
            <a:ext cx="2338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ডায়াফ্রাম পর্দার নিচে, পাকস্থলীর ডানপাশে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4692" y="300600"/>
            <a:ext cx="4398556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পরিপাকগ্রন্থি সমূহ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3019" y="1437711"/>
            <a:ext cx="2349278" cy="25545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গ্যাস্ট্রিক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যকৃত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অগ্নাশয়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আন্ত্রিক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745" y="1737184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পৌষ্টিক নালীর সবচেয়ে প্যাঁচানো অংশ কোনটি?</a:t>
            </a:r>
          </a:p>
          <a:p>
            <a:pPr marL="285750" indent="-285750">
              <a:buFont typeface="Wingdings" pitchFamily="2" charset="2"/>
              <a:buChar char="Ø"/>
            </a:pPr>
            <a:endParaRPr lang="bn-BD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কোনটি পৌষ্টিক নালীর ভিলাই সম্মৃদ্ধ অঞ্চল?</a:t>
            </a:r>
          </a:p>
          <a:p>
            <a:pPr marL="285750" indent="-285750">
              <a:buFont typeface="Wingdings" pitchFamily="2" charset="2"/>
              <a:buChar char="Ø"/>
            </a:pPr>
            <a:endParaRPr lang="bn-BD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পাকস্থলীর কোন স্তরে গ্যাস্ট্রিক গ্রন্থি থাকে?</a:t>
            </a:r>
          </a:p>
          <a:p>
            <a:pPr marL="285750" indent="-285750">
              <a:buFont typeface="Wingdings" pitchFamily="2" charset="2"/>
              <a:buChar char="Ø"/>
            </a:pP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পৌষ্টিক নালীর যে অংশে বেশিরভাগ পানি শোষিত হয়?</a:t>
            </a:r>
          </a:p>
          <a:p>
            <a:pPr marL="285750" indent="-285750">
              <a:buFont typeface="Wingdings" pitchFamily="2" charset="2"/>
              <a:buChar char="Ø"/>
            </a:pPr>
            <a:endParaRPr lang="bn-BD" sz="32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32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পাকস্থলী প্রাচীরে কোন ধরণের কোষ দেখা যায়?</a:t>
            </a:r>
            <a:endParaRPr lang="en-US" sz="32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97746" y="4595697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কোলন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0045" y="36560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মিউকোসা স্তর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1945" y="258357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জেজুনাম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8467" y="5591626"/>
            <a:ext cx="4094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প্যারাইটাল ও চীফ কোষ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6074" y="169917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ইলিয়াম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5818" y="279735"/>
            <a:ext cx="5210756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373" y="221992"/>
            <a:ext cx="1762506" cy="1556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386" y="279735"/>
            <a:ext cx="1661098" cy="14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9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" y="150938"/>
            <a:ext cx="3377667" cy="2467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69673" y="1065417"/>
            <a:ext cx="5389417" cy="1276001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0" y="394421"/>
            <a:ext cx="3215987" cy="2200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148360"/>
            <a:ext cx="12192000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পৌষ্টিক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লিখো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3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New folder\eye\skeleton\New folder (2)\yTkRxMET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878965"/>
            <a:ext cx="2286000" cy="175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2289" y="1093821"/>
            <a:ext cx="7063712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0" y="878965"/>
            <a:ext cx="2544899" cy="1753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390" y="4641273"/>
            <a:ext cx="116655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চিত্রসহ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পৌষ্টিক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" name="Down Arrow 1"/>
          <p:cNvSpPr/>
          <p:nvPr/>
        </p:nvSpPr>
        <p:spPr>
          <a:xfrm>
            <a:off x="5056909" y="2417260"/>
            <a:ext cx="2493818" cy="222401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9" y="235527"/>
            <a:ext cx="11685154" cy="64008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27"/>
            <a:ext cx="11804073" cy="2119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645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87314" y="2956689"/>
            <a:ext cx="5591090" cy="35995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9165" y="3001882"/>
            <a:ext cx="5321487" cy="35543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23469" y="2976575"/>
            <a:ext cx="4155948" cy="824368"/>
          </a:xfrm>
          <a:prstGeom prst="downArrow">
            <a:avLst>
              <a:gd name="adj1" fmla="val 50000"/>
              <a:gd name="adj2" fmla="val 453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536887" y="2981681"/>
            <a:ext cx="4415282" cy="869011"/>
          </a:xfrm>
          <a:prstGeom prst="downArrow">
            <a:avLst>
              <a:gd name="adj1" fmla="val 50000"/>
              <a:gd name="adj2" fmla="val 443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23087" y="2927007"/>
            <a:ext cx="1919688" cy="101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6363" y="2880912"/>
            <a:ext cx="2100438" cy="101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শিক্ষক</a:t>
            </a:r>
            <a:endParaRPr lang="en-US" sz="60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746" y="3693939"/>
            <a:ext cx="5121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সম্মিলনী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ঝিকরগাছা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 নং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০১৭১৫-২১৪৩৯১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 mail- ab</a:t>
            </a:r>
            <a:r>
              <a:rPr lang="en-US" sz="24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214391@gmail.com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8655" y="3800943"/>
            <a:ext cx="56090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BD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০৩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265599" y="370435"/>
            <a:ext cx="5686570" cy="1666183"/>
          </a:xfrm>
          <a:prstGeom prst="wedgeEllipseCallout">
            <a:avLst>
              <a:gd name="adj1" fmla="val -38618"/>
              <a:gd name="adj2" fmla="val 11820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79" y="370435"/>
            <a:ext cx="1787528" cy="24626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 rot="19003940">
            <a:off x="192218" y="734330"/>
            <a:ext cx="161672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১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6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05" y="3829225"/>
            <a:ext cx="3212959" cy="271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45868" y="3059784"/>
            <a:ext cx="2667001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হজ</a:t>
            </a:r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40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26363" y="2919841"/>
            <a:ext cx="2495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এখানে?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8" y="4311294"/>
            <a:ext cx="7707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 গ্রহণ থেকে হজম পর্যন্ত যে যে অঙ্গগুলো সাহায্য করে তাদেরকে একত্রে কী বলে?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9" y="266506"/>
            <a:ext cx="3276600" cy="3590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2383" y="561445"/>
            <a:ext cx="4020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 কী দেখা যায়?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9382" y="1272070"/>
            <a:ext cx="7342909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খাওয়ার পর খাদ্যদ্রব্য পেটে কী হুবহু থেকে যায়?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5583" y="2061949"/>
            <a:ext cx="7100453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তাহলে খাদ্যগুলোর অবস্থা কেমন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1182" y="5655916"/>
            <a:ext cx="5612818" cy="64694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Plain">
              <a:avLst>
                <a:gd name="adj" fmla="val 49013"/>
              </a:avLst>
            </a:prstTxWarp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1380" y="307149"/>
            <a:ext cx="11070802" cy="3642238"/>
            <a:chOff x="-111856" y="334858"/>
            <a:chExt cx="11070802" cy="3642238"/>
          </a:xfrm>
        </p:grpSpPr>
        <p:sp>
          <p:nvSpPr>
            <p:cNvPr id="5" name="Rectangle 4"/>
            <p:cNvSpPr/>
            <p:nvPr/>
          </p:nvSpPr>
          <p:spPr>
            <a:xfrm>
              <a:off x="436650" y="3269210"/>
              <a:ext cx="4253113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37537" y="334858"/>
              <a:ext cx="652140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6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-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1723" y="3269210"/>
              <a:ext cx="5331156" cy="65836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pPr algn="ctr"/>
              <a:r>
                <a:rPr lang="en-US" sz="4400" dirty="0" err="1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পরিপাক</a:t>
              </a:r>
              <a:r>
                <a:rPr lang="en-US" sz="44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শোষণ</a:t>
              </a:r>
              <a:endPara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Callout 7"/>
            <p:cNvSpPr/>
            <p:nvPr/>
          </p:nvSpPr>
          <p:spPr>
            <a:xfrm rot="19749077">
              <a:off x="-111856" y="868510"/>
              <a:ext cx="4287388" cy="1781428"/>
            </a:xfrm>
            <a:prstGeom prst="wedgeEllipseCallout">
              <a:avLst>
                <a:gd name="adj1" fmla="val 7003"/>
                <a:gd name="adj2" fmla="val 96102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</a:t>
              </a:r>
              <a:r>
                <a:rPr lang="en-US" sz="7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</a:t>
              </a:r>
              <a:endPara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73933" y="1684231"/>
              <a:ext cx="7148946" cy="1251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</a:t>
              </a:r>
              <a:r>
                <a:rPr lang="en-US" sz="60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পরিপাকতন্ত্র</a:t>
              </a:r>
              <a:endParaRPr lang="en-US" sz="6000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57746" y="4056539"/>
            <a:ext cx="9144000" cy="26161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পরিপাকের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সংগা বলতে পারবে।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পৌষ্টিক নালী ও গ্রন্থি সমূহের নাম বলতে পারবে।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তাদের কাজ বর্ণনা করতে পারবে।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পরিপাকতন্ত্রের চিহ্নিত চিত্র আঁকতে পারবে।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5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8" t="15406" r="30116" b="21678"/>
          <a:stretch/>
        </p:blipFill>
        <p:spPr>
          <a:xfrm>
            <a:off x="233630" y="416847"/>
            <a:ext cx="4308003" cy="6102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0163" y="532910"/>
            <a:ext cx="7385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পরিপাকতন্ত্রের প্রধান দুটি অংশ</a:t>
            </a:r>
            <a:endParaRPr lang="en-US" sz="6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40795" y="587433"/>
            <a:ext cx="8066944" cy="5882510"/>
            <a:chOff x="3140795" y="587433"/>
            <a:chExt cx="8066944" cy="5882510"/>
          </a:xfrm>
        </p:grpSpPr>
        <p:sp>
          <p:nvSpPr>
            <p:cNvPr id="8" name="Oval 7"/>
            <p:cNvSpPr/>
            <p:nvPr/>
          </p:nvSpPr>
          <p:spPr>
            <a:xfrm flipH="1">
              <a:off x="3140795" y="587433"/>
              <a:ext cx="229939" cy="6639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 flipH="1">
              <a:off x="3140795" y="740756"/>
              <a:ext cx="229939" cy="6639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 flipH="1">
              <a:off x="3140795" y="740758"/>
              <a:ext cx="229939" cy="6639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 flipH="1">
              <a:off x="3140795" y="740756"/>
              <a:ext cx="229939" cy="6639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 flipH="1">
              <a:off x="3140795" y="664094"/>
              <a:ext cx="229939" cy="6639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 flipH="1">
              <a:off x="3140795" y="587434"/>
              <a:ext cx="229939" cy="6639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 flipH="1">
              <a:off x="3140795" y="740757"/>
              <a:ext cx="229939" cy="6639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 flipH="1">
              <a:off x="3140795" y="664095"/>
              <a:ext cx="229939" cy="6639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 flipH="1">
              <a:off x="3140795" y="587433"/>
              <a:ext cx="229939" cy="6639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 flipH="1">
              <a:off x="3140795" y="664095"/>
              <a:ext cx="229939" cy="6639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6075267" y="5198849"/>
              <a:ext cx="4738827" cy="1271094"/>
            </a:xfrm>
            <a:custGeom>
              <a:avLst/>
              <a:gdLst>
                <a:gd name="connsiteX0" fmla="*/ 0 w 4738827"/>
                <a:gd name="connsiteY0" fmla="*/ 211853 h 1271094"/>
                <a:gd name="connsiteX1" fmla="*/ 211853 w 4738827"/>
                <a:gd name="connsiteY1" fmla="*/ 0 h 1271094"/>
                <a:gd name="connsiteX2" fmla="*/ 4526974 w 4738827"/>
                <a:gd name="connsiteY2" fmla="*/ 0 h 1271094"/>
                <a:gd name="connsiteX3" fmla="*/ 4738827 w 4738827"/>
                <a:gd name="connsiteY3" fmla="*/ 211853 h 1271094"/>
                <a:gd name="connsiteX4" fmla="*/ 4738827 w 4738827"/>
                <a:gd name="connsiteY4" fmla="*/ 1059241 h 1271094"/>
                <a:gd name="connsiteX5" fmla="*/ 4526974 w 4738827"/>
                <a:gd name="connsiteY5" fmla="*/ 1271094 h 1271094"/>
                <a:gd name="connsiteX6" fmla="*/ 211853 w 4738827"/>
                <a:gd name="connsiteY6" fmla="*/ 1271094 h 1271094"/>
                <a:gd name="connsiteX7" fmla="*/ 0 w 4738827"/>
                <a:gd name="connsiteY7" fmla="*/ 1059241 h 1271094"/>
                <a:gd name="connsiteX8" fmla="*/ 0 w 4738827"/>
                <a:gd name="connsiteY8" fmla="*/ 211853 h 127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8827" h="1271094">
                  <a:moveTo>
                    <a:pt x="0" y="211853"/>
                  </a:moveTo>
                  <a:cubicBezTo>
                    <a:pt x="0" y="94850"/>
                    <a:pt x="94850" y="0"/>
                    <a:pt x="211853" y="0"/>
                  </a:cubicBezTo>
                  <a:lnTo>
                    <a:pt x="4526974" y="0"/>
                  </a:lnTo>
                  <a:cubicBezTo>
                    <a:pt x="4643977" y="0"/>
                    <a:pt x="4738827" y="94850"/>
                    <a:pt x="4738827" y="211853"/>
                  </a:cubicBezTo>
                  <a:lnTo>
                    <a:pt x="4738827" y="1059241"/>
                  </a:lnTo>
                  <a:cubicBezTo>
                    <a:pt x="4738827" y="1176244"/>
                    <a:pt x="4643977" y="1271094"/>
                    <a:pt x="4526974" y="1271094"/>
                  </a:cubicBezTo>
                  <a:lnTo>
                    <a:pt x="211853" y="1271094"/>
                  </a:lnTo>
                  <a:cubicBezTo>
                    <a:pt x="94850" y="1271094"/>
                    <a:pt x="0" y="1176244"/>
                    <a:pt x="0" y="1059241"/>
                  </a:cubicBezTo>
                  <a:lnTo>
                    <a:pt x="0" y="2118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5102" tIns="313510" rIns="313510" bIns="313510" numCol="1" spcCol="1270" anchor="ctr" anchorCtr="0">
              <a:noAutofit/>
            </a:bodyPr>
            <a:lstStyle/>
            <a:p>
              <a:pPr lvl="0" algn="l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b="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পৌষ্টিক গ্রন্থি</a:t>
              </a:r>
              <a:endParaRPr lang="en-US" sz="5400" b="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730354" y="4138829"/>
              <a:ext cx="2197156" cy="219701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116231" y="2960186"/>
              <a:ext cx="4091508" cy="1271094"/>
            </a:xfrm>
            <a:custGeom>
              <a:avLst/>
              <a:gdLst>
                <a:gd name="connsiteX0" fmla="*/ 0 w 4738827"/>
                <a:gd name="connsiteY0" fmla="*/ 211853 h 1271094"/>
                <a:gd name="connsiteX1" fmla="*/ 211853 w 4738827"/>
                <a:gd name="connsiteY1" fmla="*/ 0 h 1271094"/>
                <a:gd name="connsiteX2" fmla="*/ 4526974 w 4738827"/>
                <a:gd name="connsiteY2" fmla="*/ 0 h 1271094"/>
                <a:gd name="connsiteX3" fmla="*/ 4738827 w 4738827"/>
                <a:gd name="connsiteY3" fmla="*/ 211853 h 1271094"/>
                <a:gd name="connsiteX4" fmla="*/ 4738827 w 4738827"/>
                <a:gd name="connsiteY4" fmla="*/ 1059241 h 1271094"/>
                <a:gd name="connsiteX5" fmla="*/ 4526974 w 4738827"/>
                <a:gd name="connsiteY5" fmla="*/ 1271094 h 1271094"/>
                <a:gd name="connsiteX6" fmla="*/ 211853 w 4738827"/>
                <a:gd name="connsiteY6" fmla="*/ 1271094 h 1271094"/>
                <a:gd name="connsiteX7" fmla="*/ 0 w 4738827"/>
                <a:gd name="connsiteY7" fmla="*/ 1059241 h 1271094"/>
                <a:gd name="connsiteX8" fmla="*/ 0 w 4738827"/>
                <a:gd name="connsiteY8" fmla="*/ 211853 h 127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8827" h="1271094">
                  <a:moveTo>
                    <a:pt x="0" y="211853"/>
                  </a:moveTo>
                  <a:cubicBezTo>
                    <a:pt x="0" y="94850"/>
                    <a:pt x="94850" y="0"/>
                    <a:pt x="211853" y="0"/>
                  </a:cubicBezTo>
                  <a:lnTo>
                    <a:pt x="4526974" y="0"/>
                  </a:lnTo>
                  <a:cubicBezTo>
                    <a:pt x="4643977" y="0"/>
                    <a:pt x="4738827" y="94850"/>
                    <a:pt x="4738827" y="211853"/>
                  </a:cubicBezTo>
                  <a:lnTo>
                    <a:pt x="4738827" y="1059241"/>
                  </a:lnTo>
                  <a:cubicBezTo>
                    <a:pt x="4738827" y="1176244"/>
                    <a:pt x="4643977" y="1271094"/>
                    <a:pt x="4526974" y="1271094"/>
                  </a:cubicBezTo>
                  <a:lnTo>
                    <a:pt x="211853" y="1271094"/>
                  </a:lnTo>
                  <a:cubicBezTo>
                    <a:pt x="94850" y="1271094"/>
                    <a:pt x="0" y="1176244"/>
                    <a:pt x="0" y="1059241"/>
                  </a:cubicBezTo>
                  <a:lnTo>
                    <a:pt x="0" y="2118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5102" tIns="313510" rIns="313510" bIns="313510" numCol="1" spcCol="1270" anchor="ctr" anchorCtr="0">
              <a:noAutofit/>
            </a:bodyPr>
            <a:lstStyle/>
            <a:p>
              <a:pPr lvl="0" algn="l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b="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পৌষ্টিক নালী</a:t>
              </a:r>
              <a:endParaRPr lang="en-US" sz="5400" b="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730354" y="1219201"/>
              <a:ext cx="3495850" cy="2938588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00" r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01" y="3837710"/>
            <a:ext cx="2968651" cy="2632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809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46231" y="692513"/>
            <a:ext cx="5105400" cy="4874062"/>
            <a:chOff x="3657600" y="572869"/>
            <a:chExt cx="5105400" cy="4874062"/>
          </a:xfrm>
        </p:grpSpPr>
        <p:sp>
          <p:nvSpPr>
            <p:cNvPr id="20" name="TextBox 19"/>
            <p:cNvSpPr txBox="1"/>
            <p:nvPr/>
          </p:nvSpPr>
          <p:spPr>
            <a:xfrm>
              <a:off x="3657600" y="572869"/>
              <a:ext cx="4572000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মানুষের পৌষ্টিক নালী প্যাঁচানো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1792069"/>
              <a:ext cx="5105400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মুখ ছিদ্র থেকে শুরু ,পায়ুতে শেষ হয়</a:t>
              </a:r>
              <a:endPara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86200" y="2802634"/>
              <a:ext cx="4163291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কোথাও স্ফীত ,কোথাও সরু</a:t>
              </a:r>
              <a:endParaRPr lang="en-US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97490" y="3853617"/>
              <a:ext cx="4051110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লম্বায় ৯ মিটার বা ৩০ ফুট</a:t>
              </a:r>
              <a:endPara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4800600"/>
              <a:ext cx="4953000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অনেক গুলো অংশ নিয়ে এটি গঠিত</a:t>
              </a:r>
              <a:endPara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452177" y="6110651"/>
            <a:ext cx="493626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369050" y="315175"/>
            <a:ext cx="5037696" cy="5725407"/>
            <a:chOff x="3429000" y="124691"/>
            <a:chExt cx="5037696" cy="6705600"/>
          </a:xfrm>
        </p:grpSpPr>
        <p:grpSp>
          <p:nvGrpSpPr>
            <p:cNvPr id="27" name="Group 26"/>
            <p:cNvGrpSpPr/>
            <p:nvPr/>
          </p:nvGrpSpPr>
          <p:grpSpPr>
            <a:xfrm>
              <a:off x="3429000" y="124691"/>
              <a:ext cx="5037696" cy="6705600"/>
              <a:chOff x="3048000" y="0"/>
              <a:chExt cx="5037696" cy="67056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313292" y="1300236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3048000" y="0"/>
                <a:ext cx="5037696" cy="6705600"/>
                <a:chOff x="3147988" y="95866"/>
                <a:chExt cx="5037696" cy="6705600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3147988" y="95866"/>
                  <a:ext cx="5037696" cy="6705600"/>
                  <a:chOff x="2972936" y="76200"/>
                  <a:chExt cx="5037696" cy="6705600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2972936" y="76200"/>
                    <a:ext cx="2894464" cy="6705600"/>
                    <a:chOff x="2972936" y="76200"/>
                    <a:chExt cx="2894464" cy="6705600"/>
                  </a:xfrm>
                </p:grpSpPr>
                <p:grpSp>
                  <p:nvGrpSpPr>
                    <p:cNvPr id="66" name="Group 65"/>
                    <p:cNvGrpSpPr/>
                    <p:nvPr/>
                  </p:nvGrpSpPr>
                  <p:grpSpPr>
                    <a:xfrm>
                      <a:off x="2972936" y="76200"/>
                      <a:ext cx="2894464" cy="6705600"/>
                      <a:chOff x="2972936" y="76200"/>
                      <a:chExt cx="2894464" cy="6705600"/>
                    </a:xfrm>
                  </p:grpSpPr>
                  <p:grpSp>
                    <p:nvGrpSpPr>
                      <p:cNvPr id="68" name="Group 67"/>
                      <p:cNvGrpSpPr/>
                      <p:nvPr/>
                    </p:nvGrpSpPr>
                    <p:grpSpPr>
                      <a:xfrm>
                        <a:off x="2972936" y="76200"/>
                        <a:ext cx="2742064" cy="6651700"/>
                        <a:chOff x="2971800" y="76200"/>
                        <a:chExt cx="2742064" cy="6651700"/>
                      </a:xfrm>
                    </p:grpSpPr>
                    <p:pic>
                      <p:nvPicPr>
                        <p:cNvPr id="70" name="Picture 69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155" t="18105" r="22842"/>
                        <a:stretch/>
                      </p:blipFill>
                      <p:spPr>
                        <a:xfrm>
                          <a:off x="3029596" y="3845054"/>
                          <a:ext cx="2684268" cy="2882846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71" name="Picture 70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6518" b="3384"/>
                        <a:stretch/>
                      </p:blipFill>
                      <p:spPr>
                        <a:xfrm>
                          <a:off x="2971800" y="2321391"/>
                          <a:ext cx="2693900" cy="2218106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72" name="Picture 71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7786" r="18035"/>
                        <a:stretch/>
                      </p:blipFill>
                      <p:spPr>
                        <a:xfrm>
                          <a:off x="3657600" y="76200"/>
                          <a:ext cx="1725641" cy="2016591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69" name="Rectangle 68"/>
                      <p:cNvSpPr/>
                      <p:nvPr/>
                    </p:nvSpPr>
                    <p:spPr>
                      <a:xfrm>
                        <a:off x="2972936" y="6575240"/>
                        <a:ext cx="2894464" cy="2065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3505200" y="2083812"/>
                      <a:ext cx="1981200" cy="0"/>
                    </a:xfrm>
                    <a:prstGeom prst="line">
                      <a:avLst/>
                    </a:prstGeom>
                    <a:ln w="381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3438632" y="1835310"/>
                    <a:ext cx="4572000" cy="4806048"/>
                    <a:chOff x="3505200" y="1899552"/>
                    <a:chExt cx="4572000" cy="4806048"/>
                  </a:xfrm>
                </p:grpSpPr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4372866" y="1899552"/>
                      <a:ext cx="3704334" cy="368520"/>
                      <a:chOff x="4372866" y="1899552"/>
                      <a:chExt cx="3704334" cy="368520"/>
                    </a:xfrm>
                  </p:grpSpPr>
                  <p:sp>
                    <p:nvSpPr>
                      <p:cNvPr id="64" name="Rectangle 63"/>
                      <p:cNvSpPr/>
                      <p:nvPr/>
                    </p:nvSpPr>
                    <p:spPr>
                      <a:xfrm>
                        <a:off x="6424345" y="1899552"/>
                        <a:ext cx="1652855" cy="368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bn-BD" sz="28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অন্ননালী</a:t>
                        </a:r>
                        <a:endPara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endParaRPr>
                      </a:p>
                    </p:txBody>
                  </p:sp>
                  <p:cxnSp>
                    <p:nvCxnSpPr>
                      <p:cNvPr id="65" name="Straight Connector 64"/>
                      <p:cNvCxnSpPr/>
                      <p:nvPr/>
                    </p:nvCxnSpPr>
                    <p:spPr>
                      <a:xfrm>
                        <a:off x="4372866" y="2056516"/>
                        <a:ext cx="205147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5181600" y="2590800"/>
                      <a:ext cx="2895600" cy="368520"/>
                      <a:chOff x="5181600" y="2590800"/>
                      <a:chExt cx="2895600" cy="368520"/>
                    </a:xfrm>
                  </p:grpSpPr>
                  <p:sp>
                    <p:nvSpPr>
                      <p:cNvPr id="62" name="Rectangle 61"/>
                      <p:cNvSpPr/>
                      <p:nvPr/>
                    </p:nvSpPr>
                    <p:spPr>
                      <a:xfrm>
                        <a:off x="6389089" y="2590800"/>
                        <a:ext cx="1688111" cy="368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bn-BD" sz="28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পাকস্থলী</a:t>
                        </a:r>
                        <a:endPara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endParaRPr>
                      </a:p>
                    </p:txBody>
                  </p:sp>
                  <p:cxnSp>
                    <p:nvCxnSpPr>
                      <p:cNvPr id="63" name="Straight Connector 62"/>
                      <p:cNvCxnSpPr/>
                      <p:nvPr/>
                    </p:nvCxnSpPr>
                    <p:spPr>
                      <a:xfrm>
                        <a:off x="5181600" y="2743200"/>
                        <a:ext cx="121327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3505200" y="3060480"/>
                      <a:ext cx="4081709" cy="368520"/>
                      <a:chOff x="3505200" y="3060480"/>
                      <a:chExt cx="4081709" cy="368520"/>
                    </a:xfrm>
                  </p:grpSpPr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6400800" y="3060480"/>
                        <a:ext cx="1186109" cy="368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bn-BD" sz="24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যকৃত</a:t>
                        </a:r>
                        <a:endParaRPr lang="en-US" sz="2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61" name="Straight Connector 60"/>
                      <p:cNvCxnSpPr/>
                      <p:nvPr/>
                    </p:nvCxnSpPr>
                    <p:spPr>
                      <a:xfrm>
                        <a:off x="3505200" y="3200400"/>
                        <a:ext cx="288967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9" name="Group 38"/>
                    <p:cNvGrpSpPr/>
                    <p:nvPr/>
                  </p:nvGrpSpPr>
                  <p:grpSpPr>
                    <a:xfrm>
                      <a:off x="3886200" y="3365280"/>
                      <a:ext cx="3810000" cy="368520"/>
                      <a:chOff x="3886200" y="3365280"/>
                      <a:chExt cx="3810000" cy="368520"/>
                    </a:xfrm>
                  </p:grpSpPr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6400800" y="3365280"/>
                        <a:ext cx="1295400" cy="368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bn-BD" sz="24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পিত্তাশয়</a:t>
                        </a:r>
                        <a:endParaRPr lang="en-US" sz="2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59" name="Straight Connector 58"/>
                      <p:cNvCxnSpPr/>
                      <p:nvPr/>
                    </p:nvCxnSpPr>
                    <p:spPr>
                      <a:xfrm>
                        <a:off x="3886200" y="3505200"/>
                        <a:ext cx="250867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4038600" y="3604132"/>
                      <a:ext cx="3794693" cy="476580"/>
                      <a:chOff x="4038600" y="3604132"/>
                      <a:chExt cx="3794693" cy="476580"/>
                    </a:xfrm>
                  </p:grpSpPr>
                  <p:sp>
                    <p:nvSpPr>
                      <p:cNvPr id="56" name="Rectangle 55"/>
                      <p:cNvSpPr/>
                      <p:nvPr/>
                    </p:nvSpPr>
                    <p:spPr>
                      <a:xfrm>
                        <a:off x="6400800" y="3712192"/>
                        <a:ext cx="1432493" cy="368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bn-BD" sz="24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ডিওডেনাম</a:t>
                        </a:r>
                        <a:endParaRPr lang="en-US" sz="2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57" name="Straight Connector 56"/>
                      <p:cNvCxnSpPr/>
                      <p:nvPr/>
                    </p:nvCxnSpPr>
                    <p:spPr>
                      <a:xfrm>
                        <a:off x="4038600" y="3604132"/>
                        <a:ext cx="2356279" cy="26046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4800600" y="3845054"/>
                      <a:ext cx="3032693" cy="574546"/>
                      <a:chOff x="4800600" y="3845054"/>
                      <a:chExt cx="3032693" cy="574546"/>
                    </a:xfrm>
                  </p:grpSpPr>
                  <p:sp>
                    <p:nvSpPr>
                      <p:cNvPr id="54" name="Rectangle 53"/>
                      <p:cNvSpPr/>
                      <p:nvPr/>
                    </p:nvSpPr>
                    <p:spPr>
                      <a:xfrm>
                        <a:off x="6400800" y="4051080"/>
                        <a:ext cx="1432493" cy="368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bn-BD" sz="24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অগ্ন্যাশয়</a:t>
                        </a:r>
                        <a:endParaRPr lang="en-US" sz="2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55" name="Straight Connector 54"/>
                      <p:cNvCxnSpPr/>
                      <p:nvPr/>
                    </p:nvCxnSpPr>
                    <p:spPr>
                      <a:xfrm>
                        <a:off x="4800600" y="3845054"/>
                        <a:ext cx="1594279" cy="34594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4800600" y="4813080"/>
                      <a:ext cx="2755710" cy="368520"/>
                      <a:chOff x="4800600" y="4813080"/>
                      <a:chExt cx="2755710" cy="368520"/>
                    </a:xfrm>
                  </p:grpSpPr>
                  <p:sp>
                    <p:nvSpPr>
                      <p:cNvPr id="52" name="Rectangle 51"/>
                      <p:cNvSpPr/>
                      <p:nvPr/>
                    </p:nvSpPr>
                    <p:spPr>
                      <a:xfrm>
                        <a:off x="6401599" y="4813080"/>
                        <a:ext cx="1154711" cy="368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bn-BD" sz="28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ক্ষুদ্রান্ত্র</a:t>
                        </a:r>
                        <a:endPara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endParaRPr>
                      </a:p>
                    </p:txBody>
                  </p:sp>
                  <p:cxnSp>
                    <p:nvCxnSpPr>
                      <p:cNvPr id="53" name="Straight Connector 52"/>
                      <p:cNvCxnSpPr/>
                      <p:nvPr/>
                    </p:nvCxnSpPr>
                    <p:spPr>
                      <a:xfrm>
                        <a:off x="4800600" y="5001904"/>
                        <a:ext cx="159427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5486400" y="5194080"/>
                      <a:ext cx="2057399" cy="368520"/>
                      <a:chOff x="5486400" y="5194080"/>
                      <a:chExt cx="2057399" cy="368520"/>
                    </a:xfrm>
                  </p:grpSpPr>
                  <p:sp>
                    <p:nvSpPr>
                      <p:cNvPr id="50" name="Rectangle 49"/>
                      <p:cNvSpPr/>
                      <p:nvPr/>
                    </p:nvSpPr>
                    <p:spPr>
                      <a:xfrm>
                        <a:off x="6389088" y="5194080"/>
                        <a:ext cx="1154711" cy="368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bn-BD" sz="28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বৃহদান্ত্র</a:t>
                        </a:r>
                        <a:endPara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endParaRPr>
                      </a:p>
                    </p:txBody>
                  </p:sp>
                  <p:cxnSp>
                    <p:nvCxnSpPr>
                      <p:cNvPr id="51" name="Straight Connector 50"/>
                      <p:cNvCxnSpPr/>
                      <p:nvPr/>
                    </p:nvCxnSpPr>
                    <p:spPr>
                      <a:xfrm>
                        <a:off x="5486400" y="5334000"/>
                        <a:ext cx="90847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4420168" y="5867400"/>
                      <a:ext cx="3413125" cy="368520"/>
                      <a:chOff x="4420168" y="5867400"/>
                      <a:chExt cx="3413125" cy="368520"/>
                    </a:xfrm>
                  </p:grpSpPr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6400800" y="5867400"/>
                        <a:ext cx="1432493" cy="368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bn-BD" sz="24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রেক্‌টাম</a:t>
                        </a:r>
                        <a:endParaRPr lang="en-US" sz="2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49" name="Straight Connector 48"/>
                      <p:cNvCxnSpPr/>
                      <p:nvPr/>
                    </p:nvCxnSpPr>
                    <p:spPr>
                      <a:xfrm>
                        <a:off x="4420168" y="6033448"/>
                        <a:ext cx="1974711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4419600" y="6337080"/>
                      <a:ext cx="3413693" cy="368520"/>
                      <a:chOff x="4419600" y="6337080"/>
                      <a:chExt cx="3413693" cy="368520"/>
                    </a:xfrm>
                  </p:grpSpPr>
                  <p:sp>
                    <p:nvSpPr>
                      <p:cNvPr id="46" name="Rectangle 45"/>
                      <p:cNvSpPr/>
                      <p:nvPr/>
                    </p:nvSpPr>
                    <p:spPr>
                      <a:xfrm>
                        <a:off x="6400800" y="6337080"/>
                        <a:ext cx="1432493" cy="368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bn-BD" sz="24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পায়ু</a:t>
                        </a:r>
                        <a:endParaRPr lang="en-US" sz="2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47" name="Straight Connector 46"/>
                      <p:cNvCxnSpPr/>
                      <p:nvPr/>
                    </p:nvCxnSpPr>
                    <p:spPr>
                      <a:xfrm>
                        <a:off x="4419600" y="6477000"/>
                        <a:ext cx="1974711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32" name="Freeform 31"/>
                <p:cNvSpPr/>
                <p:nvPr/>
              </p:nvSpPr>
              <p:spPr>
                <a:xfrm>
                  <a:off x="4722634" y="3604132"/>
                  <a:ext cx="230366" cy="208419"/>
                </a:xfrm>
                <a:custGeom>
                  <a:avLst/>
                  <a:gdLst>
                    <a:gd name="connsiteX0" fmla="*/ 237844 w 460732"/>
                    <a:gd name="connsiteY0" fmla="*/ 14748 h 280219"/>
                    <a:gd name="connsiteX1" fmla="*/ 237844 w 460732"/>
                    <a:gd name="connsiteY1" fmla="*/ 14748 h 280219"/>
                    <a:gd name="connsiteX2" fmla="*/ 105108 w 460732"/>
                    <a:gd name="connsiteY2" fmla="*/ 44245 h 280219"/>
                    <a:gd name="connsiteX3" fmla="*/ 60863 w 460732"/>
                    <a:gd name="connsiteY3" fmla="*/ 58993 h 280219"/>
                    <a:gd name="connsiteX4" fmla="*/ 46115 w 460732"/>
                    <a:gd name="connsiteY4" fmla="*/ 103238 h 280219"/>
                    <a:gd name="connsiteX5" fmla="*/ 16618 w 460732"/>
                    <a:gd name="connsiteY5" fmla="*/ 147484 h 280219"/>
                    <a:gd name="connsiteX6" fmla="*/ 1870 w 460732"/>
                    <a:gd name="connsiteY6" fmla="*/ 250722 h 280219"/>
                    <a:gd name="connsiteX7" fmla="*/ 46115 w 460732"/>
                    <a:gd name="connsiteY7" fmla="*/ 280219 h 280219"/>
                    <a:gd name="connsiteX8" fmla="*/ 370579 w 460732"/>
                    <a:gd name="connsiteY8" fmla="*/ 265471 h 280219"/>
                    <a:gd name="connsiteX9" fmla="*/ 385328 w 460732"/>
                    <a:gd name="connsiteY9" fmla="*/ 221225 h 280219"/>
                    <a:gd name="connsiteX10" fmla="*/ 400076 w 460732"/>
                    <a:gd name="connsiteY10" fmla="*/ 147484 h 280219"/>
                    <a:gd name="connsiteX11" fmla="*/ 444321 w 460732"/>
                    <a:gd name="connsiteY11" fmla="*/ 132735 h 280219"/>
                    <a:gd name="connsiteX12" fmla="*/ 459070 w 460732"/>
                    <a:gd name="connsiteY12" fmla="*/ 88490 h 280219"/>
                    <a:gd name="connsiteX13" fmla="*/ 400076 w 460732"/>
                    <a:gd name="connsiteY13" fmla="*/ 44245 h 280219"/>
                    <a:gd name="connsiteX14" fmla="*/ 311586 w 460732"/>
                    <a:gd name="connsiteY14" fmla="*/ 0 h 280219"/>
                    <a:gd name="connsiteX15" fmla="*/ 208347 w 460732"/>
                    <a:gd name="connsiteY15" fmla="*/ 29496 h 280219"/>
                    <a:gd name="connsiteX16" fmla="*/ 193599 w 460732"/>
                    <a:gd name="connsiteY16" fmla="*/ 44245 h 280219"/>
                    <a:gd name="connsiteX17" fmla="*/ 134605 w 460732"/>
                    <a:gd name="connsiteY17" fmla="*/ 29496 h 280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60732" h="280219">
                      <a:moveTo>
                        <a:pt x="237844" y="14748"/>
                      </a:moveTo>
                      <a:lnTo>
                        <a:pt x="237844" y="14748"/>
                      </a:lnTo>
                      <a:cubicBezTo>
                        <a:pt x="193599" y="24580"/>
                        <a:pt x="149079" y="33252"/>
                        <a:pt x="105108" y="44245"/>
                      </a:cubicBezTo>
                      <a:cubicBezTo>
                        <a:pt x="90026" y="48015"/>
                        <a:pt x="71856" y="48000"/>
                        <a:pt x="60863" y="58993"/>
                      </a:cubicBezTo>
                      <a:cubicBezTo>
                        <a:pt x="49870" y="69986"/>
                        <a:pt x="53067" y="89333"/>
                        <a:pt x="46115" y="103238"/>
                      </a:cubicBezTo>
                      <a:cubicBezTo>
                        <a:pt x="38188" y="119092"/>
                        <a:pt x="26450" y="132735"/>
                        <a:pt x="16618" y="147484"/>
                      </a:cubicBezTo>
                      <a:cubicBezTo>
                        <a:pt x="11702" y="181897"/>
                        <a:pt x="-5671" y="216788"/>
                        <a:pt x="1870" y="250722"/>
                      </a:cubicBezTo>
                      <a:cubicBezTo>
                        <a:pt x="5715" y="268025"/>
                        <a:pt x="28404" y="279511"/>
                        <a:pt x="46115" y="280219"/>
                      </a:cubicBezTo>
                      <a:lnTo>
                        <a:pt x="370579" y="265471"/>
                      </a:lnTo>
                      <a:cubicBezTo>
                        <a:pt x="375495" y="250722"/>
                        <a:pt x="381557" y="236307"/>
                        <a:pt x="385328" y="221225"/>
                      </a:cubicBezTo>
                      <a:cubicBezTo>
                        <a:pt x="391408" y="196906"/>
                        <a:pt x="386171" y="168341"/>
                        <a:pt x="400076" y="147484"/>
                      </a:cubicBezTo>
                      <a:cubicBezTo>
                        <a:pt x="408699" y="134549"/>
                        <a:pt x="429573" y="137651"/>
                        <a:pt x="444321" y="132735"/>
                      </a:cubicBezTo>
                      <a:cubicBezTo>
                        <a:pt x="449237" y="117987"/>
                        <a:pt x="466022" y="102395"/>
                        <a:pt x="459070" y="88490"/>
                      </a:cubicBezTo>
                      <a:cubicBezTo>
                        <a:pt x="448077" y="66504"/>
                        <a:pt x="420078" y="58532"/>
                        <a:pt x="400076" y="44245"/>
                      </a:cubicBezTo>
                      <a:cubicBezTo>
                        <a:pt x="350042" y="8506"/>
                        <a:pt x="366379" y="18264"/>
                        <a:pt x="311586" y="0"/>
                      </a:cubicBezTo>
                      <a:cubicBezTo>
                        <a:pt x="292686" y="4725"/>
                        <a:pt x="229504" y="18917"/>
                        <a:pt x="208347" y="29496"/>
                      </a:cubicBezTo>
                      <a:cubicBezTo>
                        <a:pt x="202129" y="32605"/>
                        <a:pt x="198515" y="39329"/>
                        <a:pt x="193599" y="44245"/>
                      </a:cubicBezTo>
                      <a:lnTo>
                        <a:pt x="134605" y="29496"/>
                      </a:ln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latin typeface="NikoshBAN" pitchFamily="2" charset="0"/>
                      <a:cs typeface="NikoshBAN" pitchFamily="2" charset="0"/>
                    </a:rPr>
                    <a:t>E</a:t>
                  </a:r>
                  <a:endParaRPr lang="en-US" sz="16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876800" y="2709446"/>
                  <a:ext cx="609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err="1" smtClean="0">
                      <a:solidFill>
                        <a:srgbClr val="FFFF00"/>
                      </a:solidFill>
                      <a:latin typeface="NikoshBAN" pitchFamily="2" charset="0"/>
                      <a:cs typeface="NikoshBAN" pitchFamily="2" charset="0"/>
                    </a:rPr>
                    <a:t>HCl</a:t>
                  </a:r>
                  <a:endParaRPr lang="en-US" sz="16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28" name="Freeform 27"/>
            <p:cNvSpPr/>
            <p:nvPr/>
          </p:nvSpPr>
          <p:spPr>
            <a:xfrm>
              <a:off x="4830790" y="3623800"/>
              <a:ext cx="230366" cy="208419"/>
            </a:xfrm>
            <a:custGeom>
              <a:avLst/>
              <a:gdLst>
                <a:gd name="connsiteX0" fmla="*/ 237844 w 460732"/>
                <a:gd name="connsiteY0" fmla="*/ 14748 h 280219"/>
                <a:gd name="connsiteX1" fmla="*/ 237844 w 460732"/>
                <a:gd name="connsiteY1" fmla="*/ 14748 h 280219"/>
                <a:gd name="connsiteX2" fmla="*/ 105108 w 460732"/>
                <a:gd name="connsiteY2" fmla="*/ 44245 h 280219"/>
                <a:gd name="connsiteX3" fmla="*/ 60863 w 460732"/>
                <a:gd name="connsiteY3" fmla="*/ 58993 h 280219"/>
                <a:gd name="connsiteX4" fmla="*/ 46115 w 460732"/>
                <a:gd name="connsiteY4" fmla="*/ 103238 h 280219"/>
                <a:gd name="connsiteX5" fmla="*/ 16618 w 460732"/>
                <a:gd name="connsiteY5" fmla="*/ 147484 h 280219"/>
                <a:gd name="connsiteX6" fmla="*/ 1870 w 460732"/>
                <a:gd name="connsiteY6" fmla="*/ 250722 h 280219"/>
                <a:gd name="connsiteX7" fmla="*/ 46115 w 460732"/>
                <a:gd name="connsiteY7" fmla="*/ 280219 h 280219"/>
                <a:gd name="connsiteX8" fmla="*/ 370579 w 460732"/>
                <a:gd name="connsiteY8" fmla="*/ 265471 h 280219"/>
                <a:gd name="connsiteX9" fmla="*/ 385328 w 460732"/>
                <a:gd name="connsiteY9" fmla="*/ 221225 h 280219"/>
                <a:gd name="connsiteX10" fmla="*/ 400076 w 460732"/>
                <a:gd name="connsiteY10" fmla="*/ 147484 h 280219"/>
                <a:gd name="connsiteX11" fmla="*/ 444321 w 460732"/>
                <a:gd name="connsiteY11" fmla="*/ 132735 h 280219"/>
                <a:gd name="connsiteX12" fmla="*/ 459070 w 460732"/>
                <a:gd name="connsiteY12" fmla="*/ 88490 h 280219"/>
                <a:gd name="connsiteX13" fmla="*/ 400076 w 460732"/>
                <a:gd name="connsiteY13" fmla="*/ 44245 h 280219"/>
                <a:gd name="connsiteX14" fmla="*/ 311586 w 460732"/>
                <a:gd name="connsiteY14" fmla="*/ 0 h 280219"/>
                <a:gd name="connsiteX15" fmla="*/ 208347 w 460732"/>
                <a:gd name="connsiteY15" fmla="*/ 29496 h 280219"/>
                <a:gd name="connsiteX16" fmla="*/ 193599 w 460732"/>
                <a:gd name="connsiteY16" fmla="*/ 44245 h 280219"/>
                <a:gd name="connsiteX17" fmla="*/ 134605 w 460732"/>
                <a:gd name="connsiteY17" fmla="*/ 29496 h 28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0732" h="280219">
                  <a:moveTo>
                    <a:pt x="237844" y="14748"/>
                  </a:moveTo>
                  <a:lnTo>
                    <a:pt x="237844" y="14748"/>
                  </a:lnTo>
                  <a:cubicBezTo>
                    <a:pt x="193599" y="24580"/>
                    <a:pt x="149079" y="33252"/>
                    <a:pt x="105108" y="44245"/>
                  </a:cubicBezTo>
                  <a:cubicBezTo>
                    <a:pt x="90026" y="48015"/>
                    <a:pt x="71856" y="48000"/>
                    <a:pt x="60863" y="58993"/>
                  </a:cubicBezTo>
                  <a:cubicBezTo>
                    <a:pt x="49870" y="69986"/>
                    <a:pt x="53067" y="89333"/>
                    <a:pt x="46115" y="103238"/>
                  </a:cubicBezTo>
                  <a:cubicBezTo>
                    <a:pt x="38188" y="119092"/>
                    <a:pt x="26450" y="132735"/>
                    <a:pt x="16618" y="147484"/>
                  </a:cubicBezTo>
                  <a:cubicBezTo>
                    <a:pt x="11702" y="181897"/>
                    <a:pt x="-5671" y="216788"/>
                    <a:pt x="1870" y="250722"/>
                  </a:cubicBezTo>
                  <a:cubicBezTo>
                    <a:pt x="5715" y="268025"/>
                    <a:pt x="28404" y="279511"/>
                    <a:pt x="46115" y="280219"/>
                  </a:cubicBezTo>
                  <a:lnTo>
                    <a:pt x="370579" y="265471"/>
                  </a:lnTo>
                  <a:cubicBezTo>
                    <a:pt x="375495" y="250722"/>
                    <a:pt x="381557" y="236307"/>
                    <a:pt x="385328" y="221225"/>
                  </a:cubicBezTo>
                  <a:cubicBezTo>
                    <a:pt x="391408" y="196906"/>
                    <a:pt x="386171" y="168341"/>
                    <a:pt x="400076" y="147484"/>
                  </a:cubicBezTo>
                  <a:cubicBezTo>
                    <a:pt x="408699" y="134549"/>
                    <a:pt x="429573" y="137651"/>
                    <a:pt x="444321" y="132735"/>
                  </a:cubicBezTo>
                  <a:cubicBezTo>
                    <a:pt x="449237" y="117987"/>
                    <a:pt x="466022" y="102395"/>
                    <a:pt x="459070" y="88490"/>
                  </a:cubicBezTo>
                  <a:cubicBezTo>
                    <a:pt x="448077" y="66504"/>
                    <a:pt x="420078" y="58532"/>
                    <a:pt x="400076" y="44245"/>
                  </a:cubicBezTo>
                  <a:cubicBezTo>
                    <a:pt x="350042" y="8506"/>
                    <a:pt x="366379" y="18264"/>
                    <a:pt x="311586" y="0"/>
                  </a:cubicBezTo>
                  <a:cubicBezTo>
                    <a:pt x="292686" y="4725"/>
                    <a:pt x="229504" y="18917"/>
                    <a:pt x="208347" y="29496"/>
                  </a:cubicBezTo>
                  <a:cubicBezTo>
                    <a:pt x="202129" y="32605"/>
                    <a:pt x="198515" y="39329"/>
                    <a:pt x="193599" y="44245"/>
                  </a:cubicBezTo>
                  <a:lnTo>
                    <a:pt x="134605" y="29496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E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>
            <a:off x="8934027" y="1522941"/>
            <a:ext cx="738258" cy="1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8364517" y="1065847"/>
            <a:ext cx="1307768" cy="303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9730346" y="789709"/>
            <a:ext cx="114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মুখবিবর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730346" y="1288022"/>
            <a:ext cx="99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মুখছিদ্র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r="14802"/>
          <a:stretch/>
        </p:blipFill>
        <p:spPr>
          <a:xfrm>
            <a:off x="782783" y="479805"/>
            <a:ext cx="1867916" cy="1844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25"/>
          <a:stretch/>
        </p:blipFill>
        <p:spPr>
          <a:xfrm>
            <a:off x="169834" y="2999618"/>
            <a:ext cx="2345555" cy="172732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2328352" y="897990"/>
            <a:ext cx="609600" cy="4146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82172" y="3200521"/>
            <a:ext cx="1060439" cy="4953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1879" y="2150836"/>
            <a:ext cx="1904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মুখছিদ্র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782" y="5119925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মুখবিবর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8734" y="835583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উর্ধ্ব ও নিম্ন ওষ্ঠ দ্বারা পরিবেষ্টিত একটি ছিদ্র দিয়েই খাবার ঢুকে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0752" y="3294846"/>
            <a:ext cx="44944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সংকোচন-প্রসারণশীল পেশীবহুল, নীচে মাংশল জিহবা যা উঁচু নীচু স্বাদকোরক দ্বারা স্বাদ গ্রহণে সাহায্য করে, আছে সাবম্যাক্সিলারী-সাবলিঙ্গুয়াল-প্যারোটিড গ্রন্থি। ৩২ টা দাঁত ও টায়ালিন-মিউসিন নামক এনজাইম খাদ্য পরিপাকে সাহায্য করে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16" y="613063"/>
            <a:ext cx="1343025" cy="182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t="16390" r="32918" b="30261"/>
          <a:stretch/>
        </p:blipFill>
        <p:spPr>
          <a:xfrm>
            <a:off x="7305522" y="4655359"/>
            <a:ext cx="1132765" cy="144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1" r="26787" b="22440"/>
          <a:stretch/>
        </p:blipFill>
        <p:spPr>
          <a:xfrm>
            <a:off x="7284247" y="3447119"/>
            <a:ext cx="1436428" cy="196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ight Arrow 14"/>
          <p:cNvSpPr/>
          <p:nvPr/>
        </p:nvSpPr>
        <p:spPr>
          <a:xfrm rot="10800000">
            <a:off x="7788620" y="1611146"/>
            <a:ext cx="815225" cy="4121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8036483" y="4324332"/>
            <a:ext cx="803609" cy="4026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8601869">
            <a:off x="8115787" y="5304447"/>
            <a:ext cx="714492" cy="4167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64488" y="2431080"/>
            <a:ext cx="1675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গলবিল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3553" y="6084572"/>
            <a:ext cx="187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অন্ননালী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6761" y="613063"/>
            <a:ext cx="31519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ফানেলাকৃতির ৭-১০ সেমি লম্বা গলবিল নাসাগলবিল-মুখগলবিল-স্বরগলবিল নামক তিনটি অংশের মাধ্যমে খাদ্য অন্ননালীতে প্রবেশ করে।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93243" y="3603556"/>
            <a:ext cx="30254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নিম্নমূখো প্রসারিত ২৫ সেমি নলাকার অংস ডায়াফ্রাম ভেদ করে খাদ্যকে পাকস্থলীতে পৌঁছায়।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0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19240736">
            <a:off x="1990067" y="1761166"/>
            <a:ext cx="5902036" cy="2230582"/>
            <a:chOff x="1572947" y="2147454"/>
            <a:chExt cx="5902036" cy="2230582"/>
          </a:xfrm>
        </p:grpSpPr>
        <p:sp>
          <p:nvSpPr>
            <p:cNvPr id="6" name="Cloud Callout 5"/>
            <p:cNvSpPr/>
            <p:nvPr/>
          </p:nvSpPr>
          <p:spPr>
            <a:xfrm>
              <a:off x="1572947" y="2147454"/>
              <a:ext cx="5902036" cy="2230582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53347" y="2533121"/>
              <a:ext cx="4140288" cy="110799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pPr algn="ctr"/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6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5334" y="5084618"/>
            <a:ext cx="11045612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600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600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লালাগ্রন্থির</a:t>
            </a:r>
            <a:r>
              <a:rPr lang="en-US" sz="6600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লিখো</a:t>
            </a:r>
            <a:r>
              <a:rPr lang="en-US" sz="6600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98" y="651164"/>
            <a:ext cx="4186373" cy="30329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8" y="564522"/>
            <a:ext cx="2288164" cy="27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8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80109"/>
            <a:ext cx="4173307" cy="6555641"/>
            <a:chOff x="21698" y="113170"/>
            <a:chExt cx="4173307" cy="6555641"/>
          </a:xfrm>
        </p:grpSpPr>
        <p:grpSp>
          <p:nvGrpSpPr>
            <p:cNvPr id="3" name="Group 2"/>
            <p:cNvGrpSpPr/>
            <p:nvPr/>
          </p:nvGrpSpPr>
          <p:grpSpPr>
            <a:xfrm>
              <a:off x="580613" y="609600"/>
              <a:ext cx="1233506" cy="4618158"/>
              <a:chOff x="519094" y="106242"/>
              <a:chExt cx="2572574" cy="671328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599" y="3390526"/>
                <a:ext cx="2482069" cy="3429001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294" r="25585"/>
              <a:stretch/>
            </p:blipFill>
            <p:spPr>
              <a:xfrm>
                <a:off x="519094" y="106242"/>
                <a:ext cx="2300306" cy="332275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8" name="Right Brace 7"/>
              <p:cNvSpPr/>
              <p:nvPr/>
            </p:nvSpPr>
            <p:spPr>
              <a:xfrm>
                <a:off x="2286000" y="3276600"/>
                <a:ext cx="609600" cy="1257674"/>
              </a:xfrm>
              <a:prstGeom prst="rightBrace">
                <a:avLst/>
              </a:prstGeom>
              <a:ln w="76200">
                <a:solidFill>
                  <a:srgbClr val="CC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1698" y="5089269"/>
              <a:ext cx="23947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পাকস্থলী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5205" y="113170"/>
              <a:ext cx="2209800" cy="655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এটি ডায়াফ্রামের নিচে উদর গহবরে অবস্থিত ২৫ সেমি দীর্ঘ-১৫ সেমি প্রশস্থ ও বক্র থলী বিশেষ যার অগ্রভাগ অন্ননালীর আর পশ্চাতভাগ অন্ত্রের সাথে যুক্ত এবং কার্ডিয়াক প্রান্ত-মূলদেহ-ফান্ডাস-পাইলোরিক প্রান্ত নামক চারটি অংশে বিভক্ত।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37214" y="215605"/>
            <a:ext cx="7296396" cy="6484648"/>
            <a:chOff x="597705" y="222814"/>
            <a:chExt cx="7296396" cy="64846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705" y="1548766"/>
              <a:ext cx="2712450" cy="324983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45267" y="4403887"/>
              <a:ext cx="15124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b="1" dirty="0" smtClean="0">
                  <a:latin typeface="NikoshBAN" pitchFamily="2" charset="0"/>
                  <a:cs typeface="NikoshBAN" pitchFamily="2" charset="0"/>
                </a:rPr>
                <a:t>অন্ত্র</a:t>
              </a:r>
              <a:endParaRPr lang="en-US" sz="7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50873" y="1070401"/>
              <a:ext cx="15575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ক্ষুদ্রান্ত্র</a:t>
              </a:r>
              <a:endPara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50873" y="3988389"/>
              <a:ext cx="16432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বৃহদান্ত্র</a:t>
              </a:r>
              <a:endPara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5273" y="222814"/>
              <a:ext cx="28956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প্রায় ১৫-১৭ ফুট দীর্ঘ, লম্বা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প্যাঁচানো ক্ষুদ্রান্ত্রের ডিওডেনাম-জেজুনাম-ইলিয়াম নামক তিনটি অংশ বিদ্যমান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5273" y="2737144"/>
              <a:ext cx="289560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প্রায় ৫ ফুট দীর্ঘ মোটা, নলাকার খাঁজকাটা বৃহদান্ত্র নামক অংশটি সিকাম (নিম্নপ্রান্তে এপেনডিক্স থাকে)-কোলন (আরোহী, অনুপ্রস্থ,অবরোহন,সিগময়েড) নামক অঞ্চল থাকে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19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7.xml><?xml version="1.0" encoding="utf-8"?>
<a:theme xmlns:a="http://schemas.openxmlformats.org/drawingml/2006/main" name="2_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8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261</TotalTime>
  <Words>523</Words>
  <Application>Microsoft Office PowerPoint</Application>
  <PresentationFormat>Widescreen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Century Gothic</vt:lpstr>
      <vt:lpstr>Corbel</vt:lpstr>
      <vt:lpstr>Garamond</vt:lpstr>
      <vt:lpstr>NikoshBAN</vt:lpstr>
      <vt:lpstr>NikoshLightBAN</vt:lpstr>
      <vt:lpstr>Verdana</vt:lpstr>
      <vt:lpstr>Wingdings</vt:lpstr>
      <vt:lpstr>Wingdings 3</vt:lpstr>
      <vt:lpstr>Basis</vt:lpstr>
      <vt:lpstr>Ion</vt:lpstr>
      <vt:lpstr>1_Ion</vt:lpstr>
      <vt:lpstr>2_Ion</vt:lpstr>
      <vt:lpstr>Organic</vt:lpstr>
      <vt:lpstr>1_Basis</vt:lpstr>
      <vt:lpstr>2_Basis</vt:lpstr>
      <vt:lpstr>3_Ion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HP</cp:lastModifiedBy>
  <cp:revision>33</cp:revision>
  <dcterms:created xsi:type="dcterms:W3CDTF">2020-10-23T09:07:03Z</dcterms:created>
  <dcterms:modified xsi:type="dcterms:W3CDTF">2022-02-10T04:58:02Z</dcterms:modified>
</cp:coreProperties>
</file>