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0"/>
  </p:notesMasterIdLst>
  <p:sldIdLst>
    <p:sldId id="276" r:id="rId2"/>
    <p:sldId id="256" r:id="rId3"/>
    <p:sldId id="279" r:id="rId4"/>
    <p:sldId id="257" r:id="rId5"/>
    <p:sldId id="260" r:id="rId6"/>
    <p:sldId id="261" r:id="rId7"/>
    <p:sldId id="262" r:id="rId8"/>
    <p:sldId id="263" r:id="rId9"/>
    <p:sldId id="264" r:id="rId10"/>
    <p:sldId id="277" r:id="rId11"/>
    <p:sldId id="266" r:id="rId12"/>
    <p:sldId id="267" r:id="rId13"/>
    <p:sldId id="268" r:id="rId14"/>
    <p:sldId id="278" r:id="rId15"/>
    <p:sldId id="270" r:id="rId16"/>
    <p:sldId id="273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58" autoAdjust="0"/>
  </p:normalViewPr>
  <p:slideViewPr>
    <p:cSldViewPr snapToGrid="0">
      <p:cViewPr varScale="1">
        <p:scale>
          <a:sx n="85" d="100"/>
          <a:sy n="85" d="100"/>
        </p:scale>
        <p:origin x="-30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A92C2-39FD-470B-90D5-5EC8331689C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A597AD-C79B-4472-9AE9-9C4205ECC412}">
      <dgm:prSet phldrT="[Text]"/>
      <dgm:spPr/>
      <dgm:t>
        <a:bodyPr/>
        <a:lstStyle/>
        <a:p>
          <a:r>
            <a:rPr lang="en-US" dirty="0" err="1"/>
            <a:t>হাসি</a:t>
          </a:r>
          <a:endParaRPr lang="en-US" dirty="0"/>
        </a:p>
      </dgm:t>
    </dgm:pt>
    <dgm:pt modelId="{115D69D5-8123-4102-A275-FE522BE606D4}" type="parTrans" cxnId="{31EB70EC-4A3A-41DA-B5BF-C8533CF885B8}">
      <dgm:prSet/>
      <dgm:spPr/>
      <dgm:t>
        <a:bodyPr/>
        <a:lstStyle/>
        <a:p>
          <a:endParaRPr lang="en-US"/>
        </a:p>
      </dgm:t>
    </dgm:pt>
    <dgm:pt modelId="{287470AD-A2A9-48E5-AC1C-721727B472D6}" type="sibTrans" cxnId="{31EB70EC-4A3A-41DA-B5BF-C8533CF885B8}">
      <dgm:prSet/>
      <dgm:spPr/>
      <dgm:t>
        <a:bodyPr/>
        <a:lstStyle/>
        <a:p>
          <a:endParaRPr lang="en-US"/>
        </a:p>
      </dgm:t>
    </dgm:pt>
    <dgm:pt modelId="{A7573507-5CA0-436E-B8ED-F14867D5F0F4}">
      <dgm:prSet phldrT="[Text]"/>
      <dgm:spPr/>
      <dgm:t>
        <a:bodyPr/>
        <a:lstStyle/>
        <a:p>
          <a:r>
            <a:rPr lang="en-US" dirty="0" err="1"/>
            <a:t>কান্না</a:t>
          </a:r>
          <a:endParaRPr lang="en-US" dirty="0"/>
        </a:p>
      </dgm:t>
    </dgm:pt>
    <dgm:pt modelId="{8A98CE17-522B-495F-BA61-0EAD4E76EA0C}" type="parTrans" cxnId="{1AB5FFCC-B06F-4A3C-B9D0-DE934BC658C4}">
      <dgm:prSet/>
      <dgm:spPr/>
      <dgm:t>
        <a:bodyPr/>
        <a:lstStyle/>
        <a:p>
          <a:endParaRPr lang="en-US"/>
        </a:p>
      </dgm:t>
    </dgm:pt>
    <dgm:pt modelId="{C65A935D-88CF-4D06-910A-D872935CBDF2}" type="sibTrans" cxnId="{1AB5FFCC-B06F-4A3C-B9D0-DE934BC658C4}">
      <dgm:prSet/>
      <dgm:spPr/>
      <dgm:t>
        <a:bodyPr/>
        <a:lstStyle/>
        <a:p>
          <a:endParaRPr lang="en-US"/>
        </a:p>
      </dgm:t>
    </dgm:pt>
    <dgm:pt modelId="{2AA8DDB4-849C-4CFD-9351-ECA652FF9D01}">
      <dgm:prSet phldrT="[Text]"/>
      <dgm:spPr/>
      <dgm:t>
        <a:bodyPr/>
        <a:lstStyle/>
        <a:p>
          <a:r>
            <a:rPr lang="en-US" dirty="0" err="1"/>
            <a:t>ক্ষুধা</a:t>
          </a:r>
          <a:endParaRPr lang="en-US" dirty="0"/>
        </a:p>
      </dgm:t>
    </dgm:pt>
    <dgm:pt modelId="{19A85065-B09C-47D7-A2B1-C0743834FFEE}" type="parTrans" cxnId="{8D03CEDC-B779-4EBD-A450-FCBD5B34B641}">
      <dgm:prSet/>
      <dgm:spPr/>
      <dgm:t>
        <a:bodyPr/>
        <a:lstStyle/>
        <a:p>
          <a:endParaRPr lang="en-US"/>
        </a:p>
      </dgm:t>
    </dgm:pt>
    <dgm:pt modelId="{C6069CBE-BD46-4EF7-AD4D-E1EBFCE5CA7A}" type="sibTrans" cxnId="{8D03CEDC-B779-4EBD-A450-FCBD5B34B641}">
      <dgm:prSet/>
      <dgm:spPr/>
      <dgm:t>
        <a:bodyPr/>
        <a:lstStyle/>
        <a:p>
          <a:endParaRPr lang="en-US"/>
        </a:p>
      </dgm:t>
    </dgm:pt>
    <dgm:pt modelId="{ADA2ED09-E07C-4836-BC28-E2D411609D60}">
      <dgm:prSet phldrT="[Text]"/>
      <dgm:spPr/>
      <dgm:t>
        <a:bodyPr/>
        <a:lstStyle/>
        <a:p>
          <a:r>
            <a:rPr lang="en-US" dirty="0" err="1"/>
            <a:t>তৃষ্ণা</a:t>
          </a:r>
          <a:endParaRPr lang="en-US" dirty="0"/>
        </a:p>
      </dgm:t>
    </dgm:pt>
    <dgm:pt modelId="{EA89CD30-07C7-4098-85B9-9297621B8AB3}" type="parTrans" cxnId="{1BC7B7AD-5A9B-4598-B1FF-DC2A7CB95D2B}">
      <dgm:prSet/>
      <dgm:spPr/>
      <dgm:t>
        <a:bodyPr/>
        <a:lstStyle/>
        <a:p>
          <a:endParaRPr lang="en-US"/>
        </a:p>
      </dgm:t>
    </dgm:pt>
    <dgm:pt modelId="{BAE012BE-FCB2-4DA2-A591-ADB96A7E5ED7}" type="sibTrans" cxnId="{1BC7B7AD-5A9B-4598-B1FF-DC2A7CB95D2B}">
      <dgm:prSet/>
      <dgm:spPr/>
      <dgm:t>
        <a:bodyPr/>
        <a:lstStyle/>
        <a:p>
          <a:endParaRPr lang="en-US"/>
        </a:p>
      </dgm:t>
    </dgm:pt>
    <dgm:pt modelId="{DA1DE20B-380D-43B7-A87E-3133D282A20D}">
      <dgm:prSet phldrT="[Text]"/>
      <dgm:spPr/>
      <dgm:t>
        <a:bodyPr/>
        <a:lstStyle/>
        <a:p>
          <a:r>
            <a:rPr lang="en-US" dirty="0" err="1"/>
            <a:t>আবেগ</a:t>
          </a:r>
          <a:endParaRPr lang="en-US" dirty="0"/>
        </a:p>
      </dgm:t>
    </dgm:pt>
    <dgm:pt modelId="{DC330939-8D32-4028-954A-60448AB2A467}" type="parTrans" cxnId="{48604826-A69F-4A13-BEC4-C42F380DE385}">
      <dgm:prSet/>
      <dgm:spPr/>
      <dgm:t>
        <a:bodyPr/>
        <a:lstStyle/>
        <a:p>
          <a:endParaRPr lang="en-US"/>
        </a:p>
      </dgm:t>
    </dgm:pt>
    <dgm:pt modelId="{0033E82B-6F6C-4875-90D2-30483B204B13}" type="sibTrans" cxnId="{48604826-A69F-4A13-BEC4-C42F380DE385}">
      <dgm:prSet/>
      <dgm:spPr/>
      <dgm:t>
        <a:bodyPr/>
        <a:lstStyle/>
        <a:p>
          <a:endParaRPr lang="en-US"/>
        </a:p>
      </dgm:t>
    </dgm:pt>
    <dgm:pt modelId="{21DE5A9B-C29B-410E-9F0B-0ADEC5EF0D05}" type="pres">
      <dgm:prSet presAssocID="{42DA92C2-39FD-470B-90D5-5EC8331689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CE2439-06FD-4FA3-99DF-35B2209C1F4C}" type="pres">
      <dgm:prSet presAssocID="{C2A597AD-C79B-4472-9AE9-9C4205ECC41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D785F-71C7-4044-815B-48EF0D03FD5A}" type="pres">
      <dgm:prSet presAssocID="{287470AD-A2A9-48E5-AC1C-721727B472D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00F394E-38DB-4B7F-886B-DDB67B60A143}" type="pres">
      <dgm:prSet presAssocID="{287470AD-A2A9-48E5-AC1C-721727B472D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85E7C8F-16D0-4ACA-84A0-ABB79E8BF469}" type="pres">
      <dgm:prSet presAssocID="{A7573507-5CA0-436E-B8ED-F14867D5F0F4}" presName="node" presStyleLbl="node1" presStyleIdx="1" presStyleCnt="5" custRadScaleRad="95188" custRadScaleInc="-2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63649-6BCD-4744-88D2-863659E253FC}" type="pres">
      <dgm:prSet presAssocID="{C65A935D-88CF-4D06-910A-D872935CBDF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3FB75A4-EB08-4663-B2E2-B45EC28C74FB}" type="pres">
      <dgm:prSet presAssocID="{C65A935D-88CF-4D06-910A-D872935CBDF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D0C9B83-4100-45CC-91EE-EA157C498594}" type="pres">
      <dgm:prSet presAssocID="{2AA8DDB4-849C-4CFD-9351-ECA652FF9D01}" presName="node" presStyleLbl="node1" presStyleIdx="2" presStyleCnt="5" custRadScaleRad="84923" custRadScaleInc="-2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EC019-A6FD-4F15-9A28-9DE0335147F0}" type="pres">
      <dgm:prSet presAssocID="{C6069CBE-BD46-4EF7-AD4D-E1EBFCE5CA7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76103E9-93F9-44B8-8CD7-27A646BFB472}" type="pres">
      <dgm:prSet presAssocID="{C6069CBE-BD46-4EF7-AD4D-E1EBFCE5CA7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57BDCE4-6309-4E59-A807-12BFF667B105}" type="pres">
      <dgm:prSet presAssocID="{ADA2ED09-E07C-4836-BC28-E2D411609D60}" presName="node" presStyleLbl="node1" presStyleIdx="3" presStyleCnt="5" custRadScaleRad="91978" custRadScaleInc="2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E27A2-1F36-4523-BC78-E691CE88FB83}" type="pres">
      <dgm:prSet presAssocID="{BAE012BE-FCB2-4DA2-A591-ADB96A7E5ED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740C90A-F0BA-4ACC-81F0-E53155829DAC}" type="pres">
      <dgm:prSet presAssocID="{BAE012BE-FCB2-4DA2-A591-ADB96A7E5ED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2F7713C-4D47-4185-BF9F-9B2A9134994C}" type="pres">
      <dgm:prSet presAssocID="{DA1DE20B-380D-43B7-A87E-3133D282A20D}" presName="node" presStyleLbl="node1" presStyleIdx="4" presStyleCnt="5" custRadScaleRad="98536" custRadScaleInc="-3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22289-3869-45AE-8BE5-C48E97046C5D}" type="pres">
      <dgm:prSet presAssocID="{0033E82B-6F6C-4875-90D2-30483B204B1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1D07B69-B359-4E5E-A341-A7C4531DB5D9}" type="pres">
      <dgm:prSet presAssocID="{0033E82B-6F6C-4875-90D2-30483B204B1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A564985-F19D-4124-B0C6-E1E162F981D4}" type="presOf" srcId="{BAE012BE-FCB2-4DA2-A591-ADB96A7E5ED7}" destId="{0C3E27A2-1F36-4523-BC78-E691CE88FB83}" srcOrd="0" destOrd="0" presId="urn:microsoft.com/office/officeart/2005/8/layout/cycle2"/>
    <dgm:cxn modelId="{1BC7B7AD-5A9B-4598-B1FF-DC2A7CB95D2B}" srcId="{42DA92C2-39FD-470B-90D5-5EC8331689CF}" destId="{ADA2ED09-E07C-4836-BC28-E2D411609D60}" srcOrd="3" destOrd="0" parTransId="{EA89CD30-07C7-4098-85B9-9297621B8AB3}" sibTransId="{BAE012BE-FCB2-4DA2-A591-ADB96A7E5ED7}"/>
    <dgm:cxn modelId="{31EB70EC-4A3A-41DA-B5BF-C8533CF885B8}" srcId="{42DA92C2-39FD-470B-90D5-5EC8331689CF}" destId="{C2A597AD-C79B-4472-9AE9-9C4205ECC412}" srcOrd="0" destOrd="0" parTransId="{115D69D5-8123-4102-A275-FE522BE606D4}" sibTransId="{287470AD-A2A9-48E5-AC1C-721727B472D6}"/>
    <dgm:cxn modelId="{48604826-A69F-4A13-BEC4-C42F380DE385}" srcId="{42DA92C2-39FD-470B-90D5-5EC8331689CF}" destId="{DA1DE20B-380D-43B7-A87E-3133D282A20D}" srcOrd="4" destOrd="0" parTransId="{DC330939-8D32-4028-954A-60448AB2A467}" sibTransId="{0033E82B-6F6C-4875-90D2-30483B204B13}"/>
    <dgm:cxn modelId="{736D77D1-6BCA-4CB7-9C28-A1E856EC202D}" type="presOf" srcId="{2AA8DDB4-849C-4CFD-9351-ECA652FF9D01}" destId="{7D0C9B83-4100-45CC-91EE-EA157C498594}" srcOrd="0" destOrd="0" presId="urn:microsoft.com/office/officeart/2005/8/layout/cycle2"/>
    <dgm:cxn modelId="{E2131A72-7896-42A1-BAF2-B95998C2C787}" type="presOf" srcId="{C6069CBE-BD46-4EF7-AD4D-E1EBFCE5CA7A}" destId="{A76103E9-93F9-44B8-8CD7-27A646BFB472}" srcOrd="1" destOrd="0" presId="urn:microsoft.com/office/officeart/2005/8/layout/cycle2"/>
    <dgm:cxn modelId="{E5915D72-FDDB-4334-A669-9C2267D26653}" type="presOf" srcId="{C65A935D-88CF-4D06-910A-D872935CBDF2}" destId="{D3FB75A4-EB08-4663-B2E2-B45EC28C74FB}" srcOrd="1" destOrd="0" presId="urn:microsoft.com/office/officeart/2005/8/layout/cycle2"/>
    <dgm:cxn modelId="{96A5AA9F-2AC8-4033-826E-3E5DF827C11B}" type="presOf" srcId="{287470AD-A2A9-48E5-AC1C-721727B472D6}" destId="{500F394E-38DB-4B7F-886B-DDB67B60A143}" srcOrd="1" destOrd="0" presId="urn:microsoft.com/office/officeart/2005/8/layout/cycle2"/>
    <dgm:cxn modelId="{D6EB8DD0-58D2-4BB3-ABE2-EFEBFADC11E9}" type="presOf" srcId="{42DA92C2-39FD-470B-90D5-5EC8331689CF}" destId="{21DE5A9B-C29B-410E-9F0B-0ADEC5EF0D05}" srcOrd="0" destOrd="0" presId="urn:microsoft.com/office/officeart/2005/8/layout/cycle2"/>
    <dgm:cxn modelId="{D13369BE-FA30-4B2F-BDD8-014D485C6F81}" type="presOf" srcId="{C6069CBE-BD46-4EF7-AD4D-E1EBFCE5CA7A}" destId="{905EC019-A6FD-4F15-9A28-9DE0335147F0}" srcOrd="0" destOrd="0" presId="urn:microsoft.com/office/officeart/2005/8/layout/cycle2"/>
    <dgm:cxn modelId="{40E276A7-1FE9-4D82-A654-9B96E1A9B260}" type="presOf" srcId="{C65A935D-88CF-4D06-910A-D872935CBDF2}" destId="{3E763649-6BCD-4744-88D2-863659E253FC}" srcOrd="0" destOrd="0" presId="urn:microsoft.com/office/officeart/2005/8/layout/cycle2"/>
    <dgm:cxn modelId="{3DFA9978-E9B4-48EA-B4D2-746F89626EDB}" type="presOf" srcId="{0033E82B-6F6C-4875-90D2-30483B204B13}" destId="{B8A22289-3869-45AE-8BE5-C48E97046C5D}" srcOrd="0" destOrd="0" presId="urn:microsoft.com/office/officeart/2005/8/layout/cycle2"/>
    <dgm:cxn modelId="{8D03CEDC-B779-4EBD-A450-FCBD5B34B641}" srcId="{42DA92C2-39FD-470B-90D5-5EC8331689CF}" destId="{2AA8DDB4-849C-4CFD-9351-ECA652FF9D01}" srcOrd="2" destOrd="0" parTransId="{19A85065-B09C-47D7-A2B1-C0743834FFEE}" sibTransId="{C6069CBE-BD46-4EF7-AD4D-E1EBFCE5CA7A}"/>
    <dgm:cxn modelId="{B369ADDE-5974-45A7-8E09-A278E1536672}" type="presOf" srcId="{C2A597AD-C79B-4472-9AE9-9C4205ECC412}" destId="{F3CE2439-06FD-4FA3-99DF-35B2209C1F4C}" srcOrd="0" destOrd="0" presId="urn:microsoft.com/office/officeart/2005/8/layout/cycle2"/>
    <dgm:cxn modelId="{F4F0FD14-8869-4143-9922-E3A44FC71AD3}" type="presOf" srcId="{DA1DE20B-380D-43B7-A87E-3133D282A20D}" destId="{A2F7713C-4D47-4185-BF9F-9B2A9134994C}" srcOrd="0" destOrd="0" presId="urn:microsoft.com/office/officeart/2005/8/layout/cycle2"/>
    <dgm:cxn modelId="{85A13FBD-C48A-4781-9861-6E6E7E644831}" type="presOf" srcId="{0033E82B-6F6C-4875-90D2-30483B204B13}" destId="{C1D07B69-B359-4E5E-A341-A7C4531DB5D9}" srcOrd="1" destOrd="0" presId="urn:microsoft.com/office/officeart/2005/8/layout/cycle2"/>
    <dgm:cxn modelId="{C8534593-B425-4D52-893B-2492B01835B0}" type="presOf" srcId="{A7573507-5CA0-436E-B8ED-F14867D5F0F4}" destId="{685E7C8F-16D0-4ACA-84A0-ABB79E8BF469}" srcOrd="0" destOrd="0" presId="urn:microsoft.com/office/officeart/2005/8/layout/cycle2"/>
    <dgm:cxn modelId="{42187665-1B0D-4566-968E-40F0923B1F10}" type="presOf" srcId="{287470AD-A2A9-48E5-AC1C-721727B472D6}" destId="{D14D785F-71C7-4044-815B-48EF0D03FD5A}" srcOrd="0" destOrd="0" presId="urn:microsoft.com/office/officeart/2005/8/layout/cycle2"/>
    <dgm:cxn modelId="{B8A11DE9-3DD5-4DE4-993D-BF6E22C1E80F}" type="presOf" srcId="{ADA2ED09-E07C-4836-BC28-E2D411609D60}" destId="{057BDCE4-6309-4E59-A807-12BFF667B105}" srcOrd="0" destOrd="0" presId="urn:microsoft.com/office/officeart/2005/8/layout/cycle2"/>
    <dgm:cxn modelId="{1AB5FFCC-B06F-4A3C-B9D0-DE934BC658C4}" srcId="{42DA92C2-39FD-470B-90D5-5EC8331689CF}" destId="{A7573507-5CA0-436E-B8ED-F14867D5F0F4}" srcOrd="1" destOrd="0" parTransId="{8A98CE17-522B-495F-BA61-0EAD4E76EA0C}" sibTransId="{C65A935D-88CF-4D06-910A-D872935CBDF2}"/>
    <dgm:cxn modelId="{F9C79AA7-040E-4AD3-A8F6-BA25575DE4C7}" type="presOf" srcId="{BAE012BE-FCB2-4DA2-A591-ADB96A7E5ED7}" destId="{1740C90A-F0BA-4ACC-81F0-E53155829DAC}" srcOrd="1" destOrd="0" presId="urn:microsoft.com/office/officeart/2005/8/layout/cycle2"/>
    <dgm:cxn modelId="{0AEE9074-6D8F-4D70-8D4B-18B890791EB2}" type="presParOf" srcId="{21DE5A9B-C29B-410E-9F0B-0ADEC5EF0D05}" destId="{F3CE2439-06FD-4FA3-99DF-35B2209C1F4C}" srcOrd="0" destOrd="0" presId="urn:microsoft.com/office/officeart/2005/8/layout/cycle2"/>
    <dgm:cxn modelId="{40923295-C5F2-422D-ABB6-3CB38B00EF44}" type="presParOf" srcId="{21DE5A9B-C29B-410E-9F0B-0ADEC5EF0D05}" destId="{D14D785F-71C7-4044-815B-48EF0D03FD5A}" srcOrd="1" destOrd="0" presId="urn:microsoft.com/office/officeart/2005/8/layout/cycle2"/>
    <dgm:cxn modelId="{21BC16E6-B948-460E-A4D2-FD7092B5F89C}" type="presParOf" srcId="{D14D785F-71C7-4044-815B-48EF0D03FD5A}" destId="{500F394E-38DB-4B7F-886B-DDB67B60A143}" srcOrd="0" destOrd="0" presId="urn:microsoft.com/office/officeart/2005/8/layout/cycle2"/>
    <dgm:cxn modelId="{320FD770-8623-487B-86A9-D095057D973C}" type="presParOf" srcId="{21DE5A9B-C29B-410E-9F0B-0ADEC5EF0D05}" destId="{685E7C8F-16D0-4ACA-84A0-ABB79E8BF469}" srcOrd="2" destOrd="0" presId="urn:microsoft.com/office/officeart/2005/8/layout/cycle2"/>
    <dgm:cxn modelId="{A82FBE32-F7CA-4A7F-B330-758CF205AD27}" type="presParOf" srcId="{21DE5A9B-C29B-410E-9F0B-0ADEC5EF0D05}" destId="{3E763649-6BCD-4744-88D2-863659E253FC}" srcOrd="3" destOrd="0" presId="urn:microsoft.com/office/officeart/2005/8/layout/cycle2"/>
    <dgm:cxn modelId="{2E8ED2EA-95D8-4957-9778-2D195DEDE4B8}" type="presParOf" srcId="{3E763649-6BCD-4744-88D2-863659E253FC}" destId="{D3FB75A4-EB08-4663-B2E2-B45EC28C74FB}" srcOrd="0" destOrd="0" presId="urn:microsoft.com/office/officeart/2005/8/layout/cycle2"/>
    <dgm:cxn modelId="{BB141495-9E6C-4355-8E28-87708F0C375F}" type="presParOf" srcId="{21DE5A9B-C29B-410E-9F0B-0ADEC5EF0D05}" destId="{7D0C9B83-4100-45CC-91EE-EA157C498594}" srcOrd="4" destOrd="0" presId="urn:microsoft.com/office/officeart/2005/8/layout/cycle2"/>
    <dgm:cxn modelId="{6FD560FE-2D80-44B1-B9B0-43181DCFD484}" type="presParOf" srcId="{21DE5A9B-C29B-410E-9F0B-0ADEC5EF0D05}" destId="{905EC019-A6FD-4F15-9A28-9DE0335147F0}" srcOrd="5" destOrd="0" presId="urn:microsoft.com/office/officeart/2005/8/layout/cycle2"/>
    <dgm:cxn modelId="{B0B3252F-EA04-491E-82EF-1CA315389172}" type="presParOf" srcId="{905EC019-A6FD-4F15-9A28-9DE0335147F0}" destId="{A76103E9-93F9-44B8-8CD7-27A646BFB472}" srcOrd="0" destOrd="0" presId="urn:microsoft.com/office/officeart/2005/8/layout/cycle2"/>
    <dgm:cxn modelId="{43411E10-8019-4898-84F5-A329634B6509}" type="presParOf" srcId="{21DE5A9B-C29B-410E-9F0B-0ADEC5EF0D05}" destId="{057BDCE4-6309-4E59-A807-12BFF667B105}" srcOrd="6" destOrd="0" presId="urn:microsoft.com/office/officeart/2005/8/layout/cycle2"/>
    <dgm:cxn modelId="{400D978C-87D8-429B-9D6D-96C3795AB557}" type="presParOf" srcId="{21DE5A9B-C29B-410E-9F0B-0ADEC5EF0D05}" destId="{0C3E27A2-1F36-4523-BC78-E691CE88FB83}" srcOrd="7" destOrd="0" presId="urn:microsoft.com/office/officeart/2005/8/layout/cycle2"/>
    <dgm:cxn modelId="{5023E979-B104-473A-A396-F06BF4E3A7AC}" type="presParOf" srcId="{0C3E27A2-1F36-4523-BC78-E691CE88FB83}" destId="{1740C90A-F0BA-4ACC-81F0-E53155829DAC}" srcOrd="0" destOrd="0" presId="urn:microsoft.com/office/officeart/2005/8/layout/cycle2"/>
    <dgm:cxn modelId="{957A0F8D-BB22-4D9C-B38D-8DB014EC69C9}" type="presParOf" srcId="{21DE5A9B-C29B-410E-9F0B-0ADEC5EF0D05}" destId="{A2F7713C-4D47-4185-BF9F-9B2A9134994C}" srcOrd="8" destOrd="0" presId="urn:microsoft.com/office/officeart/2005/8/layout/cycle2"/>
    <dgm:cxn modelId="{C4651139-0970-430B-B82A-7B94AB98D846}" type="presParOf" srcId="{21DE5A9B-C29B-410E-9F0B-0ADEC5EF0D05}" destId="{B8A22289-3869-45AE-8BE5-C48E97046C5D}" srcOrd="9" destOrd="0" presId="urn:microsoft.com/office/officeart/2005/8/layout/cycle2"/>
    <dgm:cxn modelId="{C904BA4F-C441-4ADB-B041-55004EDFEDD0}" type="presParOf" srcId="{B8A22289-3869-45AE-8BE5-C48E97046C5D}" destId="{C1D07B69-B359-4E5E-A341-A7C4531DB5D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E2439-06FD-4FA3-99DF-35B2209C1F4C}">
      <dsp:nvSpPr>
        <dsp:cNvPr id="0" name=""/>
        <dsp:cNvSpPr/>
      </dsp:nvSpPr>
      <dsp:spPr>
        <a:xfrm>
          <a:off x="4141120" y="992"/>
          <a:ext cx="1742599" cy="17425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/>
            <a:t>হাসি</a:t>
          </a:r>
          <a:endParaRPr lang="en-US" sz="3000" kern="1200" dirty="0"/>
        </a:p>
      </dsp:txBody>
      <dsp:txXfrm>
        <a:off x="4396318" y="256190"/>
        <a:ext cx="1232203" cy="1232203"/>
      </dsp:txXfrm>
    </dsp:sp>
    <dsp:sp modelId="{D14D785F-71C7-4044-815B-48EF0D03FD5A}">
      <dsp:nvSpPr>
        <dsp:cNvPr id="0" name=""/>
        <dsp:cNvSpPr/>
      </dsp:nvSpPr>
      <dsp:spPr>
        <a:xfrm rot="2250339">
          <a:off x="5797715" y="1340752"/>
          <a:ext cx="416483" cy="588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810628" y="1420341"/>
        <a:ext cx="291538" cy="352877"/>
      </dsp:txXfrm>
    </dsp:sp>
    <dsp:sp modelId="{685E7C8F-16D0-4ACA-84A0-ABB79E8BF469}">
      <dsp:nvSpPr>
        <dsp:cNvPr id="0" name=""/>
        <dsp:cNvSpPr/>
      </dsp:nvSpPr>
      <dsp:spPr>
        <a:xfrm>
          <a:off x="6146896" y="1540393"/>
          <a:ext cx="1742599" cy="17425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/>
            <a:t>কান্না</a:t>
          </a:r>
          <a:endParaRPr lang="en-US" sz="3000" kern="1200" dirty="0"/>
        </a:p>
      </dsp:txBody>
      <dsp:txXfrm>
        <a:off x="6402094" y="1795591"/>
        <a:ext cx="1232203" cy="1232203"/>
      </dsp:txXfrm>
    </dsp:sp>
    <dsp:sp modelId="{3E763649-6BCD-4744-88D2-863659E253FC}">
      <dsp:nvSpPr>
        <dsp:cNvPr id="0" name=""/>
        <dsp:cNvSpPr/>
      </dsp:nvSpPr>
      <dsp:spPr>
        <a:xfrm rot="6695006">
          <a:off x="6420114" y="3210150"/>
          <a:ext cx="331772" cy="588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6488187" y="3281498"/>
        <a:ext cx="232240" cy="352877"/>
      </dsp:txXfrm>
    </dsp:sp>
    <dsp:sp modelId="{7D0C9B83-4100-45CC-91EE-EA157C498594}">
      <dsp:nvSpPr>
        <dsp:cNvPr id="0" name=""/>
        <dsp:cNvSpPr/>
      </dsp:nvSpPr>
      <dsp:spPr>
        <a:xfrm>
          <a:off x="5275598" y="3742899"/>
          <a:ext cx="1742599" cy="17425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/>
            <a:t>ক্ষুধা</a:t>
          </a:r>
          <a:endParaRPr lang="en-US" sz="3000" kern="1200" dirty="0"/>
        </a:p>
      </dsp:txBody>
      <dsp:txXfrm>
        <a:off x="5530796" y="3998097"/>
        <a:ext cx="1232203" cy="1232203"/>
      </dsp:txXfrm>
    </dsp:sp>
    <dsp:sp modelId="{905EC019-A6FD-4F15-9A28-9DE0335147F0}">
      <dsp:nvSpPr>
        <dsp:cNvPr id="0" name=""/>
        <dsp:cNvSpPr/>
      </dsp:nvSpPr>
      <dsp:spPr>
        <a:xfrm rot="10621455">
          <a:off x="4806592" y="4381165"/>
          <a:ext cx="332551" cy="588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906290" y="4496200"/>
        <a:ext cx="232786" cy="352877"/>
      </dsp:txXfrm>
    </dsp:sp>
    <dsp:sp modelId="{057BDCE4-6309-4E59-A807-12BFF667B105}">
      <dsp:nvSpPr>
        <dsp:cNvPr id="0" name=""/>
        <dsp:cNvSpPr/>
      </dsp:nvSpPr>
      <dsp:spPr>
        <a:xfrm>
          <a:off x="2908740" y="3865936"/>
          <a:ext cx="1742599" cy="17425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/>
            <a:t>তৃষ্ণা</a:t>
          </a:r>
          <a:endParaRPr lang="en-US" sz="3000" kern="1200" dirty="0"/>
        </a:p>
      </dsp:txBody>
      <dsp:txXfrm>
        <a:off x="3163938" y="4121134"/>
        <a:ext cx="1232203" cy="1232203"/>
      </dsp:txXfrm>
    </dsp:sp>
    <dsp:sp modelId="{0C3E27A2-1F36-4523-BC78-E691CE88FB83}">
      <dsp:nvSpPr>
        <dsp:cNvPr id="0" name=""/>
        <dsp:cNvSpPr/>
      </dsp:nvSpPr>
      <dsp:spPr>
        <a:xfrm rot="14943558">
          <a:off x="3166434" y="3317135"/>
          <a:ext cx="365394" cy="588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240832" y="3485949"/>
        <a:ext cx="255776" cy="352877"/>
      </dsp:txXfrm>
    </dsp:sp>
    <dsp:sp modelId="{A2F7713C-4D47-4185-BF9F-9B2A9134994C}">
      <dsp:nvSpPr>
        <dsp:cNvPr id="0" name=""/>
        <dsp:cNvSpPr/>
      </dsp:nvSpPr>
      <dsp:spPr>
        <a:xfrm>
          <a:off x="2039531" y="1594546"/>
          <a:ext cx="1742599" cy="17425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/>
            <a:t>আবেগ</a:t>
          </a:r>
          <a:endParaRPr lang="en-US" sz="3000" kern="1200" dirty="0"/>
        </a:p>
      </dsp:txBody>
      <dsp:txXfrm>
        <a:off x="2294729" y="1849744"/>
        <a:ext cx="1232203" cy="1232203"/>
      </dsp:txXfrm>
    </dsp:sp>
    <dsp:sp modelId="{B8A22289-3869-45AE-8BE5-C48E97046C5D}">
      <dsp:nvSpPr>
        <dsp:cNvPr id="0" name=""/>
        <dsp:cNvSpPr/>
      </dsp:nvSpPr>
      <dsp:spPr>
        <a:xfrm rot="19369702">
          <a:off x="3713797" y="1383115"/>
          <a:ext cx="474265" cy="588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728250" y="1543723"/>
        <a:ext cx="331986" cy="352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8D59A-1458-4662-8B7C-0D227CFE1F5A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49C43-875A-43AE-AA7D-BF9865C51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4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49C43-875A-43AE-AA7D-BF9865C51B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3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49C43-875A-43AE-AA7D-BF9865C51B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5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49C43-875A-43AE-AA7D-BF9865C51B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49C43-875A-43AE-AA7D-BF9865C51B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2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7853-9705-42C1-9382-F1CDEEDDAA2E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18D9-6A23-4FF8-B2B1-EF2701E4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0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7853-9705-42C1-9382-F1CDEEDDAA2E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18D9-6A23-4FF8-B2B1-EF2701E4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1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7853-9705-42C1-9382-F1CDEEDDAA2E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18D9-6A23-4FF8-B2B1-EF2701E45D2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4495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7853-9705-42C1-9382-F1CDEEDDAA2E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18D9-6A23-4FF8-B2B1-EF2701E4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39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7853-9705-42C1-9382-F1CDEEDDAA2E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18D9-6A23-4FF8-B2B1-EF2701E45D2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5547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7853-9705-42C1-9382-F1CDEEDDAA2E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18D9-6A23-4FF8-B2B1-EF2701E4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7853-9705-42C1-9382-F1CDEEDDAA2E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18D9-6A23-4FF8-B2B1-EF2701E4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72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7853-9705-42C1-9382-F1CDEEDDAA2E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18D9-6A23-4FF8-B2B1-EF2701E4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2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7853-9705-42C1-9382-F1CDEEDDAA2E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18D9-6A23-4FF8-B2B1-EF2701E4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1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7853-9705-42C1-9382-F1CDEEDDAA2E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18D9-6A23-4FF8-B2B1-EF2701E4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6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7853-9705-42C1-9382-F1CDEEDDAA2E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18D9-6A23-4FF8-B2B1-EF2701E4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2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7853-9705-42C1-9382-F1CDEEDDAA2E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18D9-6A23-4FF8-B2B1-EF2701E4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7853-9705-42C1-9382-F1CDEEDDAA2E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18D9-6A23-4FF8-B2B1-EF2701E4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7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7853-9705-42C1-9382-F1CDEEDDAA2E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18D9-6A23-4FF8-B2B1-EF2701E4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2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7853-9705-42C1-9382-F1CDEEDDAA2E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18D9-6A23-4FF8-B2B1-EF2701E4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4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7853-9705-42C1-9382-F1CDEEDDAA2E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18D9-6A23-4FF8-B2B1-EF2701E4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8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7853-9705-42C1-9382-F1CDEEDDAA2E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4618D9-6A23-4FF8-B2B1-EF2701E4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0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05066" cy="5471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213361"/>
            <a:ext cx="11441118" cy="61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8284" y="345689"/>
            <a:ext cx="1031487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সংজ্ঞা</a:t>
            </a:r>
            <a:r>
              <a:rPr lang="en-US" sz="3200" b="1" dirty="0"/>
              <a:t> ও </a:t>
            </a:r>
            <a:r>
              <a:rPr lang="en-US" sz="3200" b="1" dirty="0" err="1"/>
              <a:t>বর্ণনার</a:t>
            </a:r>
            <a:r>
              <a:rPr lang="en-US" sz="3200" b="1" dirty="0"/>
              <a:t> </a:t>
            </a:r>
            <a:r>
              <a:rPr lang="en-US" sz="3200" b="1" dirty="0" err="1"/>
              <a:t>পার্থক্য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(Difference Between Definition and Description</a:t>
            </a:r>
            <a:r>
              <a:rPr lang="en-US" sz="3200" b="1" dirty="0" smtClean="0"/>
              <a:t>)</a:t>
            </a:r>
          </a:p>
          <a:p>
            <a:r>
              <a:rPr lang="en-US" sz="3600" b="1" dirty="0" err="1" smtClean="0"/>
              <a:t>সংজ্ঞা</a:t>
            </a:r>
            <a:r>
              <a:rPr lang="en-US" sz="2000" b="1" dirty="0" smtClean="0"/>
              <a:t> </a:t>
            </a:r>
            <a:r>
              <a:rPr lang="en-US" sz="2000" b="1" dirty="0"/>
              <a:t>(Definition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ূর্ণ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জাত্যর্থকে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খ 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(২)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সংজ্ঞা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নিয়মকানুনের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(৩)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সংজ্ঞার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সবসময়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সমান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(৪)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জাতির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সংজ্ঞা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দ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য়।</a:t>
            </a:r>
          </a:p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(৫)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জাত্যর্থের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প্র্রকাশ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ংজ্ঞা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(৬)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সংজ্ঞা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বৈজ্ঞানকি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প্রক্র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2800" b="1" dirty="0" err="1"/>
              <a:t>বর্ণনা</a:t>
            </a:r>
            <a:r>
              <a:rPr lang="en-US" sz="2000" b="1" dirty="0"/>
              <a:t> (Description)</a:t>
            </a:r>
            <a:endParaRPr lang="en-US" sz="2000" dirty="0"/>
          </a:p>
          <a:p>
            <a:r>
              <a:rPr lang="en-US" sz="2000" dirty="0" smtClean="0"/>
              <a:t>(</a:t>
            </a:r>
            <a:r>
              <a:rPr lang="as-IN" sz="2000" dirty="0"/>
              <a:t>১</a:t>
            </a:r>
            <a:r>
              <a:rPr lang="en-US" sz="2000" dirty="0"/>
              <a:t>)</a:t>
            </a:r>
            <a:r>
              <a:rPr lang="en-US" sz="2000" dirty="0" err="1"/>
              <a:t>বর্ণনায়</a:t>
            </a:r>
            <a:r>
              <a:rPr lang="en-US" sz="2000" dirty="0"/>
              <a:t> </a:t>
            </a:r>
            <a:r>
              <a:rPr lang="en-US" sz="2000" dirty="0" err="1"/>
              <a:t>উপলক্ষণ</a:t>
            </a:r>
            <a:r>
              <a:rPr lang="en-US" sz="2000" dirty="0"/>
              <a:t>, </a:t>
            </a:r>
            <a:r>
              <a:rPr lang="en-US" sz="2000" dirty="0" err="1"/>
              <a:t>অবান্তর</a:t>
            </a:r>
            <a:r>
              <a:rPr lang="en-US" sz="2000" dirty="0"/>
              <a:t> </a:t>
            </a:r>
            <a:r>
              <a:rPr lang="en-US" sz="2000" dirty="0" err="1"/>
              <a:t>লক্ষণ</a:t>
            </a:r>
            <a:r>
              <a:rPr lang="en-US" sz="2000" dirty="0"/>
              <a:t> </a:t>
            </a:r>
            <a:r>
              <a:rPr lang="en-US" sz="2000" dirty="0" err="1"/>
              <a:t>আবার</a:t>
            </a:r>
            <a:r>
              <a:rPr lang="en-US" sz="2000" dirty="0"/>
              <a:t> </a:t>
            </a:r>
            <a:r>
              <a:rPr lang="en-US" sz="2000" dirty="0" err="1"/>
              <a:t>জাত্যর্থের</a:t>
            </a:r>
            <a:r>
              <a:rPr lang="en-US" sz="2000" dirty="0"/>
              <a:t>   </a:t>
            </a:r>
            <a:r>
              <a:rPr lang="en-US" sz="2000" dirty="0" err="1"/>
              <a:t>অংশবিশেষকেও</a:t>
            </a:r>
            <a:r>
              <a:rPr lang="en-US" sz="2000" dirty="0"/>
              <a:t> </a:t>
            </a:r>
            <a:r>
              <a:rPr lang="en-US" sz="2000" dirty="0" err="1"/>
              <a:t>উল্লেখ</a:t>
            </a:r>
            <a:r>
              <a:rPr lang="en-US" sz="2000" dirty="0"/>
              <a:t> </a:t>
            </a:r>
            <a:r>
              <a:rPr lang="en-US" sz="2000" dirty="0" err="1"/>
              <a:t>করা</a:t>
            </a:r>
            <a:r>
              <a:rPr lang="en-US" sz="2000" dirty="0"/>
              <a:t> </a:t>
            </a:r>
            <a:r>
              <a:rPr lang="en-US" sz="2000" dirty="0" err="1"/>
              <a:t>হয়</a:t>
            </a:r>
            <a:r>
              <a:rPr lang="en-US" sz="2000" dirty="0"/>
              <a:t>।</a:t>
            </a:r>
          </a:p>
          <a:p>
            <a:r>
              <a:rPr lang="en-US" sz="2000" dirty="0"/>
              <a:t>(২)</a:t>
            </a:r>
            <a:r>
              <a:rPr lang="en-US" sz="2000" dirty="0" err="1"/>
              <a:t>একই</a:t>
            </a:r>
            <a:r>
              <a:rPr lang="en-US" sz="2000" dirty="0"/>
              <a:t> </a:t>
            </a:r>
            <a:r>
              <a:rPr lang="en-US" sz="2000" dirty="0" err="1"/>
              <a:t>পদের</a:t>
            </a:r>
            <a:r>
              <a:rPr lang="en-US" sz="2000" dirty="0"/>
              <a:t> </a:t>
            </a:r>
            <a:r>
              <a:rPr lang="en-US" sz="2000" dirty="0" err="1"/>
              <a:t>বর্ণনা</a:t>
            </a:r>
            <a:r>
              <a:rPr lang="en-US" sz="2000" dirty="0"/>
              <a:t> </a:t>
            </a:r>
            <a:r>
              <a:rPr lang="en-US" sz="2000" dirty="0" err="1"/>
              <a:t>বিভিন্ন</a:t>
            </a:r>
            <a:r>
              <a:rPr lang="en-US" sz="2000" dirty="0"/>
              <a:t> </a:t>
            </a:r>
            <a:r>
              <a:rPr lang="en-US" sz="2000" dirty="0" err="1"/>
              <a:t>লোকের</a:t>
            </a:r>
            <a:r>
              <a:rPr lang="en-US" sz="2000" dirty="0"/>
              <a:t> </a:t>
            </a:r>
            <a:r>
              <a:rPr lang="en-US" sz="2000" dirty="0" err="1"/>
              <a:t>কাছে</a:t>
            </a:r>
            <a:r>
              <a:rPr lang="en-US" sz="2000" dirty="0"/>
              <a:t> </a:t>
            </a:r>
            <a:r>
              <a:rPr lang="en-US" sz="2000" dirty="0" err="1"/>
              <a:t>বিভিন্ন</a:t>
            </a:r>
            <a:r>
              <a:rPr lang="en-US" sz="2000" dirty="0"/>
              <a:t> </a:t>
            </a:r>
            <a:r>
              <a:rPr lang="en-US" sz="2000" dirty="0" err="1"/>
              <a:t>রকম</a:t>
            </a:r>
            <a:r>
              <a:rPr lang="en-US" sz="2000" dirty="0"/>
              <a:t> </a:t>
            </a:r>
            <a:r>
              <a:rPr lang="en-US" sz="2000" dirty="0" err="1"/>
              <a:t>হতে</a:t>
            </a:r>
            <a:r>
              <a:rPr lang="en-US" sz="2000" dirty="0"/>
              <a:t> </a:t>
            </a:r>
            <a:r>
              <a:rPr lang="en-US" sz="2000" dirty="0" err="1"/>
              <a:t>পারে</a:t>
            </a:r>
            <a:r>
              <a:rPr lang="en-US" sz="2000" dirty="0"/>
              <a:t>।</a:t>
            </a:r>
          </a:p>
          <a:p>
            <a:r>
              <a:rPr lang="en-US" sz="2000" dirty="0"/>
              <a:t>(৩)</a:t>
            </a:r>
            <a:r>
              <a:rPr lang="en-US" sz="2000" dirty="0" err="1"/>
              <a:t>বর্ণনার</a:t>
            </a:r>
            <a:r>
              <a:rPr lang="en-US" sz="2000" dirty="0"/>
              <a:t> </a:t>
            </a:r>
            <a:r>
              <a:rPr lang="en-US" sz="2000" dirty="0" err="1"/>
              <a:t>মূল্য</a:t>
            </a:r>
            <a:r>
              <a:rPr lang="en-US" sz="2000" dirty="0"/>
              <a:t> </a:t>
            </a:r>
            <a:r>
              <a:rPr lang="en-US" sz="2000" dirty="0" err="1"/>
              <a:t>সবসময়</a:t>
            </a:r>
            <a:r>
              <a:rPr lang="en-US" sz="2000" dirty="0"/>
              <a:t> </a:t>
            </a:r>
            <a:r>
              <a:rPr lang="en-US" sz="2000" dirty="0" err="1"/>
              <a:t>সমান</a:t>
            </a:r>
            <a:r>
              <a:rPr lang="en-US" sz="2000" dirty="0"/>
              <a:t> </a:t>
            </a:r>
            <a:r>
              <a:rPr lang="en-US" sz="2000" dirty="0" err="1"/>
              <a:t>নয়</a:t>
            </a:r>
            <a:r>
              <a:rPr lang="en-US" sz="2000" dirty="0"/>
              <a:t>।</a:t>
            </a:r>
          </a:p>
          <a:p>
            <a:r>
              <a:rPr lang="en-US" sz="2000" dirty="0"/>
              <a:t>(৪) </a:t>
            </a:r>
            <a:r>
              <a:rPr lang="en-US" sz="2000" dirty="0" err="1"/>
              <a:t>বস্তুর</a:t>
            </a:r>
            <a:r>
              <a:rPr lang="en-US" sz="2000" dirty="0"/>
              <a:t> </a:t>
            </a:r>
            <a:r>
              <a:rPr lang="en-US" sz="2000" dirty="0" err="1"/>
              <a:t>বর্ণনা</a:t>
            </a:r>
            <a:r>
              <a:rPr lang="en-US" sz="2000" dirty="0"/>
              <a:t> </a:t>
            </a:r>
            <a:r>
              <a:rPr lang="en-US" sz="2000" dirty="0" err="1"/>
              <a:t>দেওয়া</a:t>
            </a:r>
            <a:r>
              <a:rPr lang="en-US" sz="2000" dirty="0"/>
              <a:t> </a:t>
            </a:r>
            <a:r>
              <a:rPr lang="en-US" sz="2000" dirty="0" err="1"/>
              <a:t>হয়</a:t>
            </a:r>
            <a:r>
              <a:rPr lang="en-US" sz="2000" dirty="0"/>
              <a:t>।</a:t>
            </a:r>
          </a:p>
          <a:p>
            <a:r>
              <a:rPr lang="en-US" sz="2000" dirty="0"/>
              <a:t>(৫)</a:t>
            </a:r>
            <a:r>
              <a:rPr lang="en-US" sz="2000" dirty="0" err="1"/>
              <a:t>সংজ্ঞা</a:t>
            </a:r>
            <a:r>
              <a:rPr lang="en-US" sz="2000" dirty="0"/>
              <a:t> </a:t>
            </a:r>
            <a:r>
              <a:rPr lang="en-US" sz="2000" dirty="0" err="1"/>
              <a:t>অকার্যকর</a:t>
            </a:r>
            <a:r>
              <a:rPr lang="en-US" sz="2000" dirty="0"/>
              <a:t> </a:t>
            </a:r>
            <a:r>
              <a:rPr lang="en-US" sz="2000" dirty="0" err="1"/>
              <a:t>হলে</a:t>
            </a:r>
            <a:r>
              <a:rPr lang="en-US" sz="2000" dirty="0"/>
              <a:t> </a:t>
            </a:r>
            <a:r>
              <a:rPr lang="en-US" sz="2000" dirty="0" err="1"/>
              <a:t>বর্ণনা</a:t>
            </a:r>
            <a:r>
              <a:rPr lang="en-US" sz="2000" dirty="0"/>
              <a:t> </a:t>
            </a:r>
            <a:r>
              <a:rPr lang="en-US" sz="2000" dirty="0" err="1"/>
              <a:t>দেওয়া</a:t>
            </a:r>
            <a:r>
              <a:rPr lang="en-US" sz="2000" dirty="0"/>
              <a:t> </a:t>
            </a:r>
            <a:r>
              <a:rPr lang="en-US" sz="2000" dirty="0" err="1"/>
              <a:t>হয়</a:t>
            </a:r>
            <a:r>
              <a:rPr lang="en-US" sz="2000" dirty="0"/>
              <a:t>।</a:t>
            </a:r>
          </a:p>
          <a:p>
            <a:r>
              <a:rPr lang="en-US" sz="2000" dirty="0"/>
              <a:t>(৬)</a:t>
            </a:r>
            <a:r>
              <a:rPr lang="en-US" sz="2000" dirty="0" err="1"/>
              <a:t>বর্ণনা</a:t>
            </a:r>
            <a:r>
              <a:rPr lang="en-US" sz="2000" dirty="0"/>
              <a:t> </a:t>
            </a:r>
            <a:r>
              <a:rPr lang="en-US" sz="2000" dirty="0" err="1"/>
              <a:t>একটি</a:t>
            </a:r>
            <a:r>
              <a:rPr lang="en-US" sz="2000" dirty="0"/>
              <a:t> </a:t>
            </a:r>
            <a:r>
              <a:rPr lang="en-US" sz="2000" dirty="0" err="1"/>
              <a:t>লেৌকিক</a:t>
            </a:r>
            <a:r>
              <a:rPr lang="en-US" sz="2000" dirty="0"/>
              <a:t> </a:t>
            </a:r>
            <a:r>
              <a:rPr lang="en-US" sz="2000" dirty="0" err="1"/>
              <a:t>প্রক্রিয়া</a:t>
            </a:r>
            <a:r>
              <a:rPr lang="en-US" sz="2000" dirty="0"/>
              <a:t>।</a:t>
            </a:r>
          </a:p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5038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llout: Down Arrow 6">
            <a:extLst>
              <a:ext uri="{FF2B5EF4-FFF2-40B4-BE49-F238E27FC236}">
                <a16:creationId xmlns:a16="http://schemas.microsoft.com/office/drawing/2014/main" xmlns="" id="{F98017DB-F9D5-4C49-8EEE-D95C46AFE53C}"/>
              </a:ext>
            </a:extLst>
          </p:cNvPr>
          <p:cNvSpPr/>
          <p:nvPr/>
        </p:nvSpPr>
        <p:spPr>
          <a:xfrm>
            <a:off x="323553" y="2194578"/>
            <a:ext cx="11282289" cy="164592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১ম </a:t>
            </a:r>
            <a:r>
              <a:rPr lang="en-US" sz="2400" b="1" dirty="0" err="1">
                <a:solidFill>
                  <a:schemeClr val="tx1"/>
                </a:solidFill>
              </a:rPr>
              <a:t>নিয়ম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যে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পদের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সংজ্ঞা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দিতে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হবে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সেই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পদের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পূর্ণ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জাত্যর্থকে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উল্লেখ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করতে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হবে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  <a:r>
              <a:rPr lang="en-US" sz="2400" dirty="0" err="1">
                <a:solidFill>
                  <a:schemeClr val="tx1"/>
                </a:solidFill>
              </a:rPr>
              <a:t>তার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চেয়ে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কমও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বেশি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নয়</a:t>
            </a:r>
            <a:r>
              <a:rPr lang="en-US" sz="2400" dirty="0"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xmlns="" id="{9A6B50CA-9942-4D92-8BB3-A4B481DA4CB9}"/>
              </a:ext>
            </a:extLst>
          </p:cNvPr>
          <p:cNvSpPr/>
          <p:nvPr/>
        </p:nvSpPr>
        <p:spPr>
          <a:xfrm>
            <a:off x="323552" y="3657618"/>
            <a:ext cx="11282289" cy="17647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১ম </a:t>
            </a:r>
            <a:r>
              <a:rPr lang="en-US" sz="2400" b="1" dirty="0" err="1">
                <a:solidFill>
                  <a:schemeClr val="tx1"/>
                </a:solidFill>
              </a:rPr>
              <a:t>নিয়ম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লঙ্ঘনজনিত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অনুপপত্তি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  <a:p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</a:rPr>
              <a:t>১) </a:t>
            </a:r>
            <a:r>
              <a:rPr lang="en-US" sz="2000" dirty="0" err="1">
                <a:solidFill>
                  <a:schemeClr val="tx1"/>
                </a:solidFill>
              </a:rPr>
              <a:t>বাহুল্য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সংজ্ঞা</a:t>
            </a:r>
            <a:r>
              <a:rPr lang="en-US" sz="2000" dirty="0">
                <a:solidFill>
                  <a:schemeClr val="tx1"/>
                </a:solidFill>
              </a:rPr>
              <a:t>,  (২) </a:t>
            </a:r>
            <a:r>
              <a:rPr lang="en-US" sz="2000" dirty="0" err="1">
                <a:solidFill>
                  <a:schemeClr val="tx1"/>
                </a:solidFill>
              </a:rPr>
              <a:t>আপতিক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সংজ্ঞা</a:t>
            </a:r>
            <a:r>
              <a:rPr lang="en-US" sz="2000" dirty="0">
                <a:solidFill>
                  <a:schemeClr val="tx1"/>
                </a:solidFill>
              </a:rPr>
              <a:t>, (৩) </a:t>
            </a:r>
            <a:r>
              <a:rPr lang="en-US" sz="2000" dirty="0" err="1">
                <a:solidFill>
                  <a:schemeClr val="tx1"/>
                </a:solidFill>
              </a:rPr>
              <a:t>অব্যাপক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সংজ্ঞা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এবং</a:t>
            </a:r>
            <a:r>
              <a:rPr lang="en-US" sz="2000" dirty="0">
                <a:solidFill>
                  <a:schemeClr val="tx1"/>
                </a:solidFill>
              </a:rPr>
              <a:t> (৪) </a:t>
            </a:r>
            <a:r>
              <a:rPr lang="en-US" sz="2000" dirty="0" err="1">
                <a:solidFill>
                  <a:schemeClr val="tx1"/>
                </a:solidFill>
              </a:rPr>
              <a:t>অতিব্যাপক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সংজ্ঞা</a:t>
            </a:r>
            <a:r>
              <a:rPr lang="en-US" sz="2000" dirty="0">
                <a:solidFill>
                  <a:schemeClr val="tx1"/>
                </a:solidFill>
              </a:rPr>
              <a:t> ।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2" name="Callout: Down Arrow 11">
            <a:extLst>
              <a:ext uri="{FF2B5EF4-FFF2-40B4-BE49-F238E27FC236}">
                <a16:creationId xmlns:a16="http://schemas.microsoft.com/office/drawing/2014/main" xmlns="" id="{353C79E3-E6DF-474C-B658-D1D8EF16A249}"/>
              </a:ext>
            </a:extLst>
          </p:cNvPr>
          <p:cNvSpPr/>
          <p:nvPr/>
        </p:nvSpPr>
        <p:spPr>
          <a:xfrm>
            <a:off x="323555" y="489187"/>
            <a:ext cx="11282289" cy="164592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যৌক্তিক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সংজ্ঞার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নিয়মাবলী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এবং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নিয়মলঙ্ঘণজনিত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অনুপপত্তি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 Rules of Logical Definition and In absence of Rules </a:t>
            </a:r>
            <a:r>
              <a:rPr lang="en-US" dirty="0" err="1">
                <a:solidFill>
                  <a:schemeClr val="tx1"/>
                </a:solidFill>
              </a:rPr>
              <a:t>Falacy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086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Down Arrow 3">
            <a:extLst>
              <a:ext uri="{FF2B5EF4-FFF2-40B4-BE49-F238E27FC236}">
                <a16:creationId xmlns:a16="http://schemas.microsoft.com/office/drawing/2014/main" xmlns="" id="{79F6025F-18F3-4831-AC8A-CFF735D0BA3A}"/>
              </a:ext>
            </a:extLst>
          </p:cNvPr>
          <p:cNvSpPr/>
          <p:nvPr/>
        </p:nvSpPr>
        <p:spPr>
          <a:xfrm>
            <a:off x="399032" y="936703"/>
            <a:ext cx="11282289" cy="263087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>
                <a:solidFill>
                  <a:schemeClr val="tx1"/>
                </a:solidFill>
              </a:rPr>
              <a:t>২</a:t>
            </a:r>
            <a:r>
              <a:rPr lang="en-US" sz="2400" b="1" dirty="0">
                <a:solidFill>
                  <a:schemeClr val="tx1"/>
                </a:solidFill>
              </a:rPr>
              <a:t>য় </a:t>
            </a:r>
            <a:r>
              <a:rPr lang="en-US" sz="2400" b="1" dirty="0" err="1">
                <a:solidFill>
                  <a:schemeClr val="tx1"/>
                </a:solidFill>
              </a:rPr>
              <a:t>নিয়ম</a:t>
            </a:r>
            <a:r>
              <a:rPr lang="en-US" sz="2400" b="1" dirty="0">
                <a:solidFill>
                  <a:schemeClr val="tx1"/>
                </a:solidFill>
              </a:rPr>
              <a:t> : 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যে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পদের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সংজ্ঞা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দিতে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হবে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সেই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পদটি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থেকে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সংজ্ঞাটি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স্পষ্টতর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হত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হবে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  <a:r>
              <a:rPr lang="en-US" sz="2400" dirty="0" err="1">
                <a:solidFill>
                  <a:schemeClr val="tx1"/>
                </a:solidFill>
              </a:rPr>
              <a:t>সংজ্ঞায়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কোন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রুপক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দূর্বোধ্য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ভাষা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ব্যবহার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করা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চলবে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না</a:t>
            </a:r>
            <a:r>
              <a:rPr lang="en-US" sz="2400" dirty="0"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D9AE30-3578-4E09-93D4-9A6D1B32D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031" y="3208481"/>
            <a:ext cx="11282289" cy="25040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২য় </a:t>
            </a:r>
            <a:r>
              <a:rPr lang="en-US" sz="3200" b="1" dirty="0" err="1">
                <a:solidFill>
                  <a:schemeClr val="tx1"/>
                </a:solidFill>
              </a:rPr>
              <a:t>নিয়ম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লঙ্ঘনজনিত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অনুপপত্তি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r>
              <a:rPr lang="en-US" sz="2400" dirty="0">
                <a:solidFill>
                  <a:schemeClr val="tx1"/>
                </a:solidFill>
              </a:rPr>
              <a:t>(১) </a:t>
            </a:r>
            <a:r>
              <a:rPr lang="en-US" sz="2400" dirty="0" err="1">
                <a:solidFill>
                  <a:schemeClr val="tx1"/>
                </a:solidFill>
              </a:rPr>
              <a:t>রূপোক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সংজ্ঞা</a:t>
            </a:r>
            <a:r>
              <a:rPr lang="en-US" sz="2400" dirty="0">
                <a:solidFill>
                  <a:schemeClr val="tx1"/>
                </a:solidFill>
              </a:rPr>
              <a:t>,  (২)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দূর্বোধ্য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সংজ্ঞা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34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Down Arrow 3">
            <a:extLst>
              <a:ext uri="{FF2B5EF4-FFF2-40B4-BE49-F238E27FC236}">
                <a16:creationId xmlns:a16="http://schemas.microsoft.com/office/drawing/2014/main" xmlns="" id="{A54F4C3F-DED5-4A6E-AD15-3A6BCA826102}"/>
              </a:ext>
            </a:extLst>
          </p:cNvPr>
          <p:cNvSpPr/>
          <p:nvPr/>
        </p:nvSpPr>
        <p:spPr>
          <a:xfrm>
            <a:off x="323552" y="759672"/>
            <a:ext cx="11282289" cy="266932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৩য় </a:t>
            </a:r>
            <a:r>
              <a:rPr lang="en-US" sz="3200" b="1" dirty="0" err="1">
                <a:solidFill>
                  <a:schemeClr val="tx1"/>
                </a:solidFill>
              </a:rPr>
              <a:t>নিয়ম</a:t>
            </a:r>
            <a:r>
              <a:rPr lang="en-US" sz="3200" b="1" dirty="0">
                <a:solidFill>
                  <a:schemeClr val="tx1"/>
                </a:solidFill>
              </a:rPr>
              <a:t> : </a:t>
            </a:r>
          </a:p>
          <a:p>
            <a:r>
              <a:rPr lang="en-US" sz="3200" dirty="0" err="1">
                <a:solidFill>
                  <a:schemeClr val="tx1"/>
                </a:solidFill>
              </a:rPr>
              <a:t>যে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পদের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সংজ্ঞা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দিতে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হবে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সেই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পদ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বা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তার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প্রতিশব্দ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সংজ্ঞায়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করা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চলবে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না</a:t>
            </a:r>
            <a:r>
              <a:rPr lang="en-US" sz="3200" dirty="0"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A153B7A9-00C7-47D3-B310-132D52633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692" y="3125790"/>
            <a:ext cx="11254149" cy="25040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r>
              <a:rPr lang="as-IN" sz="3200" b="1" dirty="0">
                <a:solidFill>
                  <a:schemeClr val="tx1"/>
                </a:solidFill>
              </a:rPr>
              <a:t>৩</a:t>
            </a:r>
            <a:r>
              <a:rPr lang="en-US" sz="3200" b="1" dirty="0">
                <a:solidFill>
                  <a:schemeClr val="tx1"/>
                </a:solidFill>
              </a:rPr>
              <a:t>য় </a:t>
            </a:r>
            <a:r>
              <a:rPr lang="en-US" sz="3200" b="1" dirty="0" err="1">
                <a:solidFill>
                  <a:schemeClr val="tx1"/>
                </a:solidFill>
              </a:rPr>
              <a:t>নিয়ম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লঙ্ঘনজনিত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অনুপপত্তি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r>
              <a:rPr lang="en-US" sz="2800" dirty="0">
                <a:solidFill>
                  <a:schemeClr val="tx1"/>
                </a:solidFill>
              </a:rPr>
              <a:t>(১)</a:t>
            </a:r>
            <a:r>
              <a:rPr lang="en-US" sz="2800" dirty="0" err="1">
                <a:solidFill>
                  <a:schemeClr val="tx1"/>
                </a:solidFill>
              </a:rPr>
              <a:t>চক্রক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সংজ্ঞা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64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1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2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Down Arrow 3">
            <a:extLst>
              <a:ext uri="{FF2B5EF4-FFF2-40B4-BE49-F238E27FC236}">
                <a16:creationId xmlns:a16="http://schemas.microsoft.com/office/drawing/2014/main" xmlns="" id="{449AFD3F-77DE-4E12-9197-A7AD9407961D}"/>
              </a:ext>
            </a:extLst>
          </p:cNvPr>
          <p:cNvSpPr/>
          <p:nvPr/>
        </p:nvSpPr>
        <p:spPr>
          <a:xfrm>
            <a:off x="337625" y="759672"/>
            <a:ext cx="11268216" cy="19389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>
                <a:solidFill>
                  <a:schemeClr val="tx1"/>
                </a:solidFill>
              </a:rPr>
              <a:t>৪</a:t>
            </a:r>
            <a:r>
              <a:rPr lang="en-US" sz="3200" b="1" dirty="0" err="1">
                <a:solidFill>
                  <a:schemeClr val="tx1"/>
                </a:solidFill>
              </a:rPr>
              <a:t>র্থ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নিয়ম</a:t>
            </a:r>
            <a:r>
              <a:rPr lang="en-US" sz="3200" b="1" dirty="0">
                <a:solidFill>
                  <a:schemeClr val="tx1"/>
                </a:solidFill>
              </a:rPr>
              <a:t> : </a:t>
            </a:r>
          </a:p>
          <a:p>
            <a:r>
              <a:rPr lang="en-US" sz="3200" dirty="0" err="1">
                <a:solidFill>
                  <a:schemeClr val="tx1"/>
                </a:solidFill>
              </a:rPr>
              <a:t>সদর্থক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সম্ভব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হলে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সংজ্ঞায়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কখনই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নঞর্থক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ভাষা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করা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উচিত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নয়</a:t>
            </a:r>
            <a:r>
              <a:rPr lang="en-US" sz="3200" dirty="0"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5C2CEB27-739A-44CC-B1BF-CC54602F1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625" y="2412112"/>
            <a:ext cx="11254149" cy="25040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৪র্থ </a:t>
            </a:r>
            <a:r>
              <a:rPr lang="en-US" sz="3200" b="1" dirty="0" err="1">
                <a:solidFill>
                  <a:schemeClr val="tx1"/>
                </a:solidFill>
              </a:rPr>
              <a:t>নিয়ম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লঙ্ঘনজনিত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অনুপপত্তি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>
                <a:solidFill>
                  <a:schemeClr val="tx1"/>
                </a:solidFill>
              </a:rPr>
              <a:t>১)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নঞর্থক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err="1">
                <a:solidFill>
                  <a:schemeClr val="tx1"/>
                </a:solidFill>
              </a:rPr>
              <a:t>সংজ্ঞা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7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Down Arrow 3">
            <a:extLst>
              <a:ext uri="{FF2B5EF4-FFF2-40B4-BE49-F238E27FC236}">
                <a16:creationId xmlns:a16="http://schemas.microsoft.com/office/drawing/2014/main" xmlns="" id="{48DA6667-844F-47EF-9B58-A3D016F93E4C}"/>
              </a:ext>
            </a:extLst>
          </p:cNvPr>
          <p:cNvSpPr/>
          <p:nvPr/>
        </p:nvSpPr>
        <p:spPr>
          <a:xfrm>
            <a:off x="337625" y="759672"/>
            <a:ext cx="11268216" cy="266932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৫ম </a:t>
            </a:r>
            <a:r>
              <a:rPr lang="en-US" sz="3200" b="1" dirty="0" err="1">
                <a:solidFill>
                  <a:schemeClr val="tx1"/>
                </a:solidFill>
              </a:rPr>
              <a:t>নিয়ম</a:t>
            </a:r>
            <a:r>
              <a:rPr lang="en-US" sz="3200" b="1" dirty="0">
                <a:solidFill>
                  <a:schemeClr val="tx1"/>
                </a:solidFill>
              </a:rPr>
              <a:t> : </a:t>
            </a:r>
          </a:p>
          <a:p>
            <a:r>
              <a:rPr lang="en-US" sz="3200" b="1" dirty="0" err="1">
                <a:solidFill>
                  <a:schemeClr val="tx1"/>
                </a:solidFill>
              </a:rPr>
              <a:t>যে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পদের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সংজ্ঞা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দিতে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হবে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সেই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পদের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সাথে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সংজ্ঞার্থ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পদ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সহজে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রুপান্তর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যোগ্য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হতে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হবে</a:t>
            </a:r>
            <a:r>
              <a:rPr lang="en-US" sz="3200" b="1" dirty="0"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33DE80-679F-4827-B0E1-66F200DFD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692" y="3092337"/>
            <a:ext cx="11254149" cy="25040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৪র্থ </a:t>
            </a:r>
            <a:r>
              <a:rPr lang="en-US" sz="3200" b="1" dirty="0" err="1">
                <a:solidFill>
                  <a:schemeClr val="tx1"/>
                </a:solidFill>
              </a:rPr>
              <a:t>নিয়ম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লঙ্ঘনজনিত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অনুপপত্তি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r>
              <a:rPr lang="en-US" sz="2800" dirty="0">
                <a:solidFill>
                  <a:schemeClr val="tx1"/>
                </a:solidFill>
              </a:rPr>
              <a:t>(১)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অতিব্যাপক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err="1">
                <a:solidFill>
                  <a:schemeClr val="tx1"/>
                </a:solidFill>
              </a:rPr>
              <a:t>সংজ্ঞা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as-IN" sz="2800" dirty="0">
                <a:solidFill>
                  <a:schemeClr val="tx1"/>
                </a:solidFill>
              </a:rPr>
              <a:t>২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err="1">
                <a:solidFill>
                  <a:schemeClr val="tx1"/>
                </a:solidFill>
              </a:rPr>
              <a:t>অব্যাপক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সংজ্ঞা</a:t>
            </a:r>
            <a:r>
              <a:rPr lang="en-US" sz="2800" dirty="0">
                <a:solidFill>
                  <a:schemeClr val="tx1"/>
                </a:solidFill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07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D15492-8778-4CD5-A940-DDFC30FA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45" y="1451932"/>
            <a:ext cx="8596668" cy="860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একক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কাজ</a:t>
            </a:r>
            <a:r>
              <a:rPr lang="en-US" sz="3200" dirty="0">
                <a:solidFill>
                  <a:schemeClr val="tx1"/>
                </a:solidFill>
              </a:rPr>
              <a:t> : </a:t>
            </a:r>
            <a:r>
              <a:rPr lang="en-US" sz="3200" dirty="0" err="1">
                <a:solidFill>
                  <a:schemeClr val="tx1"/>
                </a:solidFill>
              </a:rPr>
              <a:t>উদাহরণসহ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চক্রক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অথবা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নঞর্থক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সংজ্ঞা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কর</a:t>
            </a:r>
            <a:r>
              <a:rPr lang="en-US" sz="3200" dirty="0"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709CF9-F3D7-45D9-B3F3-3F64D10CA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544" y="2678867"/>
            <a:ext cx="8596668" cy="74558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দলীয়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কাজ</a:t>
            </a:r>
            <a:r>
              <a:rPr lang="en-US" sz="3200" dirty="0">
                <a:solidFill>
                  <a:schemeClr val="tx1"/>
                </a:solidFill>
              </a:rPr>
              <a:t> :</a:t>
            </a:r>
            <a:r>
              <a:rPr lang="en-US" sz="3200" dirty="0" err="1">
                <a:solidFill>
                  <a:schemeClr val="tx1"/>
                </a:solidFill>
              </a:rPr>
              <a:t>সংজ্ঞার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সীমাবদ্ধতা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তুলে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ধর</a:t>
            </a:r>
            <a:r>
              <a:rPr lang="en-US" sz="3200" dirty="0">
                <a:solidFill>
                  <a:schemeClr val="tx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728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294DE7-066A-4C99-A714-6D4A293DA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256666"/>
          </a:xfrm>
        </p:spPr>
        <p:txBody>
          <a:bodyPr/>
          <a:lstStyle/>
          <a:p>
            <a:r>
              <a:rPr lang="en-US" sz="2800" b="1" dirty="0" err="1"/>
              <a:t>যুক্তিবিদ্যা</a:t>
            </a:r>
            <a:r>
              <a:rPr lang="en-US" sz="2800" b="1" dirty="0"/>
              <a:t> </a:t>
            </a:r>
            <a:r>
              <a:rPr lang="en-US" sz="2800" b="1" dirty="0" err="1"/>
              <a:t>দ্বিতীয়</a:t>
            </a:r>
            <a:r>
              <a:rPr lang="en-US" sz="2800" b="1" dirty="0"/>
              <a:t> </a:t>
            </a:r>
            <a:r>
              <a:rPr lang="en-US" sz="2800" b="1" dirty="0" err="1"/>
              <a:t>পত্র</a:t>
            </a:r>
            <a:r>
              <a:rPr lang="en-US" sz="2800" b="1" dirty="0"/>
              <a:t>- </a:t>
            </a:r>
            <a:r>
              <a:rPr lang="en-US" sz="2800" b="1" dirty="0" err="1"/>
              <a:t>প্রফেসর</a:t>
            </a:r>
            <a:r>
              <a:rPr lang="en-US" sz="2800" b="1" dirty="0"/>
              <a:t> </a:t>
            </a:r>
            <a:r>
              <a:rPr lang="en-US" sz="2800" b="1" dirty="0" err="1"/>
              <a:t>গোলাম</a:t>
            </a:r>
            <a:r>
              <a:rPr lang="en-US" sz="2800" b="1" dirty="0"/>
              <a:t> </a:t>
            </a:r>
            <a:r>
              <a:rPr lang="en-US" sz="2800" b="1" dirty="0" err="1"/>
              <a:t>মোস্তফা</a:t>
            </a:r>
            <a:endParaRPr lang="en-US" sz="2800" b="1" dirty="0"/>
          </a:p>
          <a:p>
            <a:r>
              <a:rPr lang="en-US" sz="2800" b="1" dirty="0" err="1"/>
              <a:t>যুক্তিবিদ্যা</a:t>
            </a:r>
            <a:r>
              <a:rPr lang="en-US" sz="2800" b="1" dirty="0"/>
              <a:t> </a:t>
            </a:r>
            <a:r>
              <a:rPr lang="en-US" sz="2800" b="1" dirty="0" err="1"/>
              <a:t>দ্বিতীয়</a:t>
            </a:r>
            <a:r>
              <a:rPr lang="en-US" sz="2800" b="1" dirty="0"/>
              <a:t> </a:t>
            </a:r>
            <a:r>
              <a:rPr lang="en-US" sz="2800" b="1" dirty="0" err="1"/>
              <a:t>পত্র</a:t>
            </a:r>
            <a:r>
              <a:rPr lang="en-US" sz="2800" b="1" dirty="0"/>
              <a:t>- </a:t>
            </a:r>
            <a:r>
              <a:rPr lang="en-US" sz="2800" b="1" dirty="0" err="1"/>
              <a:t>প্রফেসর</a:t>
            </a:r>
            <a:r>
              <a:rPr lang="en-US" sz="2800" b="1" dirty="0"/>
              <a:t> </a:t>
            </a:r>
            <a:r>
              <a:rPr lang="en-US" sz="2800" b="1" dirty="0" err="1"/>
              <a:t>ফওজিয়া</a:t>
            </a:r>
            <a:r>
              <a:rPr lang="en-US" sz="2800" b="1" dirty="0"/>
              <a:t> </a:t>
            </a:r>
          </a:p>
          <a:p>
            <a:r>
              <a:rPr lang="en-US" sz="2800" b="1" dirty="0" err="1"/>
              <a:t>যুক্তিবিদ্যা</a:t>
            </a:r>
            <a:r>
              <a:rPr lang="en-US" sz="2800" b="1" dirty="0"/>
              <a:t> </a:t>
            </a:r>
            <a:r>
              <a:rPr lang="en-US" sz="2800" b="1" dirty="0" err="1"/>
              <a:t>দ্বিতীয়</a:t>
            </a:r>
            <a:r>
              <a:rPr lang="en-US" sz="2800" b="1" dirty="0"/>
              <a:t> </a:t>
            </a:r>
            <a:r>
              <a:rPr lang="en-US" sz="2800" b="1" dirty="0" err="1"/>
              <a:t>পত্র</a:t>
            </a:r>
            <a:r>
              <a:rPr lang="en-US" sz="2800" b="1" dirty="0"/>
              <a:t>- </a:t>
            </a:r>
            <a:r>
              <a:rPr lang="en-US" sz="2800" b="1" dirty="0" err="1"/>
              <a:t>প্রফেসর</a:t>
            </a:r>
            <a:r>
              <a:rPr lang="en-US" sz="2800" b="1" dirty="0"/>
              <a:t> </a:t>
            </a:r>
            <a:r>
              <a:rPr lang="en-US" sz="2800" b="1" dirty="0" err="1"/>
              <a:t>বিষ্ণুপদ</a:t>
            </a:r>
            <a:r>
              <a:rPr lang="en-US" sz="2800" b="1" dirty="0"/>
              <a:t> </a:t>
            </a:r>
            <a:r>
              <a:rPr lang="en-US" sz="2800" b="1" dirty="0" err="1"/>
              <a:t>সরকার</a:t>
            </a:r>
            <a:endParaRPr lang="en-US" sz="2800" b="1" dirty="0"/>
          </a:p>
          <a:p>
            <a:r>
              <a:rPr lang="en-US" sz="2800" b="1" dirty="0" err="1"/>
              <a:t>এছাড়া</a:t>
            </a:r>
            <a:r>
              <a:rPr lang="en-US" sz="2800" b="1" dirty="0"/>
              <a:t> </a:t>
            </a:r>
            <a:r>
              <a:rPr lang="en-US" sz="2800" b="1" dirty="0" err="1"/>
              <a:t>এনসিটিবি</a:t>
            </a:r>
            <a:r>
              <a:rPr lang="en-US" sz="2800" b="1" dirty="0"/>
              <a:t> </a:t>
            </a:r>
            <a:r>
              <a:rPr lang="en-US" sz="2800" b="1" dirty="0" err="1"/>
              <a:t>অনুমোদিত</a:t>
            </a:r>
            <a:r>
              <a:rPr lang="en-US" sz="2800" b="1" dirty="0"/>
              <a:t> </a:t>
            </a:r>
            <a:r>
              <a:rPr lang="en-US" sz="2800" b="1" dirty="0" err="1"/>
              <a:t>যেকোন</a:t>
            </a:r>
            <a:r>
              <a:rPr lang="en-US" sz="2800" b="1" dirty="0"/>
              <a:t> </a:t>
            </a:r>
            <a:r>
              <a:rPr lang="en-US" sz="2800" b="1" dirty="0" err="1"/>
              <a:t>বই</a:t>
            </a:r>
            <a:r>
              <a:rPr lang="en-US" sz="2800" b="1" dirty="0"/>
              <a:t>।</a:t>
            </a:r>
          </a:p>
          <a:p>
            <a:endParaRPr lang="en-US" dirty="0"/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xmlns="" id="{6A8D135E-7515-4078-A4CE-EA1946945F4C}"/>
              </a:ext>
            </a:extLst>
          </p:cNvPr>
          <p:cNvSpPr/>
          <p:nvPr/>
        </p:nvSpPr>
        <p:spPr>
          <a:xfrm>
            <a:off x="677334" y="703384"/>
            <a:ext cx="859666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রেফারেন্স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বই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সমূহ</a:t>
            </a:r>
            <a:r>
              <a:rPr lang="en-US" sz="3600" b="1" dirty="0">
                <a:solidFill>
                  <a:schemeClr val="tx1"/>
                </a:solidFill>
              </a:rPr>
              <a:t>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877806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33A32BA-F3D4-4A26-9537-47C48FB52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  <a14:imgEffect>
                      <a14:brightnessContrast bright="32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61" y="252620"/>
            <a:ext cx="10517888" cy="635276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87BF79-D2B6-4463-8E0F-F631539A7526}"/>
              </a:ext>
            </a:extLst>
          </p:cNvPr>
          <p:cNvSpPr txBox="1"/>
          <p:nvPr/>
        </p:nvSpPr>
        <p:spPr>
          <a:xfrm>
            <a:off x="468404" y="4600136"/>
            <a:ext cx="3780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সকলকে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7571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4969E873-DF66-4654-BD49-5083AA4192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1"/>
            <a:ext cx="5050536" cy="62483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DF598B-13A8-4264-B6CA-64EC1169E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7028" y="152401"/>
            <a:ext cx="6300652" cy="63246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 algn="ctr">
              <a:buClr>
                <a:srgbClr val="0070C0"/>
              </a:buClr>
              <a:buNone/>
            </a:pPr>
            <a:r>
              <a:rPr lang="bn-BD" sz="3600" b="1" dirty="0"/>
              <a:t>শিক্ষক পরিচিতি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bn-BD" sz="3200" dirty="0" smtClean="0"/>
              <a:t>দুলাল </a:t>
            </a:r>
            <a:r>
              <a:rPr lang="bn-BD" sz="3200" dirty="0"/>
              <a:t>কুমার ঘোষ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bn-BD" sz="3200" dirty="0"/>
              <a:t>প্রভাষক, দর্শন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bn-BD" sz="3200" dirty="0"/>
              <a:t>কোটচাদপুর পৌর ডিগ্রি কলেজ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bn-BD" sz="3200" dirty="0"/>
              <a:t>কোটচাদপুর ঝিনাইদহ।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44830429"/>
      </p:ext>
    </p:extLst>
  </p:cSld>
  <p:clrMapOvr>
    <a:masterClrMapping/>
  </p:clrMapOvr>
  <p:transition spd="slow">
    <p:cover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type="title"/>
          </p:nvPr>
        </p:nvSpPr>
        <p:spPr>
          <a:xfrm>
            <a:off x="735980" y="2483004"/>
            <a:ext cx="8976733" cy="2055541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আজকের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পাঠ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err="1" smtClean="0">
                <a:solidFill>
                  <a:schemeClr val="tx1"/>
                </a:solidFill>
              </a:rPr>
              <a:t>যুক্তিবিদ্যা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দ্বিতীয়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পত্র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err="1" smtClean="0">
                <a:solidFill>
                  <a:schemeClr val="tx1"/>
                </a:solidFill>
              </a:rPr>
              <a:t>প্রথম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অধ্যায়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err="1" smtClean="0">
                <a:solidFill>
                  <a:schemeClr val="tx1"/>
                </a:solidFill>
              </a:rPr>
              <a:t>যৌক্তিক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সংগা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8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BE555D-9193-43E6-9F5C-1ACF02CAE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036" y="1021279"/>
            <a:ext cx="9993284" cy="5126304"/>
          </a:xfrm>
          <a:noFill/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2800" dirty="0"/>
          </a:p>
          <a:p>
            <a:pPr algn="ctr"/>
            <a:r>
              <a:rPr lang="bn-BD" sz="5200" b="1" dirty="0"/>
              <a:t>শিখনফল</a:t>
            </a:r>
            <a:endParaRPr lang="en-US" sz="5200" b="1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800" dirty="0" err="1" smtClean="0"/>
              <a:t>যৌক্তিক</a:t>
            </a:r>
            <a:r>
              <a:rPr lang="en-US" sz="2800" dirty="0" smtClean="0"/>
              <a:t> </a:t>
            </a:r>
            <a:r>
              <a:rPr lang="en-US" sz="2800" dirty="0" err="1"/>
              <a:t>সংজ্ঞা</a:t>
            </a:r>
            <a:r>
              <a:rPr lang="en-US" sz="2800" dirty="0"/>
              <a:t> </a:t>
            </a:r>
            <a:r>
              <a:rPr lang="en-US" sz="2800" dirty="0" err="1"/>
              <a:t>ব্যাখ্যা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800" dirty="0" err="1"/>
              <a:t>যৌক্তিক</a:t>
            </a:r>
            <a:r>
              <a:rPr lang="en-US" sz="2800" dirty="0"/>
              <a:t> </a:t>
            </a:r>
            <a:r>
              <a:rPr lang="en-US" sz="2800" dirty="0" err="1"/>
              <a:t>সংজ্ঞার</a:t>
            </a:r>
            <a:r>
              <a:rPr lang="en-US" sz="2800" dirty="0"/>
              <a:t> </a:t>
            </a:r>
            <a:r>
              <a:rPr lang="en-US" sz="2800" dirty="0" err="1"/>
              <a:t>প্রাসঙ্গিকতা</a:t>
            </a:r>
            <a:r>
              <a:rPr lang="en-US" sz="2800" dirty="0"/>
              <a:t> </a:t>
            </a:r>
            <a:r>
              <a:rPr lang="en-US" sz="2800" dirty="0" err="1"/>
              <a:t>মূল্যায়ন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800" dirty="0" err="1"/>
              <a:t>সংজ্ঞার</a:t>
            </a:r>
            <a:r>
              <a:rPr lang="en-US" sz="2800" dirty="0"/>
              <a:t> </a:t>
            </a:r>
            <a:r>
              <a:rPr lang="en-US" sz="2800" dirty="0" err="1"/>
              <a:t>নিয়মাবলী</a:t>
            </a:r>
            <a:r>
              <a:rPr lang="en-US" sz="2800" dirty="0"/>
              <a:t> </a:t>
            </a:r>
            <a:r>
              <a:rPr lang="en-US" sz="2800" dirty="0" err="1"/>
              <a:t>বর্ণনা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800" dirty="0" err="1"/>
              <a:t>সংজ্ঞা</a:t>
            </a:r>
            <a:r>
              <a:rPr lang="en-US" sz="2800" dirty="0"/>
              <a:t> ও </a:t>
            </a:r>
            <a:r>
              <a:rPr lang="en-US" sz="2800" dirty="0" err="1"/>
              <a:t>বর্ণনার</a:t>
            </a:r>
            <a:r>
              <a:rPr lang="en-US" sz="2800" dirty="0"/>
              <a:t> </a:t>
            </a:r>
            <a:r>
              <a:rPr lang="en-US" sz="2800" dirty="0" err="1"/>
              <a:t>পার্থক্য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800" dirty="0" err="1"/>
              <a:t>সংজ্ঞার</a:t>
            </a:r>
            <a:r>
              <a:rPr lang="en-US" sz="2800" dirty="0"/>
              <a:t> </a:t>
            </a:r>
            <a:r>
              <a:rPr lang="en-US" sz="2800" dirty="0" err="1"/>
              <a:t>নিয়ম</a:t>
            </a:r>
            <a:r>
              <a:rPr lang="en-US" sz="2800" dirty="0"/>
              <a:t> </a:t>
            </a:r>
            <a:r>
              <a:rPr lang="en-US" sz="2800" dirty="0" err="1"/>
              <a:t>লঙ্ঘনজনিত</a:t>
            </a:r>
            <a:r>
              <a:rPr lang="en-US" sz="2800" dirty="0"/>
              <a:t> </a:t>
            </a:r>
            <a:r>
              <a:rPr lang="en-US" sz="2800" dirty="0" err="1"/>
              <a:t>অনুপপত্তি</a:t>
            </a:r>
            <a:r>
              <a:rPr lang="en-US" sz="2800" dirty="0"/>
              <a:t> </a:t>
            </a:r>
            <a:r>
              <a:rPr lang="en-US" sz="2800" dirty="0" err="1"/>
              <a:t>মূল্যায়ন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800" dirty="0" err="1"/>
              <a:t>সংজ্ঞার</a:t>
            </a:r>
            <a:r>
              <a:rPr lang="en-US" sz="2800" dirty="0"/>
              <a:t> </a:t>
            </a:r>
            <a:r>
              <a:rPr lang="en-US" sz="2800" dirty="0" err="1"/>
              <a:t>সীমাবদ্ধতাসমূহ</a:t>
            </a:r>
            <a:r>
              <a:rPr lang="en-US" sz="2800" dirty="0"/>
              <a:t> </a:t>
            </a:r>
            <a:r>
              <a:rPr lang="en-US" sz="2800" dirty="0" err="1"/>
              <a:t>বর্ণনা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800" dirty="0" err="1"/>
              <a:t>যথার্থ</a:t>
            </a:r>
            <a:r>
              <a:rPr lang="en-US" sz="2800" dirty="0"/>
              <a:t> </a:t>
            </a:r>
            <a:r>
              <a:rPr lang="en-US" sz="2800" dirty="0" err="1"/>
              <a:t>সংজ্ঞা</a:t>
            </a:r>
            <a:r>
              <a:rPr lang="en-US" sz="2800" dirty="0"/>
              <a:t> </a:t>
            </a:r>
            <a:r>
              <a:rPr lang="en-US" sz="2800" dirty="0" err="1"/>
              <a:t>প্রদানে</a:t>
            </a:r>
            <a:r>
              <a:rPr lang="en-US" sz="2800" dirty="0"/>
              <a:t> </a:t>
            </a:r>
            <a:r>
              <a:rPr lang="en-US" sz="2800" dirty="0" err="1"/>
              <a:t>সক্ষম</a:t>
            </a:r>
            <a:r>
              <a:rPr lang="en-US" sz="2800" dirty="0"/>
              <a:t> </a:t>
            </a:r>
            <a:r>
              <a:rPr lang="en-US" sz="2800" dirty="0" err="1"/>
              <a:t>হবে</a:t>
            </a:r>
            <a:r>
              <a:rPr lang="en-US" sz="2800" dirty="0" smtClean="0"/>
              <a:t>।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0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F87A2-66F4-4FE9-8913-7B8E0D72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26" y="760164"/>
            <a:ext cx="10925069" cy="773214"/>
          </a:xfrm>
        </p:spPr>
        <p:txBody>
          <a:bodyPr/>
          <a:lstStyle/>
          <a:p>
            <a:pPr algn="ctr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যৌক্তিক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সংজ্ঞার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প্রাসঙ্গিকতা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78090B-73E8-496B-B591-EEA5CCC8B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826" y="1894901"/>
            <a:ext cx="10958121" cy="3352348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যুক্তিতে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যুক্তিবাক্যের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পদসমূহের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সুনির্দিষ্ট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জানা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থাকলে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যুক্তির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প্রয়োগ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যথার্থ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যুক্তির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যথার্থ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প্রয়োগ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স্বার্থেই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পদরে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সংজ্ঞা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একান্ত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অপরিহার্য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56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EB2659-35C3-41D8-B5FF-D71C4AA0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51" y="506776"/>
            <a:ext cx="10879360" cy="917789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যৌক্তক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সংজ্ঞার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প্রকৃতি</a:t>
            </a:r>
            <a:r>
              <a:rPr lang="en-US" sz="3200" b="1" dirty="0">
                <a:solidFill>
                  <a:schemeClr val="tx1"/>
                </a:solidFill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 of Logical Definition)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38B123-03BB-4B59-87C1-64D360A9A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26" y="2073925"/>
            <a:ext cx="11413475" cy="1396217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err="1">
                <a:solidFill>
                  <a:schemeClr val="tx1"/>
                </a:solidFill>
              </a:rPr>
              <a:t>যৌক্তক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সংজ্ঞা</a:t>
            </a:r>
            <a:r>
              <a:rPr lang="en-US" sz="3200" b="1" dirty="0">
                <a:solidFill>
                  <a:schemeClr val="tx1"/>
                </a:solidFill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 of Logical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sz="3200" b="1" dirty="0" smtClean="0">
                <a:solidFill>
                  <a:schemeClr val="tx1"/>
                </a:solidFill>
              </a:rPr>
              <a:t>):  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b="1" dirty="0" err="1">
                <a:solidFill>
                  <a:schemeClr val="tx1"/>
                </a:solidFill>
              </a:rPr>
              <a:t>কোন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পদের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পূর্ণ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জাত্যর্থকে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সুস্পষ্টভাবে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বর্ণনা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করাকে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যৌক্তিক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সংজ্ঞা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বলে</a:t>
            </a:r>
            <a:r>
              <a:rPr lang="en-US" sz="3200" b="1" dirty="0">
                <a:solidFill>
                  <a:schemeClr val="tx1"/>
                </a:solidFill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32001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29239-0E1A-4553-9F87-F94BE154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69" y="80791"/>
            <a:ext cx="11165798" cy="98004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প্রামাণ্য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সংজ্ঞা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379667-2900-4DFB-9518-D667159E8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589649"/>
            <a:ext cx="11132748" cy="445171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“ </a:t>
            </a:r>
            <a:r>
              <a:rPr lang="en-US" sz="3200" dirty="0" err="1"/>
              <a:t>একটি</a:t>
            </a:r>
            <a:r>
              <a:rPr lang="en-US" sz="3200" dirty="0"/>
              <a:t> </a:t>
            </a:r>
            <a:r>
              <a:rPr lang="en-US" sz="3200" dirty="0" err="1"/>
              <a:t>সংজ্ঞা</a:t>
            </a:r>
            <a:r>
              <a:rPr lang="en-US" sz="3200" dirty="0"/>
              <a:t> </a:t>
            </a:r>
            <a:r>
              <a:rPr lang="en-US" sz="3200" dirty="0" err="1"/>
              <a:t>হচ্ছে</a:t>
            </a:r>
            <a:r>
              <a:rPr lang="en-US" sz="3200" dirty="0"/>
              <a:t>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সংজ্ঞায়িত</a:t>
            </a:r>
            <a:r>
              <a:rPr lang="en-US" sz="3200" dirty="0"/>
              <a:t> </a:t>
            </a:r>
            <a:r>
              <a:rPr lang="en-US" sz="3200" dirty="0" err="1"/>
              <a:t>বস্তুর</a:t>
            </a:r>
            <a:r>
              <a:rPr lang="en-US" sz="3200" dirty="0"/>
              <a:t> </a:t>
            </a:r>
            <a:r>
              <a:rPr lang="en-US" sz="3200" dirty="0" err="1"/>
              <a:t>মধ্যকার</a:t>
            </a:r>
            <a:r>
              <a:rPr lang="en-US" sz="3200" dirty="0"/>
              <a:t> </a:t>
            </a:r>
            <a:r>
              <a:rPr lang="en-US" sz="3200" dirty="0" err="1"/>
              <a:t>সমূদয়</a:t>
            </a:r>
            <a:r>
              <a:rPr lang="en-US" sz="3200" dirty="0"/>
              <a:t> </a:t>
            </a:r>
            <a:r>
              <a:rPr lang="en-US" sz="3200" dirty="0" err="1"/>
              <a:t>গূরুত্বপূর্ণ</a:t>
            </a:r>
            <a:r>
              <a:rPr lang="en-US" sz="3200" dirty="0"/>
              <a:t> </a:t>
            </a:r>
            <a:r>
              <a:rPr lang="en-US" sz="3200" dirty="0" err="1"/>
              <a:t>বৈশিষ্ঠ্যের</a:t>
            </a:r>
            <a:r>
              <a:rPr lang="en-US" sz="3200" dirty="0"/>
              <a:t> </a:t>
            </a:r>
            <a:r>
              <a:rPr lang="en-US" sz="3200" dirty="0" err="1"/>
              <a:t>একটি</a:t>
            </a:r>
            <a:r>
              <a:rPr lang="en-US" sz="3200" dirty="0"/>
              <a:t> </a:t>
            </a:r>
            <a:r>
              <a:rPr lang="en-US" sz="3200" dirty="0" err="1"/>
              <a:t>বিবৃতি</a:t>
            </a:r>
            <a:r>
              <a:rPr lang="en-US" sz="3200" dirty="0"/>
              <a:t>; </a:t>
            </a:r>
            <a:r>
              <a:rPr lang="en-US" sz="3200" dirty="0" err="1"/>
              <a:t>অথবা</a:t>
            </a:r>
            <a:r>
              <a:rPr lang="en-US" sz="3200" dirty="0"/>
              <a:t> </a:t>
            </a:r>
            <a:r>
              <a:rPr lang="en-US" sz="3200" dirty="0" err="1"/>
              <a:t>আধুনিক</a:t>
            </a:r>
            <a:r>
              <a:rPr lang="en-US" sz="3200" dirty="0"/>
              <a:t> </a:t>
            </a:r>
            <a:r>
              <a:rPr lang="en-US" sz="3200" dirty="0" err="1"/>
              <a:t>ভাষায়</a:t>
            </a:r>
            <a:r>
              <a:rPr lang="en-US" sz="3200" dirty="0"/>
              <a:t>, </a:t>
            </a:r>
            <a:r>
              <a:rPr lang="en-US" sz="3200" dirty="0" err="1"/>
              <a:t>এটা</a:t>
            </a:r>
            <a:r>
              <a:rPr lang="en-US" sz="3200" dirty="0"/>
              <a:t> </a:t>
            </a:r>
            <a:r>
              <a:rPr lang="en-US" sz="3200" dirty="0" err="1"/>
              <a:t>হচ্ছে</a:t>
            </a:r>
            <a:r>
              <a:rPr lang="en-US" sz="3200" dirty="0"/>
              <a:t>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একটি</a:t>
            </a:r>
            <a:r>
              <a:rPr lang="en-US" sz="3200" dirty="0"/>
              <a:t> </a:t>
            </a:r>
            <a:r>
              <a:rPr lang="en-US" sz="3200" dirty="0" err="1"/>
              <a:t>পদের</a:t>
            </a:r>
            <a:r>
              <a:rPr lang="en-US" sz="3200" dirty="0"/>
              <a:t> </a:t>
            </a:r>
            <a:r>
              <a:rPr lang="en-US" sz="3200" dirty="0" err="1"/>
              <a:t>জাত্যর্থের</a:t>
            </a:r>
            <a:r>
              <a:rPr lang="en-US" sz="3200" dirty="0"/>
              <a:t> </a:t>
            </a:r>
            <a:r>
              <a:rPr lang="en-US" sz="3200" dirty="0" err="1"/>
              <a:t>সুস্পষ্ঠ</a:t>
            </a:r>
            <a:r>
              <a:rPr lang="en-US" sz="3200" dirty="0"/>
              <a:t> </a:t>
            </a:r>
            <a:r>
              <a:rPr lang="en-US" sz="3200" dirty="0" err="1"/>
              <a:t>বিবৃতি</a:t>
            </a:r>
            <a:r>
              <a:rPr lang="en-US" sz="3200" dirty="0"/>
              <a:t>।” 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-</a:t>
            </a:r>
            <a:r>
              <a:rPr lang="en-US" sz="3200" b="1" dirty="0" err="1"/>
              <a:t>যুক্তিবিদ</a:t>
            </a:r>
            <a:r>
              <a:rPr lang="en-US" sz="3200" b="1" dirty="0"/>
              <a:t> </a:t>
            </a:r>
            <a:r>
              <a:rPr lang="en-US" sz="3200" b="1" dirty="0" err="1"/>
              <a:t>ল্যাটা</a:t>
            </a:r>
            <a:r>
              <a:rPr lang="en-US" sz="3200" b="1" dirty="0"/>
              <a:t> ও </a:t>
            </a:r>
            <a:r>
              <a:rPr lang="en-US" sz="3200" b="1" dirty="0" err="1"/>
              <a:t>ম্যাকবেথ</a:t>
            </a:r>
            <a:r>
              <a:rPr lang="en-US" sz="3200" b="1" dirty="0"/>
              <a:t>। </a:t>
            </a:r>
            <a:endParaRPr lang="en-US" sz="3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“</a:t>
            </a:r>
            <a:r>
              <a:rPr lang="en-US" sz="3200" dirty="0" err="1"/>
              <a:t>একটি</a:t>
            </a:r>
            <a:r>
              <a:rPr lang="en-US" sz="3200" dirty="0"/>
              <a:t> </a:t>
            </a:r>
            <a:r>
              <a:rPr lang="en-US" sz="3200" dirty="0" err="1"/>
              <a:t>সংজ্ঞা</a:t>
            </a:r>
            <a:r>
              <a:rPr lang="en-US" sz="3200" dirty="0"/>
              <a:t> </a:t>
            </a:r>
            <a:r>
              <a:rPr lang="en-US" sz="3200" dirty="0" err="1"/>
              <a:t>হচ্ছে</a:t>
            </a:r>
            <a:r>
              <a:rPr lang="en-US" sz="3200" dirty="0"/>
              <a:t> </a:t>
            </a:r>
            <a:r>
              <a:rPr lang="en-US" sz="3200" dirty="0" err="1"/>
              <a:t>একটি</a:t>
            </a:r>
            <a:r>
              <a:rPr lang="en-US" sz="3200" dirty="0"/>
              <a:t> </a:t>
            </a:r>
            <a:r>
              <a:rPr lang="en-US" sz="3200" dirty="0" err="1"/>
              <a:t>পদের</a:t>
            </a:r>
            <a:r>
              <a:rPr lang="en-US" sz="3200" dirty="0"/>
              <a:t> </a:t>
            </a:r>
            <a:r>
              <a:rPr lang="en-US" sz="3200" dirty="0" err="1"/>
              <a:t>জাত্যর্থের</a:t>
            </a:r>
            <a:r>
              <a:rPr lang="en-US" sz="3200" dirty="0"/>
              <a:t> </a:t>
            </a:r>
            <a:r>
              <a:rPr lang="en-US" sz="3200" dirty="0" err="1"/>
              <a:t>বিশ্লেষণ</a:t>
            </a:r>
            <a:r>
              <a:rPr lang="en-US" sz="3200" dirty="0"/>
              <a:t>।  </a:t>
            </a:r>
            <a:r>
              <a:rPr lang="en-US" sz="3200" dirty="0" err="1"/>
              <a:t>একে</a:t>
            </a:r>
            <a:r>
              <a:rPr lang="en-US" sz="3200" dirty="0"/>
              <a:t> </a:t>
            </a:r>
            <a:r>
              <a:rPr lang="en-US" sz="3200" dirty="0" err="1"/>
              <a:t>সব</a:t>
            </a:r>
            <a:r>
              <a:rPr lang="en-US" sz="3200" dirty="0"/>
              <a:t> </a:t>
            </a:r>
            <a:r>
              <a:rPr lang="en-US" sz="3200" dirty="0" err="1"/>
              <a:t>সময়</a:t>
            </a:r>
            <a:r>
              <a:rPr lang="en-US" sz="3200" dirty="0"/>
              <a:t> </a:t>
            </a:r>
            <a:r>
              <a:rPr lang="en-US" sz="3200" dirty="0" err="1"/>
              <a:t>একটি</a:t>
            </a:r>
            <a:r>
              <a:rPr lang="en-US" sz="3200" dirty="0"/>
              <a:t> </a:t>
            </a:r>
            <a:r>
              <a:rPr lang="en-US" sz="3200" dirty="0" err="1"/>
              <a:t>যুক্তবাক্যের</a:t>
            </a:r>
            <a:r>
              <a:rPr lang="en-US" sz="3200" dirty="0"/>
              <a:t> </a:t>
            </a:r>
            <a:r>
              <a:rPr lang="en-US" sz="3200" dirty="0" err="1"/>
              <a:t>আকারে</a:t>
            </a:r>
            <a:r>
              <a:rPr lang="en-US" sz="3200" dirty="0"/>
              <a:t> </a:t>
            </a:r>
            <a:r>
              <a:rPr lang="en-US" sz="3200" dirty="0" err="1"/>
              <a:t>প্রকাশ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</a:t>
            </a:r>
            <a:r>
              <a:rPr lang="en-US" sz="3200" dirty="0" err="1"/>
              <a:t>যায়</a:t>
            </a:r>
            <a:r>
              <a:rPr lang="en-US" sz="3200" dirty="0"/>
              <a:t>, </a:t>
            </a:r>
            <a:r>
              <a:rPr lang="en-US" sz="3200" dirty="0" err="1"/>
              <a:t>মধ্যে</a:t>
            </a:r>
            <a:r>
              <a:rPr lang="en-US" sz="3200" dirty="0"/>
              <a:t> </a:t>
            </a:r>
            <a:r>
              <a:rPr lang="en-US" sz="3200" dirty="0" err="1"/>
              <a:t>সংজ্ঞেয়</a:t>
            </a:r>
            <a:r>
              <a:rPr lang="en-US" sz="3200" dirty="0"/>
              <a:t> </a:t>
            </a:r>
            <a:r>
              <a:rPr lang="en-US" sz="3200" dirty="0" err="1"/>
              <a:t>পদটি</a:t>
            </a:r>
            <a:r>
              <a:rPr lang="en-US" sz="3200" dirty="0"/>
              <a:t> </a:t>
            </a:r>
            <a:r>
              <a:rPr lang="en-US" sz="3200" dirty="0" err="1"/>
              <a:t>উদ্দেশ্য</a:t>
            </a:r>
            <a:r>
              <a:rPr lang="en-US" sz="3200" dirty="0"/>
              <a:t> </a:t>
            </a:r>
            <a:r>
              <a:rPr lang="en-US" sz="3200" dirty="0" err="1"/>
              <a:t>এবং</a:t>
            </a:r>
            <a:r>
              <a:rPr lang="en-US" sz="3200" dirty="0"/>
              <a:t> </a:t>
            </a:r>
            <a:r>
              <a:rPr lang="en-US" sz="3200" dirty="0" err="1"/>
              <a:t>বিশ্লেষণ</a:t>
            </a:r>
            <a:r>
              <a:rPr lang="en-US" sz="3200" dirty="0"/>
              <a:t> </a:t>
            </a:r>
            <a:r>
              <a:rPr lang="en-US" sz="3200" dirty="0" err="1"/>
              <a:t>পদটি</a:t>
            </a:r>
            <a:r>
              <a:rPr lang="en-US" sz="3200" dirty="0"/>
              <a:t> </a:t>
            </a:r>
            <a:r>
              <a:rPr lang="en-US" sz="3200" dirty="0" err="1"/>
              <a:t>বিধেয়</a:t>
            </a:r>
            <a:r>
              <a:rPr lang="en-US" sz="3200" dirty="0"/>
              <a:t> </a:t>
            </a:r>
            <a:r>
              <a:rPr lang="en-US" sz="3200" dirty="0" err="1"/>
              <a:t>গঠন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। </a:t>
            </a:r>
            <a:r>
              <a:rPr lang="en-US" sz="3200" b="1" dirty="0"/>
              <a:t>-</a:t>
            </a:r>
            <a:r>
              <a:rPr lang="en-US" sz="3200" b="1" dirty="0" err="1"/>
              <a:t>যুক্তিবিদ</a:t>
            </a:r>
            <a:r>
              <a:rPr lang="en-US" sz="3200" b="1" dirty="0"/>
              <a:t> </a:t>
            </a:r>
            <a:r>
              <a:rPr lang="en-US" sz="3200" b="1" dirty="0" err="1"/>
              <a:t>ফাউলার</a:t>
            </a:r>
            <a:r>
              <a:rPr lang="en-US" sz="3200" b="1" dirty="0"/>
              <a:t>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124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24103809-72CC-49AD-8B54-E6EB19F03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60901"/>
              </p:ext>
            </p:extLst>
          </p:nvPr>
        </p:nvGraphicFramePr>
        <p:xfrm>
          <a:off x="1069146" y="363558"/>
          <a:ext cx="10024840" cy="577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xmlns="" id="{BEBD72B7-EF38-438D-B080-B5C6FF089F15}"/>
              </a:ext>
            </a:extLst>
          </p:cNvPr>
          <p:cNvSpPr/>
          <p:nvPr/>
        </p:nvSpPr>
        <p:spPr>
          <a:xfrm>
            <a:off x="5060556" y="2449983"/>
            <a:ext cx="2155491" cy="1656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/>
              <a:t>মানুষ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225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xmlns="" id="{BC0FBDB4-06A9-4D70-B782-A8774393E9DC}"/>
              </a:ext>
            </a:extLst>
          </p:cNvPr>
          <p:cNvSpPr/>
          <p:nvPr/>
        </p:nvSpPr>
        <p:spPr>
          <a:xfrm>
            <a:off x="3931045" y="-36102"/>
            <a:ext cx="3545058" cy="19132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মানুষ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xmlns="" id="{08C71A11-EEAB-45AE-AF45-C634321BA69F}"/>
              </a:ext>
            </a:extLst>
          </p:cNvPr>
          <p:cNvSpPr/>
          <p:nvPr/>
        </p:nvSpPr>
        <p:spPr>
          <a:xfrm>
            <a:off x="309488" y="-42203"/>
            <a:ext cx="3621557" cy="18991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জীববৃত্তি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xmlns="" id="{1058ACD6-00D3-49F1-B5E7-3A6BE6705D76}"/>
              </a:ext>
            </a:extLst>
          </p:cNvPr>
          <p:cNvSpPr/>
          <p:nvPr/>
        </p:nvSpPr>
        <p:spPr>
          <a:xfrm>
            <a:off x="7465086" y="-16186"/>
            <a:ext cx="4131325" cy="189913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বুদ্ধিবৃত্তি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A96C140C-405C-4E3C-8490-D9CFFD9E86A3}"/>
              </a:ext>
            </a:extLst>
          </p:cNvPr>
          <p:cNvSpPr/>
          <p:nvPr/>
        </p:nvSpPr>
        <p:spPr>
          <a:xfrm>
            <a:off x="309487" y="2489980"/>
            <a:ext cx="11286923" cy="170219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chemeClr val="tx1"/>
                </a:solidFill>
              </a:rPr>
              <a:t>যে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পদের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সংজ্ঞা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দিতে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হবে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সংজ্ঞায়</a:t>
            </a:r>
            <a:r>
              <a:rPr lang="en-US" sz="3600" b="1" dirty="0">
                <a:solidFill>
                  <a:schemeClr val="tx1"/>
                </a:solidFill>
              </a:rPr>
              <a:t>  </a:t>
            </a:r>
            <a:r>
              <a:rPr lang="en-US" sz="3600" b="1" dirty="0" err="1">
                <a:solidFill>
                  <a:schemeClr val="tx1"/>
                </a:solidFill>
              </a:rPr>
              <a:t>সেই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পদের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আসন্নতম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জাতির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নাম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এবং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তার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বিভেদক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লক্ষণকে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অবশ্যই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উল্লেখ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করতে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হবে</a:t>
            </a:r>
            <a:r>
              <a:rPr lang="en-US" sz="3600" b="1" dirty="0">
                <a:solidFill>
                  <a:schemeClr val="tx1"/>
                </a:solidFill>
              </a:rPr>
              <a:t>। 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5F1D958B-6AE6-4F2F-B2AC-FF857FD7C9B3}"/>
              </a:ext>
            </a:extLst>
          </p:cNvPr>
          <p:cNvSpPr/>
          <p:nvPr/>
        </p:nvSpPr>
        <p:spPr>
          <a:xfrm>
            <a:off x="309488" y="4656405"/>
            <a:ext cx="11286922" cy="170219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chemeClr val="tx1"/>
                </a:solidFill>
              </a:rPr>
              <a:t>ত্রিভুজ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হচ্ছে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তিন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বাহু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দ্বারা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বেষ্টিত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সমতল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ক্ষেত্র</a:t>
            </a:r>
            <a:r>
              <a:rPr lang="en-US" sz="3600" b="1" dirty="0">
                <a:solidFill>
                  <a:schemeClr val="tx1"/>
                </a:solidFill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977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444</TotalTime>
  <Words>478</Words>
  <Application>Microsoft Office PowerPoint</Application>
  <PresentationFormat>Custom</PresentationFormat>
  <Paragraphs>91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Facet</vt:lpstr>
      <vt:lpstr>PowerPoint Presentation</vt:lpstr>
      <vt:lpstr>PowerPoint Presentation</vt:lpstr>
      <vt:lpstr>আজকের পাঠ যুক্তিবিদ্যা দ্বিতীয় পত্র প্রথম অধ্যায় যৌক্তিক সংগা</vt:lpstr>
      <vt:lpstr>PowerPoint Presentation</vt:lpstr>
      <vt:lpstr>“যৌক্তিক সংজ্ঞার প্রাসঙ্গিকতা”</vt:lpstr>
      <vt:lpstr>যৌক্তক সংজ্ঞার প্রকৃতি(Nature of Logical Definition)</vt:lpstr>
      <vt:lpstr>প্রামাণ্য সংজ্ঞা: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: উদাহরণসহ চক্রক অথবা নঞর্থক সংজ্ঞা ব্যাখ্যা কর।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kpc</dc:creator>
  <cp:lastModifiedBy>usa</cp:lastModifiedBy>
  <cp:revision>212</cp:revision>
  <dcterms:created xsi:type="dcterms:W3CDTF">2018-11-09T07:35:58Z</dcterms:created>
  <dcterms:modified xsi:type="dcterms:W3CDTF">2022-02-13T09:04:50Z</dcterms:modified>
</cp:coreProperties>
</file>