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65" r:id="rId3"/>
    <p:sldId id="272" r:id="rId4"/>
    <p:sldId id="268" r:id="rId5"/>
    <p:sldId id="267" r:id="rId6"/>
    <p:sldId id="269" r:id="rId7"/>
    <p:sldId id="271" r:id="rId8"/>
    <p:sldId id="270" r:id="rId9"/>
    <p:sldId id="266" r:id="rId10"/>
    <p:sldId id="263" r:id="rId11"/>
    <p:sldId id="274" r:id="rId12"/>
    <p:sldId id="275" r:id="rId13"/>
    <p:sldId id="276" r:id="rId14"/>
    <p:sldId id="277" r:id="rId15"/>
    <p:sldId id="278" r:id="rId16"/>
    <p:sldId id="279" r:id="rId17"/>
    <p:sldId id="280" r:id="rId18"/>
  </p:sldIdLst>
  <p:sldSz cx="9144000" cy="5143500" type="screen16x9"/>
  <p:notesSz cx="6858000" cy="9144000"/>
  <p:defaultTextStyle>
    <a:defPPr>
      <a:defRPr lang="en-US"/>
    </a:defPPr>
    <a:lvl1pPr marL="0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6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3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9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5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6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BEDD"/>
    <a:srgbClr val="FF8BF9"/>
    <a:srgbClr val="FF0DF3"/>
    <a:srgbClr val="0066CC"/>
    <a:srgbClr val="FFCC00"/>
    <a:srgbClr val="CC6600"/>
    <a:srgbClr val="005426"/>
    <a:srgbClr val="FFD653"/>
    <a:srgbClr val="FFC3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924" y="-33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0918F-7D11-4B32-AB18-B44E2E9C7B10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EF55B-216A-41CD-84C0-1B40BCC3B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940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6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33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29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95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26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EF55B-216A-41CD-84C0-1B40BCC3B6F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885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47090A-CAC0-4002-BDB4-AEFD376881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70D029C-DCAD-4587-8B0F-76E4F647E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87B64EA-1E1B-46AB-AA20-F4AE1EFEE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756EB-CEF6-4491-ACFB-E9B08B55EB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84ED64-AD2A-4077-B36A-7D5F62220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514792-6102-4B11-8FA7-6C5EFDDC4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4D5F-BEE5-4291-8AF3-49DB401C85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447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90F580-04C0-4E67-B0F4-F615822D4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C2E9B6D-EFCF-4FC5-B145-E590F89B5C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71BFEA1-DB9B-4191-B254-05F8DC3BF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756EB-CEF6-4491-ACFB-E9B08B55EB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8CDCEC1-9165-43E8-99F0-9AEED26A0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601349-63ED-47A0-9B69-D2F45F5CF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4D5F-BEE5-4291-8AF3-49DB401C85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450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4622CB-302B-417C-AB25-71F365DEC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7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20119CD-551D-4841-9229-A1D91DFB1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1C93AD-026E-4871-8052-6EBF4E814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756EB-CEF6-4491-ACFB-E9B08B55EB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059A6AB-356C-4AA4-80E2-613A3536C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F458AE-58FD-413F-A505-686F8BE8B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4D5F-BEE5-4291-8AF3-49DB401C85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476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793C00-4E41-469D-B28E-2BFB1B977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6363A7-C37E-4FB4-A123-84F50647B3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86A2BCF-D17B-40AB-A56B-1248D8D97A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C85DF5D-AF16-4B9E-9B0A-760790EF9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756EB-CEF6-4491-ACFB-E9B08B55EB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737211A-59AC-4FBE-A977-A0AE86891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4AAFDD1-D2E0-4012-80A5-A8F5E69FE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4D5F-BEE5-4291-8AF3-49DB401C85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762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830F63-DD3C-4FF0-AE77-454B2B30F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E4E6237-8965-45CB-B9CA-B0B555759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40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F94A86C-3785-4990-B3FB-D4DF210227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7BD3960-BA1E-49B1-93AB-63175BCAEC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4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40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801A991-57F8-4717-8517-B6FEF949A5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4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4190577-201B-44C3-9960-06B97F9A1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756EB-CEF6-4491-ACFB-E9B08B55EB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25965C4-B9C3-47CE-ACF9-219941840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7CCBE83-0E40-45CA-8BD7-901C674F5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4D5F-BEE5-4291-8AF3-49DB401C85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557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9E418D-12B7-4BFE-98CD-C0EB68567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F4A3C02-F716-474C-8D93-3914B3F8A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756EB-CEF6-4491-ACFB-E9B08B55EB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1AAE4A4-14A9-4D2F-81B6-D832D4AF1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E1EE700-2B45-4672-B0AD-2994D8007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4D5F-BEE5-4291-8AF3-49DB401C85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3211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D8C9D7F-E4AA-41C4-A54F-7F2A7DF82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756EB-CEF6-4491-ACFB-E9B08B55EB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DEDE533-BC9B-4988-B871-78076063F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129A155-5026-4B29-84F1-841B55248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4D5F-BEE5-4291-8AF3-49DB401C85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8242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7EA34B-E98C-4296-BF3B-6487FA862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5876B1-12D7-4C4F-A91E-04F2C10AC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2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A16E569-9932-4B0F-AC89-3BEB8C79EB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84" indent="0">
              <a:buNone/>
              <a:defRPr sz="1100"/>
            </a:lvl2pPr>
            <a:lvl3pPr marL="685766" indent="0">
              <a:buNone/>
              <a:defRPr sz="900"/>
            </a:lvl3pPr>
            <a:lvl4pPr marL="1028649" indent="0">
              <a:buNone/>
              <a:defRPr sz="800"/>
            </a:lvl4pPr>
            <a:lvl5pPr marL="1371532" indent="0">
              <a:buNone/>
              <a:defRPr sz="800"/>
            </a:lvl5pPr>
            <a:lvl6pPr marL="1714415" indent="0">
              <a:buNone/>
              <a:defRPr sz="800"/>
            </a:lvl6pPr>
            <a:lvl7pPr marL="2057297" indent="0">
              <a:buNone/>
              <a:defRPr sz="800"/>
            </a:lvl7pPr>
            <a:lvl8pPr marL="2400180" indent="0">
              <a:buNone/>
              <a:defRPr sz="800"/>
            </a:lvl8pPr>
            <a:lvl9pPr marL="2743064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2667579-9CF3-48CF-A845-52C4A4E0E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756EB-CEF6-4491-ACFB-E9B08B55EB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3334A35-835E-4568-8B81-5C7F93B36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C4F127C-029B-4A22-B271-3832656CC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4D5F-BEE5-4291-8AF3-49DB401C85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912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3A964A-F0EF-4677-A7D8-8DDF51002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8FD3331-8ED9-484E-BB0B-2599888709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2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E24BBD0-E01D-46FE-A63F-6F1A7F52FE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84" indent="0">
              <a:buNone/>
              <a:defRPr sz="1100"/>
            </a:lvl2pPr>
            <a:lvl3pPr marL="685766" indent="0">
              <a:buNone/>
              <a:defRPr sz="900"/>
            </a:lvl3pPr>
            <a:lvl4pPr marL="1028649" indent="0">
              <a:buNone/>
              <a:defRPr sz="800"/>
            </a:lvl4pPr>
            <a:lvl5pPr marL="1371532" indent="0">
              <a:buNone/>
              <a:defRPr sz="800"/>
            </a:lvl5pPr>
            <a:lvl6pPr marL="1714415" indent="0">
              <a:buNone/>
              <a:defRPr sz="800"/>
            </a:lvl6pPr>
            <a:lvl7pPr marL="2057297" indent="0">
              <a:buNone/>
              <a:defRPr sz="800"/>
            </a:lvl7pPr>
            <a:lvl8pPr marL="2400180" indent="0">
              <a:buNone/>
              <a:defRPr sz="800"/>
            </a:lvl8pPr>
            <a:lvl9pPr marL="2743064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FEDEDB1-00D0-4303-B5F5-EB7FA624A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756EB-CEF6-4491-ACFB-E9B08B55EB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9CEB0C9-6334-4679-9107-59F081FEF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87BBDC0-D195-40F7-87FC-D11478C73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4D5F-BEE5-4291-8AF3-49DB401C85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4417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B0E92D-74BD-41D8-9014-19E16AA6B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9B7DC0C-8AD2-4F42-BA5F-DFE2AADA70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37764F3-6EC1-4760-B8DE-D6E429B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756EB-CEF6-4491-ACFB-E9B08B55EB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9BB99C-90C3-4C48-A281-A27BC1222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7AF326-BE06-48BB-8A36-EA3825570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4D5F-BEE5-4291-8AF3-49DB401C85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289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98FAD9C-D79A-4A56-9A45-20068FDC76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7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7660F1F-C712-4695-91BD-B7B13F4641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4" y="273847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AFF04D-E776-4376-B605-EAFEABF36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756EB-CEF6-4491-ACFB-E9B08B55EB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79AC2AE-A647-4751-BDCC-175D661D8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1C0C111-9ADE-45F1-8DF8-F6FCCBF3B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4D5F-BEE5-4291-8AF3-49DB401C85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32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66" indent="0">
              <a:buNone/>
              <a:defRPr sz="1200"/>
            </a:lvl2pPr>
            <a:lvl3pPr marL="914333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66" indent="0">
              <a:buNone/>
              <a:defRPr sz="1200"/>
            </a:lvl2pPr>
            <a:lvl3pPr marL="914333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4" tIns="45717" rIns="91434" bIns="4571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3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5" indent="-342875" algn="l" defTabSz="91433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5" indent="-285729" algn="l" defTabSz="91433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5" indent="-228582" algn="l" defTabSz="91433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2" algn="l" defTabSz="91433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6" indent="-228582" algn="l" defTabSz="91433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1" indent="-228582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2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2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9" indent="-228582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9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3BB260A-E9B7-469B-A452-C8E2C31FD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7" tIns="34289" rIns="68577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DB98991-EC65-4916-9FB3-24C26EAD1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77" tIns="34289" rIns="68577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D376CFB-2616-49C4-BF1D-2CED0860AC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7" tIns="34289" rIns="68577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66"/>
            <a:fld id="{39D756EB-CEF6-4491-ACFB-E9B08B55EB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66"/>
              <a:t>2/14/2022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EF6977-0AB6-4A82-A774-ED189226DE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7" tIns="34289" rIns="68577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6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BFC832A-1038-487C-9E97-BCF65C0892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7" tIns="34289" rIns="68577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66"/>
            <a:fld id="{306E4D5F-BEE5-4291-8AF3-49DB401C85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6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850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848" y="0"/>
            <a:ext cx="6766152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79635" y="211008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377848" cy="5143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8830" y="1648421"/>
            <a:ext cx="5420074" cy="18466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cap="none" spc="0" dirty="0" smtClean="0">
                <a:ln w="1905"/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905"/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5400" b="1" cap="none" spc="0" dirty="0" smtClean="0">
                <a:ln w="1905"/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905"/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b="1" cap="none" spc="0" dirty="0" smtClean="0">
                <a:ln w="1905"/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6000" b="1" cap="none" spc="0" dirty="0" err="1" smtClean="0">
                <a:ln w="1905"/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6000" b="1" cap="none" spc="0" dirty="0">
              <a:ln w="1905"/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77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9050"/>
            <a:ext cx="9144000" cy="2308324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685800" marR="0" lvl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bn-BD" sz="4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রেজার ৩৪টি কাগজ আছে এবং তার বোন তাকে ২১টি কাগজ দিল। তার কতটি কাগজ হলো ? 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3477220"/>
            <a:ext cx="3505200" cy="923330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৩৪+২১=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24537" y="2495551"/>
            <a:ext cx="2409825" cy="2585323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৩ ৪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+২ ১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৫ ৫  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71800" y="3477220"/>
            <a:ext cx="12192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6324600" y="4171950"/>
            <a:ext cx="1219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88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48220"/>
            <a:ext cx="2819400" cy="923330"/>
          </a:xfrm>
          <a:prstGeom prst="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একক কাজ 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340" y="971550"/>
            <a:ext cx="2328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92000"/>
            </a:pP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১. ২৪</a:t>
            </a:r>
          </a:p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 +৩২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742945" y="2926883"/>
            <a:ext cx="1638300" cy="0"/>
          </a:xfrm>
          <a:prstGeom prst="line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TextBox 4"/>
          <p:cNvSpPr txBox="1"/>
          <p:nvPr/>
        </p:nvSpPr>
        <p:spPr>
          <a:xfrm>
            <a:off x="2819400" y="1006138"/>
            <a:ext cx="48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. ২৪+৩২=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45796" y="1172557"/>
            <a:ext cx="1038225" cy="990600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19486" y="3007078"/>
            <a:ext cx="41005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৪. ১১+৪৪=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0536" y="3062287"/>
            <a:ext cx="23026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৩.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৪৭</a:t>
            </a:r>
          </a:p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+৩১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33411" y="4933950"/>
            <a:ext cx="1657350" cy="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0" name="Rectangle 9"/>
          <p:cNvSpPr/>
          <p:nvPr/>
        </p:nvSpPr>
        <p:spPr>
          <a:xfrm>
            <a:off x="7245796" y="3196891"/>
            <a:ext cx="1028700" cy="910637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68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00" accel="1000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00" accel="1000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00" accel="1000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00" accel="1000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00" accel="1000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00" accel="1000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00" accel="1000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00" accel="1000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00" accel="1000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00" accel="1000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00" accel="1000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00" accel="1000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00" accel="1000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00" accel="1000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00" accel="1000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00" accel="1000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00" accel="1000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00" accel="1000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5" grpId="0"/>
      <p:bldP spid="6" grpId="0" animBg="1"/>
      <p:bldP spid="7" grpId="0"/>
      <p:bldP spid="8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talina Vasquez - Math GIF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67" y="0"/>
            <a:ext cx="9179767" cy="515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70102" y="4203467"/>
            <a:ext cx="49680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বইয়ের ২১ পৃষ্টা দেখ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r>
              <a:rPr lang="bn-BD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" name="Picture 2" descr="No description available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33350"/>
            <a:ext cx="2139102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0515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-23714"/>
            <a:ext cx="5867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8000" b="1" i="0" u="none" strike="noStrike" kern="0" normalizeH="0" baseline="0" noProof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জোড়ায় কাজ -</a:t>
            </a:r>
            <a:endParaRPr kumimoji="0" lang="en-US" sz="8000" b="1" i="0" u="none" strike="noStrike" kern="0" normalizeH="0" baseline="0" noProof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1294962"/>
            <a:ext cx="5410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৩২+২০=</a:t>
            </a:r>
          </a:p>
          <a:p>
            <a:pPr marL="342900" indent="-342900">
              <a:buFont typeface="+mj-lt"/>
              <a:buAutoNum type="arabicParenR"/>
            </a:pPr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২২+৩৫ =</a:t>
            </a:r>
          </a:p>
          <a:p>
            <a:pPr marL="342900" indent="-342900">
              <a:buFont typeface="+mj-lt"/>
              <a:buAutoNum type="arabicParenR"/>
            </a:pPr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৭৫+২৪= </a:t>
            </a:r>
          </a:p>
          <a:p>
            <a:pPr marL="342900" indent="-342900">
              <a:buFont typeface="+mj-lt"/>
              <a:buAutoNum type="arabicParenR"/>
            </a:pPr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৫১+২২=  </a:t>
            </a:r>
          </a:p>
        </p:txBody>
      </p:sp>
    </p:spTree>
    <p:extLst>
      <p:ext uri="{BB962C8B-B14F-4D97-AF65-F5344CB8AC3E}">
        <p14:creationId xmlns:p14="http://schemas.microsoft.com/office/powerpoint/2010/main" val="250820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1056368"/>
            <a:ext cx="5638800" cy="3908762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1" i="0" u="none" strike="noStrike" kern="0" normalizeH="0" baseline="0" noProof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১</a:t>
            </a:r>
            <a:r>
              <a:rPr kumimoji="0" lang="bn-BD" sz="4000" b="1" i="0" u="none" strike="noStrike" kern="0" normalizeH="0" baseline="0" noProof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. ৯৮+১=            ২.     ৮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1" i="0" u="none" strike="noStrike" kern="0" normalizeH="0" baseline="0" noProof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                       +৭১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1" i="0" u="none" strike="noStrike" kern="0" normalizeH="0" baseline="0" noProof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                     --------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1" i="0" u="none" strike="noStrike" kern="0" normalizeH="0" baseline="0" noProof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৩. ২৫+৪৩=         ৪.   ৪৮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1" i="0" u="none" strike="noStrike" kern="0" normalizeH="0" baseline="0" noProof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                      +৩১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1" i="0" u="none" strike="noStrike" kern="0" normalizeH="0" baseline="0" noProof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                     ----------  </a:t>
            </a:r>
          </a:p>
        </p:txBody>
      </p:sp>
      <p:sp>
        <p:nvSpPr>
          <p:cNvPr id="4" name="Rectangle 3"/>
          <p:cNvSpPr/>
          <p:nvPr/>
        </p:nvSpPr>
        <p:spPr>
          <a:xfrm>
            <a:off x="3698734" y="57150"/>
            <a:ext cx="201048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69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9300" y="57150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bn-BD" sz="7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পরিকল্পিত </a:t>
            </a:r>
            <a:r>
              <a:rPr lang="bn-BD" sz="7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7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12033" y="1504950"/>
            <a:ext cx="6284167" cy="3139321"/>
          </a:xfrm>
          <a:prstGeom prst="rect">
            <a:avLst/>
          </a:prstGeom>
          <a:noFill/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685800" marR="0" lvl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6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</a:t>
            </a:r>
            <a:r>
              <a:rPr kumimoji="0" lang="bn-BD" sz="6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৩৩+৩৩</a:t>
            </a:r>
            <a:r>
              <a:rPr kumimoji="0" lang="bn-BD" sz="6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=</a:t>
            </a:r>
          </a:p>
          <a:p>
            <a:pPr marL="685800" marR="0" lvl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6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</a:t>
            </a:r>
            <a:r>
              <a:rPr kumimoji="0" lang="bn-BD" sz="6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১৩+</a:t>
            </a:r>
            <a:r>
              <a:rPr kumimoji="0" lang="en-US" sz="6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6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৪৫</a:t>
            </a:r>
            <a:r>
              <a:rPr kumimoji="0" lang="bn-BD" sz="6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=   </a:t>
            </a:r>
          </a:p>
          <a:p>
            <a:pPr marL="685800" marR="0" lvl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6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</a:t>
            </a:r>
            <a:r>
              <a:rPr kumimoji="0" lang="bn-BD" sz="6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৫৪+</a:t>
            </a:r>
            <a:r>
              <a:rPr kumimoji="0" lang="en-US" sz="6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6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৩২</a:t>
            </a:r>
            <a:r>
              <a:rPr kumimoji="0" lang="bn-BD" sz="6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=</a:t>
            </a:r>
          </a:p>
        </p:txBody>
      </p:sp>
      <p:sp>
        <p:nvSpPr>
          <p:cNvPr id="4" name="Rectangle 3"/>
          <p:cNvSpPr/>
          <p:nvPr/>
        </p:nvSpPr>
        <p:spPr>
          <a:xfrm>
            <a:off x="5791200" y="1581150"/>
            <a:ext cx="1447800" cy="838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819931" y="2676849"/>
            <a:ext cx="1419069" cy="80930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791200" y="3638550"/>
            <a:ext cx="1447800" cy="838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9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2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1490"/>
            <a:ext cx="297180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bn-BD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8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lvl="0" defTabSz="914400"/>
            <a:r>
              <a:rPr lang="bn-BD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BD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1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93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3B991AB-BA3D-4493-BA71-2F99D7C5734B}"/>
              </a:ext>
            </a:extLst>
          </p:cNvPr>
          <p:cNvSpPr txBox="1"/>
          <p:nvPr/>
        </p:nvSpPr>
        <p:spPr>
          <a:xfrm>
            <a:off x="4267203" y="590553"/>
            <a:ext cx="4733925" cy="2514601"/>
          </a:xfrm>
          <a:prstGeom prst="rect">
            <a:avLst/>
          </a:prstGeom>
          <a:noFill/>
          <a:ln w="28575">
            <a:noFill/>
          </a:ln>
        </p:spPr>
        <p:txBody>
          <a:bodyPr wrap="square" lIns="68576" tIns="34289" rIns="68576" bIns="34289" rtlCol="0">
            <a:prstTxWarp prst="textPlain">
              <a:avLst/>
            </a:prstTxWarp>
            <a:spAutoFit/>
          </a:bodyPr>
          <a:lstStyle/>
          <a:p>
            <a:pPr defTabSz="685749"/>
            <a:r>
              <a:rPr lang="en-US" sz="50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প্রণব</a:t>
            </a:r>
            <a:r>
              <a:rPr lang="en-US" sz="5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endParaRPr lang="en-US" sz="5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685749"/>
            <a:r>
              <a:rPr lang="en-US" sz="36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685749"/>
            <a:r>
              <a:rPr lang="en-US" sz="36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আদমখাঁরকান্দি</a:t>
            </a:r>
            <a:r>
              <a:rPr lang="en-US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 </a:t>
            </a:r>
            <a:r>
              <a:rPr lang="en-US" sz="36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en-US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685749"/>
            <a:r>
              <a:rPr lang="en-US" sz="36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কুলিয়ারচর</a:t>
            </a:r>
            <a:r>
              <a:rPr lang="en-US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কিশোরগঞ্জ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Rectangle 1"/>
          <p:cNvSpPr/>
          <p:nvPr/>
        </p:nvSpPr>
        <p:spPr>
          <a:xfrm>
            <a:off x="1" y="0"/>
            <a:ext cx="3338588" cy="51435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233965"/>
            <a:ext cx="3291840" cy="4385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lowchart: Connector 2"/>
          <p:cNvSpPr/>
          <p:nvPr/>
        </p:nvSpPr>
        <p:spPr>
          <a:xfrm>
            <a:off x="914400" y="248428"/>
            <a:ext cx="3200400" cy="3200400"/>
          </a:xfrm>
          <a:prstGeom prst="flowChartConnector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4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spcCol="0"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3657600" y="0"/>
            <a:ext cx="5486400" cy="5153758"/>
            <a:chOff x="3657600" y="0"/>
            <a:chExt cx="5486400" cy="5153758"/>
          </a:xfrm>
        </p:grpSpPr>
        <p:sp>
          <p:nvSpPr>
            <p:cNvPr id="5" name="Right Triangle 4"/>
            <p:cNvSpPr/>
            <p:nvPr/>
          </p:nvSpPr>
          <p:spPr>
            <a:xfrm>
              <a:off x="3657600" y="0"/>
              <a:ext cx="5486400" cy="5122926"/>
            </a:xfrm>
            <a:prstGeom prst="rtTriangl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415592" y="3486150"/>
              <a:ext cx="914400" cy="152400"/>
            </a:xfrm>
            <a:prstGeom prst="rect">
              <a:avLst/>
            </a:prstGeom>
            <a:solidFill>
              <a:srgbClr val="FF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Plus 7"/>
            <p:cNvSpPr/>
            <p:nvPr/>
          </p:nvSpPr>
          <p:spPr>
            <a:xfrm>
              <a:off x="5467377" y="3343275"/>
              <a:ext cx="1064128" cy="895350"/>
            </a:xfrm>
            <a:prstGeom prst="mathPlus">
              <a:avLst>
                <a:gd name="adj1" fmla="val 19352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Multiply 8"/>
            <p:cNvSpPr/>
            <p:nvPr/>
          </p:nvSpPr>
          <p:spPr>
            <a:xfrm>
              <a:off x="4262524" y="3695700"/>
              <a:ext cx="1220536" cy="1447800"/>
            </a:xfrm>
            <a:prstGeom prst="mathMultiply">
              <a:avLst>
                <a:gd name="adj1" fmla="val 14346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Division 9"/>
            <p:cNvSpPr/>
            <p:nvPr/>
          </p:nvSpPr>
          <p:spPr>
            <a:xfrm>
              <a:off x="6017084" y="4020283"/>
              <a:ext cx="1028842" cy="1133475"/>
            </a:xfrm>
            <a:prstGeom prst="mathDivide">
              <a:avLst>
                <a:gd name="adj1" fmla="val 23520"/>
                <a:gd name="adj2" fmla="val 0"/>
                <a:gd name="adj3" fmla="val 1249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Equal 10"/>
            <p:cNvSpPr/>
            <p:nvPr/>
          </p:nvSpPr>
          <p:spPr>
            <a:xfrm>
              <a:off x="6588726" y="3343275"/>
              <a:ext cx="914400" cy="914400"/>
            </a:xfrm>
            <a:prstGeom prst="mathEqual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4114800" y="438150"/>
              <a:ext cx="914400" cy="9144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696200" y="3695700"/>
              <a:ext cx="914400" cy="9144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210158" y="2758142"/>
              <a:ext cx="1486042" cy="57560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10984D2-2AC3-43BE-BCE4-26F2AA2A5437}"/>
              </a:ext>
            </a:extLst>
          </p:cNvPr>
          <p:cNvSpPr txBox="1"/>
          <p:nvPr/>
        </p:nvSpPr>
        <p:spPr>
          <a:xfrm>
            <a:off x="5992543" y="5153758"/>
            <a:ext cx="5491744" cy="193898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4000" b="1" dirty="0" err="1"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000" b="1" dirty="0"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৪র্থ   </a:t>
            </a:r>
          </a:p>
          <a:p>
            <a:pPr algn="ctr"/>
            <a:r>
              <a:rPr lang="en-US" sz="4000" b="1" dirty="0" err="1"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000" b="1" dirty="0"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000" b="1" dirty="0"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4000" b="1" dirty="0"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b="1" dirty="0">
                <a:solidFill>
                  <a:sysClr val="windowText" lastClr="00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905"/>
                <a:solidFill>
                  <a:sysClr val="windowText" lastClr="00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4000" b="1" dirty="0">
                <a:ln w="1905"/>
                <a:solidFill>
                  <a:sysClr val="windowText" lastClr="00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b="1" dirty="0" err="1">
                <a:ln w="1905"/>
                <a:solidFill>
                  <a:sysClr val="windowText" lastClr="00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4000" b="1" dirty="0">
                <a:ln w="1905"/>
                <a:solidFill>
                  <a:sysClr val="windowText" lastClr="00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ln w="1905"/>
                <a:solidFill>
                  <a:sysClr val="windowText" lastClr="00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en-US" sz="4000" b="1" dirty="0">
                <a:ln w="1905"/>
                <a:solidFill>
                  <a:sysClr val="windowText" lastClr="00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</p:txBody>
      </p:sp>
      <p:sp>
        <p:nvSpPr>
          <p:cNvPr id="6" name="Rectangle 5"/>
          <p:cNvSpPr/>
          <p:nvPr/>
        </p:nvSpPr>
        <p:spPr>
          <a:xfrm>
            <a:off x="4495800" y="5715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400"/>
            <a:r>
              <a:rPr lang="bn-BD" sz="4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 </a:t>
            </a:r>
            <a:r>
              <a:rPr lang="en-US" sz="4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4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তৃতীয় </a:t>
            </a:r>
          </a:p>
          <a:p>
            <a:pPr lvl="0" defTabSz="914400"/>
            <a:r>
              <a:rPr lang="bn-BD" sz="4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 </a:t>
            </a:r>
            <a:r>
              <a:rPr lang="en-US" sz="4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bn-BD" sz="4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প্রাথমিক গণিত</a:t>
            </a:r>
          </a:p>
          <a:p>
            <a:pPr lvl="0" defTabSz="914400"/>
            <a:r>
              <a:rPr lang="bn-BD" sz="4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পাঠ- যোগ</a:t>
            </a:r>
            <a:endParaRPr lang="bn-BD" sz="48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lvl="0" defTabSz="914400"/>
            <a:r>
              <a:rPr lang="bn-BD" sz="4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অধ্যায় - ২</a:t>
            </a:r>
          </a:p>
        </p:txBody>
      </p:sp>
      <p:pic>
        <p:nvPicPr>
          <p:cNvPr id="17" name="Picture 2" descr="প্রাথমিক গণিত (Class 3) | General Math - Sohopathi | সহপাঠ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522267"/>
            <a:ext cx="3261177" cy="40647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0954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905000"/>
            <a:ext cx="8848784" cy="193899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1" i="0" u="none" strike="noStrike" kern="0" normalizeH="0" baseline="0" noProof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৯.১.১ হাতে না রেখে দুই বা তিন অংক বিশিষ্ট সর্বাদিক তিনটি সংখ্যা উপরে নিচে এবং পাশাপাশি যোগ করতে পারবে। </a:t>
            </a:r>
            <a:endParaRPr kumimoji="0" lang="en-US" sz="4000" b="1" i="0" u="none" strike="noStrike" kern="0" normalizeH="0" baseline="0" noProof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Ribbon: Tilted Up 1">
            <a:extLst>
              <a:ext uri="{FF2B5EF4-FFF2-40B4-BE49-F238E27FC236}">
                <a16:creationId xmlns="" xmlns:a16="http://schemas.microsoft.com/office/drawing/2014/main" id="{AF864AD9-808A-4E4A-B3A6-E2FFF5C6A99F}"/>
              </a:ext>
            </a:extLst>
          </p:cNvPr>
          <p:cNvSpPr/>
          <p:nvPr/>
        </p:nvSpPr>
        <p:spPr>
          <a:xfrm>
            <a:off x="0" y="57908"/>
            <a:ext cx="9077384" cy="1682850"/>
          </a:xfrm>
          <a:prstGeom prst="ribbon2">
            <a:avLst/>
          </a:prstGeom>
          <a:solidFill>
            <a:schemeClr val="tx2">
              <a:lumMod val="60000"/>
              <a:lumOff val="40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8000" b="1" i="0" u="none" strike="noStrike" kern="0" cap="none" spc="0" normalizeH="0" baseline="0" noProof="0" dirty="0">
                <a:ln w="9525">
                  <a:solidFill>
                    <a:sysClr val="window" lastClr="FFFFFF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ysClr val="window" lastClr="FFFFFF">
                      <a:lumMod val="50000"/>
                    </a:sys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শিখনফল</a:t>
            </a:r>
            <a:endParaRPr kumimoji="0" lang="en-US" sz="8000" b="1" i="0" u="none" strike="noStrike" kern="0" cap="none" spc="0" normalizeH="0" baseline="0" noProof="0" dirty="0">
              <a:ln w="9525">
                <a:solidFill>
                  <a:sysClr val="window" lastClr="FFFFFF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12700" dist="38100" dir="2700000" algn="tl" rotWithShape="0">
                  <a:sysClr val="window" lastClr="FFFFFF">
                    <a:lumMod val="50000"/>
                  </a:sys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37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-19049"/>
            <a:ext cx="4038600" cy="76944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normalizeH="0" baseline="0" noProof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এসো</a:t>
            </a:r>
            <a:r>
              <a:rPr kumimoji="0" lang="en-US" sz="4400" b="1" i="0" u="none" strike="noStrike" kern="0" normalizeH="0" baseline="0" noProof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0" normalizeH="0" baseline="0" noProof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কিছু</a:t>
            </a:r>
            <a:r>
              <a:rPr kumimoji="0" lang="en-US" sz="4400" b="1" i="0" u="none" strike="noStrike" kern="0" normalizeH="0" noProof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0" normalizeH="0" noProof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ছবি</a:t>
            </a:r>
            <a:r>
              <a:rPr kumimoji="0" lang="en-US" sz="4400" b="1" i="0" u="none" strike="noStrike" kern="0" normalizeH="0" noProof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0" normalizeH="0" noProof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দেখি</a:t>
            </a:r>
            <a:r>
              <a:rPr kumimoji="0" lang="en-US" sz="4400" b="1" i="0" u="none" strike="noStrike" kern="0" normalizeH="0" noProof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  <a:endParaRPr kumimoji="0" lang="en-US" sz="4400" b="1" i="0" u="none" strike="noStrike" kern="0" normalizeH="0" baseline="0" noProof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1026" name="Picture 2" descr="Rubber Ball - Biltema.s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43" y="1047750"/>
            <a:ext cx="2725319" cy="273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BM cricket ball (pack of 2 balls) Tennis Ball - Buy SBM cricket ball (pack  of 2 balls) Tennis Ball Online at Best Prices in India - Sports &amp;amp; Fitness |  Flipkart.com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244" y="1849016"/>
            <a:ext cx="2530607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863682"/>
            <a:ext cx="3124200" cy="292726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38800" y="863682"/>
            <a:ext cx="3124200" cy="292726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86200" y="1803476"/>
            <a:ext cx="1447800" cy="76944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normalizeH="0" baseline="0" noProof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একত্রে</a:t>
            </a:r>
            <a:r>
              <a:rPr kumimoji="0" lang="en-US" sz="4400" b="1" i="0" u="none" strike="noStrike" kern="0" normalizeH="0" baseline="0" noProof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4400" b="1" i="0" u="none" strike="noStrike" kern="0" normalizeH="0" baseline="0" noProof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4078588"/>
            <a:ext cx="4114800" cy="76944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normalizeH="0" baseline="0" noProof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মোট</a:t>
            </a:r>
            <a:r>
              <a:rPr kumimoji="0" lang="en-US" sz="4400" b="1" i="0" u="none" strike="noStrike" kern="0" normalizeH="0" noProof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0" normalizeH="0" noProof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কত</a:t>
            </a:r>
            <a:r>
              <a:rPr lang="en-US" sz="4400" b="1" kern="0" noProof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400" b="1" kern="0" noProof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kern="0" noProof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400" b="1" kern="0" noProof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kern="0" noProof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400" b="1" kern="0" noProof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kumimoji="0" lang="en-US" sz="4400" b="1" i="0" u="none" strike="noStrike" kern="0" normalizeH="0" baseline="0" noProof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5379" y="4033963"/>
            <a:ext cx="1751045" cy="76944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normalizeH="0" baseline="0" noProof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৫</a:t>
            </a:r>
            <a:r>
              <a:rPr lang="en-US" sz="4400" b="1" kern="0" noProof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টি </a:t>
            </a:r>
            <a:r>
              <a:rPr lang="en-US" sz="4400" b="1" kern="0" noProof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400" b="1" kern="0" noProof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kumimoji="0" lang="en-US" sz="4400" b="1" i="0" u="none" strike="noStrike" kern="0" normalizeH="0" baseline="0" noProof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591439" y="4123211"/>
            <a:ext cx="1485900" cy="6801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5" y="-19050"/>
            <a:ext cx="549275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25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5498512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3408224"/>
            <a:ext cx="9144000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প্রথমে 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৩টি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পরে আর 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২টি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। 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মোট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৫টি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হলো 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408224"/>
            <a:ext cx="9144000" cy="1754326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defTabSz="914400"/>
            <a:r>
              <a:rPr lang="bn-BD" sz="5400" dirty="0">
                <a:latin typeface="NikoshBAN" pitchFamily="2" charset="0"/>
                <a:cs typeface="NikoshBAN" pitchFamily="2" charset="0"/>
              </a:rPr>
              <a:t>প্রথমে 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৩টি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 পরে আর 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২টি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বল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 ।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একত্রে</a:t>
            </a:r>
            <a: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5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করেছি।অ</a:t>
            </a:r>
            <a:r>
              <a:rPr lang="en-US" sz="5400" kern="0" noProof="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র্থা</a:t>
            </a:r>
            <a:r>
              <a:rPr lang="en-US" sz="5400" kern="0" noProof="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kumimoji="0" lang="bn-BD" sz="5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যোগ</a:t>
            </a:r>
            <a:r>
              <a:rPr kumimoji="0" lang="bn-BD" sz="5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5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করেছি</a:t>
            </a:r>
            <a: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।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Plus 1"/>
          <p:cNvSpPr/>
          <p:nvPr/>
        </p:nvSpPr>
        <p:spPr>
          <a:xfrm>
            <a:off x="7543800" y="3599587"/>
            <a:ext cx="1371600" cy="1371600"/>
          </a:xfrm>
          <a:prstGeom prst="mathPlus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54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4" grpId="1" build="allAtOnce" animBg="1"/>
      <p:bldP spid="5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2343150"/>
            <a:ext cx="7156704" cy="707880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lvl="0" algn="ctr"/>
            <a:r>
              <a:rPr lang="en-US" sz="4000" b="1" dirty="0" err="1">
                <a:ln w="1905"/>
                <a:solidFill>
                  <a:sysClr val="windowText" lastClr="00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পাঠ্যাংশঃপাঁচ</a:t>
            </a:r>
            <a:r>
              <a:rPr lang="en-US" sz="4000" b="1" dirty="0">
                <a:ln w="1905"/>
                <a:solidFill>
                  <a:sysClr val="windowText" lastClr="00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905"/>
                <a:solidFill>
                  <a:prstClr val="black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অংক</a:t>
            </a:r>
            <a:r>
              <a:rPr lang="en-US" sz="4000" b="1" dirty="0">
                <a:ln w="1905"/>
                <a:solidFill>
                  <a:prstClr val="black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905"/>
                <a:solidFill>
                  <a:prstClr val="black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sz="4000" b="1" dirty="0">
                <a:ln w="1905"/>
                <a:solidFill>
                  <a:prstClr val="black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905"/>
                <a:solidFill>
                  <a:prstClr val="black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4000" b="1" dirty="0">
                <a:ln w="1905"/>
                <a:solidFill>
                  <a:prstClr val="black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905"/>
                <a:solidFill>
                  <a:prstClr val="black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endParaRPr lang="en-US" sz="4000" b="1" dirty="0">
              <a:ln w="1905"/>
              <a:solidFill>
                <a:prstClr val="black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ardrop 5"/>
          <p:cNvSpPr/>
          <p:nvPr/>
        </p:nvSpPr>
        <p:spPr>
          <a:xfrm>
            <a:off x="-3048" y="-28771"/>
            <a:ext cx="9144000" cy="5125974"/>
          </a:xfrm>
          <a:prstGeom prst="teardrop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spcCol="0" rtlCol="0" anchor="ctr"/>
          <a:lstStyle/>
          <a:p>
            <a:pPr lvl="0" algn="ctr"/>
            <a:endParaRPr lang="en-US" sz="4800" b="1" dirty="0">
              <a:ln w="1905"/>
              <a:solidFill>
                <a:prstClr val="black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1" y="176302"/>
            <a:ext cx="6630956" cy="1862042"/>
          </a:xfrm>
          <a:prstGeom prst="rect">
            <a:avLst/>
          </a:prstGeom>
        </p:spPr>
        <p:txBody>
          <a:bodyPr wrap="square" lIns="91434" tIns="45717" rIns="91434" bIns="45717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/>
            <a:r>
              <a:rPr lang="en-US" sz="11500" b="1" dirty="0" err="1">
                <a:ln w="1905"/>
                <a:solidFill>
                  <a:sysClr val="windowText" lastClr="00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11500" b="1" dirty="0">
                <a:ln w="1905"/>
                <a:solidFill>
                  <a:sysClr val="windowText" lastClr="00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>
                <a:ln w="1905"/>
                <a:solidFill>
                  <a:sysClr val="windowText" lastClr="00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11500" b="1" dirty="0">
              <a:ln w="1905"/>
              <a:solidFill>
                <a:prstClr val="black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57320" y="1773216"/>
            <a:ext cx="7620000" cy="230832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পাঠ- যোগ 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পাঠ্যাংশ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:- </a:t>
            </a:r>
            <a:r>
              <a:rPr kumimoji="0" lang="bn-BD" sz="4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দুই অংকের সংখ্যার  যোগ 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  <a:endParaRPr kumimoji="0" lang="bn-BD" sz="4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পৃষ্টা - ২১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58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75"/>
          <a:stretch/>
        </p:blipFill>
        <p:spPr>
          <a:xfrm>
            <a:off x="5525453" y="1047750"/>
            <a:ext cx="3389947" cy="2362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209551"/>
            <a:ext cx="4332924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ডান</a:t>
            </a:r>
            <a:r>
              <a:rPr lang="en-US" sz="3600" kern="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sz="3600" kern="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কতোটি</a:t>
            </a:r>
            <a:r>
              <a:rPr lang="en-US" sz="3600" kern="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kern="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kern="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4105" y="3488985"/>
            <a:ext cx="1669095" cy="707886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kern="0" dirty="0">
                <a:latin typeface="NikoshBAN" pitchFamily="2" charset="0"/>
                <a:cs typeface="NikoshBAN" pitchFamily="2" charset="0"/>
              </a:rPr>
              <a:t>0</a:t>
            </a:r>
            <a:r>
              <a:rPr kumimoji="0" lang="bn-BD" sz="4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টি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বল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28862" y="3486150"/>
            <a:ext cx="1643538" cy="707886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২৪টি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বল</a:t>
            </a:r>
            <a:r>
              <a:rPr kumimoji="0" lang="bn-BD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75228" y="4337408"/>
            <a:ext cx="2713673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b="1" kern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২০+২৪= ৪৪</a:t>
            </a:r>
            <a:endParaRPr kumimoji="0" lang="bn-BD" sz="4000" b="1" i="0" u="none" strike="noStrike" kern="0" normalizeH="0" baseline="0" noProof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04800" y="1047750"/>
            <a:ext cx="3155826" cy="2362201"/>
            <a:chOff x="-3617111" y="1047750"/>
            <a:chExt cx="3465866" cy="2775209"/>
          </a:xfrm>
        </p:grpSpPr>
        <p:pic>
          <p:nvPicPr>
            <p:cNvPr id="1026" name="Picture 2" descr="80,186 Basketball Ball Stock Photos, Pictures &amp; Royalty-Free Images - iStoc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12630" y="1047750"/>
              <a:ext cx="3461385" cy="1464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80,186 Basketball Ball Stock Photos, Pictures &amp; Royalty-Free Images - iStoc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17111" y="2358140"/>
              <a:ext cx="3461385" cy="1464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ounded Rectangle 10"/>
          <p:cNvSpPr/>
          <p:nvPr/>
        </p:nvSpPr>
        <p:spPr>
          <a:xfrm>
            <a:off x="3505200" y="1671162"/>
            <a:ext cx="1861048" cy="135778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82501" y="1888391"/>
            <a:ext cx="14991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একত্রে</a:t>
            </a:r>
            <a:endParaRPr lang="en-US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24400" y="209551"/>
            <a:ext cx="4332924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বাম</a:t>
            </a:r>
            <a:r>
              <a:rPr lang="en-US" sz="3600" kern="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sz="3600" kern="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কতোটি</a:t>
            </a:r>
            <a:r>
              <a:rPr lang="en-US" sz="3600" kern="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kern="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kern="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78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83991" y="0"/>
            <a:ext cx="2385622" cy="3416320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</a:t>
            </a:r>
            <a:r>
              <a:rPr kumimoji="0" lang="bn-BD" sz="7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২</a:t>
            </a:r>
            <a:r>
              <a:rPr kumimoji="0" lang="en-US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০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7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+</a:t>
            </a:r>
            <a:r>
              <a:rPr kumimoji="0" lang="en-US" sz="7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7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২</a:t>
            </a:r>
            <a:r>
              <a:rPr kumimoji="0" lang="bn-BD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৪</a:t>
            </a:r>
            <a:endParaRPr lang="en-US" sz="7200" kern="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</a:t>
            </a:r>
            <a:r>
              <a:rPr kumimoji="0" lang="bn-BD" sz="7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৪</a:t>
            </a:r>
            <a:r>
              <a:rPr kumimoji="0" lang="en-US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৪</a:t>
            </a:r>
            <a:r>
              <a:rPr kumimoji="0" lang="bn-BD" sz="7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7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423880"/>
            <a:ext cx="9220200" cy="1569660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প্রথমে একক স্থানের 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০</a:t>
            </a:r>
            <a:r>
              <a:rPr kumimoji="0" lang="bn-BD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4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এবং</a:t>
            </a:r>
            <a:r>
              <a:rPr kumimoji="0" lang="bn-BD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৪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4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কে</a:t>
            </a:r>
            <a:r>
              <a:rPr kumimoji="0" lang="bn-BD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যোগ করে 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৪</a:t>
            </a:r>
            <a:r>
              <a:rPr kumimoji="0" lang="bn-BD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পাই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পরে </a:t>
            </a:r>
            <a:r>
              <a:rPr kumimoji="0" lang="bn-BD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দশকের ঘরের ২ এবং ২ যোগ করে </a:t>
            </a:r>
            <a:r>
              <a:rPr kumimoji="0" lang="bn-BD" sz="4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৪ </a:t>
            </a:r>
            <a:r>
              <a:rPr kumimoji="0" lang="bn-BD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পেয়েছি ।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305300" y="2266950"/>
            <a:ext cx="1752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282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294</Words>
  <Application>Microsoft Office PowerPoint</Application>
  <PresentationFormat>On-screen Show (16:9)</PresentationFormat>
  <Paragraphs>71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pranab sarker</dc:creator>
  <cp:lastModifiedBy>user</cp:lastModifiedBy>
  <cp:revision>25</cp:revision>
  <dcterms:created xsi:type="dcterms:W3CDTF">2006-08-16T00:00:00Z</dcterms:created>
  <dcterms:modified xsi:type="dcterms:W3CDTF">2022-02-13T18:56:26Z</dcterms:modified>
</cp:coreProperties>
</file>