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E3818-9952-455F-8D5C-0B27A37370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7060D8-CD1F-44AE-815B-029FBAB8A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0692B-FD8B-47C9-93CC-81CB25753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728E9-97F5-4B84-AB8F-8DC1637F70E8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D9C1A-327A-4F03-BFDE-AF1E20CDC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FC34C-E415-4F86-99FC-46D8C5323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AD45-C694-4713-9E54-865F6A151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69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83134-A407-4324-B85C-8EE479AEC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1E30B0-6509-42EC-9691-519C9F068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DC479-2BFA-495F-86FA-60BE57638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728E9-97F5-4B84-AB8F-8DC1637F70E8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7B93E-3360-4F57-8484-09444B57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F9B67E-EF52-4F5C-B33E-A663460EE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AD45-C694-4713-9E54-865F6A151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37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F5A55E-F5E4-4CEC-A56A-28CC952AA8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D5CB46-1E92-4CCB-AE44-55FA334023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38B34-1F27-4E06-B1EA-4F7A76EF0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728E9-97F5-4B84-AB8F-8DC1637F70E8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B5E51-FC2B-49EB-9F66-374FCEFDF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8C989F-2F3D-4EAF-A794-EB9D8D7A2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AD45-C694-4713-9E54-865F6A151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387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AC0E0-25E4-444B-B1BD-EE1438271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73248-3881-4010-A19C-7A60B21A4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B11E0D-D5B8-436B-9F9E-A188A734B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728E9-97F5-4B84-AB8F-8DC1637F70E8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357A2-1461-4AD5-804D-D33D524BF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DD3198-86C7-4236-93BC-6C1D20BFF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AD45-C694-4713-9E54-865F6A151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98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63CA0-0496-42DC-8539-CBF205484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5F0C91-7CF3-4B5C-B95C-6216C5D80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2DAE6-3277-4B65-94A0-E503777EE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728E9-97F5-4B84-AB8F-8DC1637F70E8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2F69C-9520-4A92-902A-59383CF12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7A0BC-DC7E-4541-92F7-60A502921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AD45-C694-4713-9E54-865F6A151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53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FC763-0AB4-4E4C-A440-ACDF57BF4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CC12B-693B-4E2C-9BCF-ED409523AA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8B21A3-414D-4959-9240-808CC142F3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A4CC21-80AA-4FF4-A1F2-D7B300D0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728E9-97F5-4B84-AB8F-8DC1637F70E8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AACA22-13C8-4A60-9F07-8AD326017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6B3C4-8E5C-4FED-A4AD-D8B4E8973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AD45-C694-4713-9E54-865F6A151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96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E48D4-07D3-4FCB-BAA9-AFEE64B9F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EE4A19-8CFE-4B72-A19B-EE038B005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13D41A-6142-43E0-BACF-4139AEACBC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7E924D-2693-48D4-8A27-2990C21CED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F82ACC-46E7-4CA2-B4F1-38DD9825CF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B780C4-446F-4A8E-A309-8ED6AFC74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728E9-97F5-4B84-AB8F-8DC1637F70E8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1A7607-2914-449F-B1D2-433EC7B04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8C49D3-3CF8-479F-BAEC-7EE8673B3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AD45-C694-4713-9E54-865F6A151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10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EF08C-B41D-4E3A-B3BE-B8B7369C5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795097-5CD8-4EBA-AF46-5A4AF6B72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728E9-97F5-4B84-AB8F-8DC1637F70E8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CA08F8-61B5-44EE-95FB-85B9C45E0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DB6F15-0A0B-475F-859E-CD09AC2A9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AD45-C694-4713-9E54-865F6A151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423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C69897-92D2-4789-82BA-870DDA36C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728E9-97F5-4B84-AB8F-8DC1637F70E8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744F1B-6139-4021-9F57-4ED1A4BAD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911FBC-433E-4937-A04C-3EDA09CD7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AD45-C694-4713-9E54-865F6A151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40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1FE22-0666-40BD-85F4-5BFD4C870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054B5-E6B5-4BC7-9E37-323C30F87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81480E-2916-4E26-A500-F93CD64204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6B5CAF-7767-4193-B66E-2B9139E61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728E9-97F5-4B84-AB8F-8DC1637F70E8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8D6071-24F3-4718-817E-A323E1435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F810A4-F697-4405-A8B3-9D6081439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AD45-C694-4713-9E54-865F6A151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30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5B654-B1F2-43E8-A165-0609CEE61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A0622A-5730-42FA-A737-C8C08623C5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3BBBD-A5C0-4910-A012-B3F02AB50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8558D5-4502-4CC6-9047-6E3AD740A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728E9-97F5-4B84-AB8F-8DC1637F70E8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18CF61-00BB-4DC4-8206-93E1D55CE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27D830-D558-4CFC-99AB-BA9DD417E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AD45-C694-4713-9E54-865F6A151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925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4855A7-9D3C-4B38-917A-F181C666F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08CD08-BB7B-463F-8285-00E54C2EC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5F61C-8A08-482B-94E0-7E9F103FAD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728E9-97F5-4B84-AB8F-8DC1637F70E8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D64E2D-3860-487C-8014-26E593F86D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A03E3-BED9-4E80-A621-E35DDD11E6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7AD45-C694-4713-9E54-865F6A151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04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677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5">
                <a:lumMod val="40000"/>
                <a:lumOff val="60000"/>
              </a:schemeClr>
            </a:gs>
            <a:gs pos="60000">
              <a:schemeClr val="accent5">
                <a:lumMod val="60000"/>
                <a:lumOff val="40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0073F20-E665-422B-91B4-7BE750EB37BD}"/>
              </a:ext>
            </a:extLst>
          </p:cNvPr>
          <p:cNvSpPr txBox="1"/>
          <p:nvPr/>
        </p:nvSpPr>
        <p:spPr>
          <a:xfrm>
            <a:off x="337626" y="689316"/>
            <a:ext cx="92284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ArhialkhanOMJ" panose="00000400000000000000" pitchFamily="2" charset="0"/>
                <a:cs typeface="ArhialkhanOMJ" panose="00000400000000000000" pitchFamily="2" charset="0"/>
              </a:rPr>
              <a:t>৩. ইমাম তাহাবী রহ. বলেন-</a:t>
            </a:r>
          </a:p>
          <a:p>
            <a:r>
              <a:rPr lang="ar-SA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التّصديق بما علم مجئ النّبى صلى الله عليه وسلم به اجملا او تفصيلا           </a:t>
            </a:r>
            <a:endParaRPr lang="bn-IN" sz="36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bn-IN" sz="3600" dirty="0">
                <a:latin typeface="ArhialkhanOMJ" panose="00000400000000000000" pitchFamily="2" charset="0"/>
                <a:cs typeface="ArhialkhanOMJ" panose="00000400000000000000" pitchFamily="2" charset="0"/>
              </a:rPr>
              <a:t>অর্থাৎ, নবী করিম সাল্লাল্লাহু আলাইহি ওয়া সাল্লাম এর </a:t>
            </a:r>
            <a:endParaRPr lang="ar-SA" sz="3600" dirty="0">
              <a:latin typeface="ArhialkhanOMJ" panose="00000400000000000000" pitchFamily="2" charset="0"/>
              <a:cs typeface="ArhialkhanOMJ" panose="00000400000000000000" pitchFamily="2" charset="0"/>
            </a:endParaRPr>
          </a:p>
          <a:p>
            <a:r>
              <a:rPr lang="bn-IN" sz="3600" dirty="0">
                <a:latin typeface="ArhialkhanOMJ" panose="00000400000000000000" pitchFamily="2" charset="0"/>
                <a:cs typeface="ArhialkhanOMJ" panose="00000400000000000000" pitchFamily="2" charset="0"/>
              </a:rPr>
              <a:t>পক্ষ থেকে সংক্ষিপ্ত বা বিস্তারিতভাবে যা আনিত বিধান হিসেবে জানা গিয়েছে তার প্রতি স্থাপন করার নামই ঈমান। </a:t>
            </a:r>
            <a:endParaRPr lang="en-US" sz="3600" dirty="0">
              <a:latin typeface="ArhialkhanOMJ" panose="00000400000000000000" pitchFamily="2" charset="0"/>
              <a:cs typeface="ArhialkhanOMJ" panose="000004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F24ACC-BB3A-44F2-A4BF-BD13CFF892CF}"/>
              </a:ext>
            </a:extLst>
          </p:cNvPr>
          <p:cNvSpPr txBox="1"/>
          <p:nvPr/>
        </p:nvSpPr>
        <p:spPr>
          <a:xfrm>
            <a:off x="337625" y="3697457"/>
            <a:ext cx="117043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ArhialkhanOMJ" panose="00000400000000000000" pitchFamily="2" charset="0"/>
                <a:cs typeface="ArhialkhanOMJ" panose="00000400000000000000" pitchFamily="2" charset="0"/>
              </a:rPr>
              <a:t>৪. ইমাম আহমদ রহ. বলেন-</a:t>
            </a:r>
          </a:p>
          <a:p>
            <a:r>
              <a:rPr lang="ar-SA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الايمان هو العمل بجميع لا غير حتّى قالوا لاتضرّ مع الايمان معصيةٌ                                           </a:t>
            </a:r>
            <a:endParaRPr lang="bn-IN" sz="36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bn-IN" sz="3600" dirty="0">
                <a:latin typeface="ArhialkhanOMJ" panose="00000400000000000000" pitchFamily="2" charset="0"/>
                <a:cs typeface="ArhialkhanOMJ" panose="00000400000000000000" pitchFamily="2" charset="0"/>
              </a:rPr>
              <a:t>তাই </a:t>
            </a:r>
            <a:r>
              <a:rPr lang="ar-SA" sz="3600" dirty="0">
                <a:latin typeface="ArhialkhanOMJ" panose="00000400000000000000" pitchFamily="2" charset="0"/>
                <a:cs typeface="ArhialkhanOMJ" panose="00000400000000000000" pitchFamily="2" charset="0"/>
              </a:rPr>
              <a:t> </a:t>
            </a:r>
            <a:r>
              <a:rPr lang="ar-SA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أركان الايمان</a:t>
            </a:r>
            <a:r>
              <a:rPr lang="bn-IN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bn-IN" sz="3600" dirty="0">
                <a:latin typeface="ArhialkhanOMJ" panose="00000400000000000000" pitchFamily="2" charset="0"/>
                <a:cs typeface="ArhialkhanOMJ" panose="00000400000000000000" pitchFamily="2" charset="0"/>
              </a:rPr>
              <a:t>এর অর্থ হলো ঈমানের অভ্যন্তরীণ মূলনীতিসমূহ তথা ঈমানের রোকনসমূহ, যার উপর ঈমান প্রতিষ্ঠিত হয়  । </a:t>
            </a:r>
            <a:endParaRPr lang="en-US" sz="3600" dirty="0">
              <a:latin typeface="ArhialkhanOMJ" panose="00000400000000000000" pitchFamily="2" charset="0"/>
              <a:cs typeface="ArhialkhanOMJ" panose="000004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FCCB06-6D5C-4102-8B16-CFB49B784A48}"/>
              </a:ext>
            </a:extLst>
          </p:cNvPr>
          <p:cNvSpPr txBox="1"/>
          <p:nvPr/>
        </p:nvSpPr>
        <p:spPr>
          <a:xfrm>
            <a:off x="351693" y="192661"/>
            <a:ext cx="4867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ArhialkhanOMJ" panose="00000400000000000000" pitchFamily="2" charset="0"/>
                <a:cs typeface="ArhialkhanOMJ" panose="00000400000000000000" pitchFamily="2" charset="0"/>
              </a:rPr>
              <a:t>তোমাদের কাজের সাথে মিলিয়ে নাও। </a:t>
            </a:r>
            <a:endParaRPr lang="en-US" sz="3200" dirty="0">
              <a:latin typeface="ArhialkhanOMJ" panose="00000400000000000000" pitchFamily="2" charset="0"/>
              <a:cs typeface="ArhialkhanOMJ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95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0000">
              <a:schemeClr val="accent5">
                <a:lumMod val="60000"/>
                <a:lumOff val="40000"/>
              </a:schemeClr>
            </a:gs>
            <a:gs pos="60000">
              <a:schemeClr val="accent5">
                <a:lumMod val="60000"/>
                <a:lumOff val="40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9A95B8-0BF1-4C22-9B92-197A6A59F3DF}"/>
              </a:ext>
            </a:extLst>
          </p:cNvPr>
          <p:cNvSpPr txBox="1"/>
          <p:nvPr/>
        </p:nvSpPr>
        <p:spPr>
          <a:xfrm>
            <a:off x="1083213" y="1842867"/>
            <a:ext cx="88881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ArhialkhanOMJ" panose="00000400000000000000" pitchFamily="2" charset="0"/>
                <a:cs typeface="ArhialkhanOMJ" panose="00000400000000000000" pitchFamily="2" charset="0"/>
              </a:rPr>
              <a:t>* </a:t>
            </a:r>
            <a:r>
              <a:rPr lang="ar-SA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ايمان بالله</a:t>
            </a:r>
            <a:r>
              <a:rPr lang="bn-IN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bn-IN" sz="3600" dirty="0">
                <a:latin typeface="ArhialkhanOMJ" panose="00000400000000000000" pitchFamily="2" charset="0"/>
                <a:cs typeface="ArhialkhanOMJ" panose="00000400000000000000" pitchFamily="2" charset="0"/>
              </a:rPr>
              <a:t>দ্বারা উদ্দেশ্যঃ</a:t>
            </a:r>
          </a:p>
          <a:p>
            <a:r>
              <a:rPr lang="bn-IN" sz="3600" dirty="0">
                <a:latin typeface="ArhialkhanOMJ" panose="00000400000000000000" pitchFamily="2" charset="0"/>
                <a:cs typeface="ArhialkhanOMJ" panose="00000400000000000000" pitchFamily="2" charset="0"/>
              </a:rPr>
              <a:t>আল্লাহ্‌র প্রতি ঈমান বা বিশ্বাস করার দ্বারা উদ্দেশ্য হলো-</a:t>
            </a:r>
          </a:p>
          <a:p>
            <a:r>
              <a:rPr lang="bn-IN" sz="3600" dirty="0">
                <a:latin typeface="ArhialkhanOMJ" panose="00000400000000000000" pitchFamily="2" charset="0"/>
                <a:cs typeface="ArhialkhanOMJ" panose="00000400000000000000" pitchFamily="2" charset="0"/>
              </a:rPr>
              <a:t>ক. তিনিই একমাত্র ইলাহ বা আইনদাতা। তাঁর আইন ছাড়া</a:t>
            </a:r>
          </a:p>
          <a:p>
            <a:r>
              <a:rPr lang="bn-IN" sz="3600" dirty="0">
                <a:latin typeface="ArhialkhanOMJ" panose="00000400000000000000" pitchFamily="2" charset="0"/>
                <a:cs typeface="ArhialkhanOMJ" panose="00000400000000000000" pitchFamily="2" charset="0"/>
              </a:rPr>
              <a:t>আর কারো আইন কিছুই নয়।</a:t>
            </a:r>
          </a:p>
          <a:p>
            <a:r>
              <a:rPr lang="bn-IN" sz="3600" dirty="0">
                <a:latin typeface="ArhialkhanOMJ" panose="00000400000000000000" pitchFamily="2" charset="0"/>
                <a:cs typeface="ArhialkhanOMJ" panose="00000400000000000000" pitchFamily="2" charset="0"/>
              </a:rPr>
              <a:t>খ. তিনি এক ও অদ্বিতীয় তাঁর কোনো অংশীদার নেই।</a:t>
            </a:r>
          </a:p>
          <a:p>
            <a:r>
              <a:rPr lang="bn-IN" sz="3600" dirty="0">
                <a:latin typeface="ArhialkhanOMJ" panose="00000400000000000000" pitchFamily="2" charset="0"/>
                <a:cs typeface="ArhialkhanOMJ" panose="00000400000000000000" pitchFamily="2" charset="0"/>
              </a:rPr>
              <a:t>গ. তিনি সকল কিছুর সৃষ্টিকর্তা, তিনি সৃষ্ট নন।</a:t>
            </a:r>
          </a:p>
          <a:p>
            <a:r>
              <a:rPr lang="bn-IN" sz="3600" dirty="0">
                <a:latin typeface="ArhialkhanOMJ" panose="00000400000000000000" pitchFamily="2" charset="0"/>
                <a:cs typeface="ArhialkhanOMJ" panose="00000400000000000000" pitchFamily="2" charset="0"/>
              </a:rPr>
              <a:t>ঘ. তিনি আরশ আযীমে স্বীয় কুদরতে উপবিষ্ট আছেন।</a:t>
            </a:r>
          </a:p>
          <a:p>
            <a:r>
              <a:rPr lang="bn-IN" sz="3600" dirty="0">
                <a:latin typeface="ArhialkhanOMJ" panose="00000400000000000000" pitchFamily="2" charset="0"/>
                <a:cs typeface="ArhialkhanOMJ" panose="00000400000000000000" pitchFamily="2" charset="0"/>
              </a:rPr>
              <a:t>ঙ. ইবাদত পাওয়ার একমাত্র তিনিই যোগ্য।   </a:t>
            </a:r>
            <a:endParaRPr lang="en-US" sz="3600" dirty="0">
              <a:latin typeface="ArhialkhanOMJ" panose="00000400000000000000" pitchFamily="2" charset="0"/>
              <a:cs typeface="ArhialkhanOMJ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94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0000">
              <a:schemeClr val="accent5">
                <a:lumMod val="60000"/>
                <a:lumOff val="40000"/>
              </a:schemeClr>
            </a:gs>
            <a:gs pos="60000">
              <a:schemeClr val="accent5">
                <a:lumMod val="60000"/>
                <a:lumOff val="40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8BF7E4-4042-4BA4-A7F9-60E7DF91E0D3}"/>
              </a:ext>
            </a:extLst>
          </p:cNvPr>
          <p:cNvSpPr txBox="1"/>
          <p:nvPr/>
        </p:nvSpPr>
        <p:spPr>
          <a:xfrm>
            <a:off x="225083" y="759655"/>
            <a:ext cx="1163398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ArhialkhanOMJ" panose="00000400000000000000" pitchFamily="2" charset="0"/>
                <a:cs typeface="ArhialkhanOMJ" panose="00000400000000000000" pitchFamily="2" charset="0"/>
              </a:rPr>
              <a:t>দলীলঃ</a:t>
            </a:r>
          </a:p>
          <a:p>
            <a:r>
              <a:rPr lang="bn-IN" sz="3600" dirty="0">
                <a:latin typeface="ArhialkhanOMJ" panose="00000400000000000000" pitchFamily="2" charset="0"/>
                <a:cs typeface="ArhialkhanOMJ" panose="00000400000000000000" pitchFamily="2" charset="0"/>
              </a:rPr>
              <a:t>ক. আল কুরআনের দলীলঃ কুরআনে ইরশাদ হচ্ছে-</a:t>
            </a:r>
          </a:p>
          <a:p>
            <a:r>
              <a:rPr lang="bn-IN" sz="3600" dirty="0">
                <a:latin typeface="ArhialkhanOMJ" panose="00000400000000000000" pitchFamily="2" charset="0"/>
                <a:cs typeface="ArhialkhanOMJ" panose="00000400000000000000" pitchFamily="2" charset="0"/>
              </a:rPr>
              <a:t>১. </a:t>
            </a:r>
            <a:r>
              <a:rPr lang="ar-SA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الا له الخَلْقُ والاَمْرُ</a:t>
            </a:r>
            <a:r>
              <a:rPr lang="bn-IN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</a:t>
            </a:r>
            <a:r>
              <a:rPr lang="bn-IN" sz="3600" dirty="0">
                <a:latin typeface="ArhialkhanOMJ" panose="00000400000000000000" pitchFamily="2" charset="0"/>
                <a:cs typeface="ArhialkhanOMJ" panose="00000400000000000000" pitchFamily="2" charset="0"/>
              </a:rPr>
              <a:t>অর্থাৎ, জেনে রেখো সৃজন ও আদেশ</a:t>
            </a:r>
          </a:p>
          <a:p>
            <a:r>
              <a:rPr lang="bn-IN" sz="3600" dirty="0">
                <a:latin typeface="ArhialkhanOMJ" panose="00000400000000000000" pitchFamily="2" charset="0"/>
                <a:cs typeface="ArhialkhanOMJ" panose="00000400000000000000" pitchFamily="2" charset="0"/>
              </a:rPr>
              <a:t>একমাত্র তাঁরই । (সূরা আরাফ)</a:t>
            </a:r>
          </a:p>
          <a:p>
            <a:r>
              <a:rPr lang="bn-IN" sz="3600" dirty="0">
                <a:latin typeface="ArhialkhanOMJ" panose="00000400000000000000" pitchFamily="2" charset="0"/>
                <a:cs typeface="ArhialkhanOMJ" panose="00000400000000000000" pitchFamily="2" charset="0"/>
              </a:rPr>
              <a:t>২. </a:t>
            </a:r>
            <a:r>
              <a:rPr lang="ar-SA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ان الحكم الاّ لله</a:t>
            </a:r>
            <a:r>
              <a:rPr lang="bn-IN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bn-IN" sz="3600" dirty="0">
                <a:latin typeface="ArhialkhanOMJ" panose="00000400000000000000" pitchFamily="2" charset="0"/>
                <a:cs typeface="ArhialkhanOMJ" panose="00000400000000000000" pitchFamily="2" charset="0"/>
              </a:rPr>
              <a:t>অর্থাৎ, কর্তৃত্ব তো একমাত্র আল্লাহরই জন্য। (সূরা আন’আম)</a:t>
            </a:r>
          </a:p>
          <a:p>
            <a:r>
              <a:rPr lang="bn-IN" sz="3600" dirty="0">
                <a:latin typeface="ArhialkhanOMJ" panose="00000400000000000000" pitchFamily="2" charset="0"/>
                <a:cs typeface="ArhialkhanOMJ" panose="00000400000000000000" pitchFamily="2" charset="0"/>
              </a:rPr>
              <a:t>৩. </a:t>
            </a:r>
            <a:r>
              <a:rPr lang="ar-SA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الله لا اله الاّ هو الحىّ القيّوم</a:t>
            </a:r>
            <a:r>
              <a:rPr lang="bn-IN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bn-IN" sz="3600" dirty="0">
                <a:latin typeface="ArhialkhanOMJ" panose="00000400000000000000" pitchFamily="2" charset="0"/>
                <a:cs typeface="ArhialkhanOMJ" panose="00000400000000000000" pitchFamily="2" charset="0"/>
              </a:rPr>
              <a:t>অর্থাৎ, আল্লাহ্‌ ব্যতীত কোনো ইলাহ নেই। তিনি চিরঞ্জীব ও চিরস্থায়ী। (সূরা আলে ইমরান)</a:t>
            </a:r>
          </a:p>
          <a:p>
            <a:r>
              <a:rPr lang="bn-IN" sz="3600" dirty="0">
                <a:latin typeface="ArhialkhanOMJ" panose="00000400000000000000" pitchFamily="2" charset="0"/>
                <a:cs typeface="ArhialkhanOMJ" panose="00000400000000000000" pitchFamily="2" charset="0"/>
              </a:rPr>
              <a:t>৪. </a:t>
            </a:r>
            <a:r>
              <a:rPr lang="ar-SA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لاشريك له</a:t>
            </a:r>
            <a:r>
              <a:rPr lang="bn-IN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bn-IN" sz="3600" dirty="0">
                <a:latin typeface="ArhialkhanOMJ" panose="00000400000000000000" pitchFamily="2" charset="0"/>
                <a:cs typeface="ArhialkhanOMJ" panose="00000400000000000000" pitchFamily="2" charset="0"/>
              </a:rPr>
              <a:t>অর্থাৎ, তাঁর (আল্লাহ্‌র) কোনো শরীক নেই। (সূরা আন’আম)</a:t>
            </a:r>
          </a:p>
          <a:p>
            <a:r>
              <a:rPr lang="bn-IN" sz="3600" dirty="0">
                <a:latin typeface="ArhialkhanOMJ" panose="00000400000000000000" pitchFamily="2" charset="0"/>
                <a:cs typeface="ArhialkhanOMJ" panose="00000400000000000000" pitchFamily="2" charset="0"/>
              </a:rPr>
              <a:t>৫. </a:t>
            </a:r>
            <a:r>
              <a:rPr lang="ar-SA" sz="3600" dirty="0">
                <a:latin typeface="ArhialkhanOMJ" panose="00000400000000000000" pitchFamily="2" charset="0"/>
                <a:cs typeface="ArhialkhanOMJ" panose="00000400000000000000" pitchFamily="2" charset="0"/>
              </a:rPr>
              <a:t> </a:t>
            </a:r>
            <a:r>
              <a:rPr lang="ar-SA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ايّاك نعبد وايّاك نستعين</a:t>
            </a:r>
            <a:r>
              <a:rPr lang="bn-IN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bn-IN" sz="3600" dirty="0">
                <a:latin typeface="ArhialkhanOMJ" panose="00000400000000000000" pitchFamily="2" charset="0"/>
                <a:cs typeface="ArhialkhanOMJ" panose="00000400000000000000" pitchFamily="2" charset="0"/>
              </a:rPr>
              <a:t>অর্থাৎ, আমরা শুধু আপনারই ইবাদত করি এবং আপনারই নিকট সাহায্য প্রার্থনা করি। (সূরা ফাতেহা)</a:t>
            </a:r>
            <a:endParaRPr lang="en-US" sz="3600" dirty="0">
              <a:latin typeface="ArhialkhanOMJ" panose="00000400000000000000" pitchFamily="2" charset="0"/>
              <a:cs typeface="ArhialkhanOMJ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741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0000">
              <a:schemeClr val="accent5">
                <a:lumMod val="60000"/>
                <a:lumOff val="40000"/>
              </a:schemeClr>
            </a:gs>
            <a:gs pos="60000">
              <a:schemeClr val="accent5">
                <a:lumMod val="60000"/>
                <a:lumOff val="40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934139-8CD2-4D7B-950E-32B184BC0FDC}"/>
              </a:ext>
            </a:extLst>
          </p:cNvPr>
          <p:cNvSpPr txBox="1"/>
          <p:nvPr/>
        </p:nvSpPr>
        <p:spPr>
          <a:xfrm>
            <a:off x="501748" y="2447780"/>
            <a:ext cx="106117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4000" dirty="0">
                <a:latin typeface="ArhialkhanOMJ" panose="00000400000000000000" pitchFamily="2" charset="0"/>
                <a:cs typeface="ArhialkhanOMJ" panose="00000400000000000000" pitchFamily="2" charset="0"/>
              </a:rPr>
              <a:t>৬. </a:t>
            </a:r>
            <a:r>
              <a:rPr lang="ar-SA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قل هو الله احد، الله الصّمد، لم يلد ولم يولد، ولم يكن لّه كفوا احد.</a:t>
            </a:r>
          </a:p>
          <a:p>
            <a:pPr algn="just"/>
            <a:r>
              <a:rPr lang="bn-IN" sz="4000" dirty="0">
                <a:latin typeface="ArhialkhanOMJ" panose="00000400000000000000" pitchFamily="2" charset="0"/>
                <a:cs typeface="ArhialkhanOMJ" panose="00000400000000000000" pitchFamily="2" charset="0"/>
              </a:rPr>
              <a:t>খ. হাদিসের দলীলঃ হাদিসে এসেছে-</a:t>
            </a:r>
          </a:p>
          <a:p>
            <a:pPr algn="just"/>
            <a:r>
              <a:rPr lang="ar-SA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لا اله الاّ الله وحده لا شريق له له الملك وله الحمد وهو على كلّ شئ قدير</a:t>
            </a:r>
          </a:p>
          <a:p>
            <a:pPr algn="just"/>
            <a:r>
              <a:rPr lang="bn-IN" sz="4000" dirty="0">
                <a:latin typeface="ArhialkhanOMJ" panose="00000400000000000000" pitchFamily="2" charset="0"/>
                <a:cs typeface="ArhialkhanOMJ" panose="00000400000000000000" pitchFamily="2" charset="0"/>
              </a:rPr>
              <a:t>মোট কথা, ঈমান হচ্ছে মানব হৃদয়ের সাথে আল্লাহ্‌ তা’য়ালার এমন এক আত্মিক বিশ্বাসের সম্পর্ক; যার মাধ্যমে সৃষ্টিকর্তার প্রতি সৃষ্টজীবের ভালবাসার সম্পর্ক স্থাপিত হয়। </a:t>
            </a:r>
            <a:endParaRPr lang="en-US" sz="4000" dirty="0">
              <a:latin typeface="ArhialkhanOMJ" panose="00000400000000000000" pitchFamily="2" charset="0"/>
              <a:cs typeface="ArhialkhanOMJ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345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Snipped 1">
            <a:extLst>
              <a:ext uri="{FF2B5EF4-FFF2-40B4-BE49-F238E27FC236}">
                <a16:creationId xmlns:a16="http://schemas.microsoft.com/office/drawing/2014/main" id="{542323C5-4858-4A00-BDE7-9EB8EBBB6731}"/>
              </a:ext>
            </a:extLst>
          </p:cNvPr>
          <p:cNvSpPr/>
          <p:nvPr/>
        </p:nvSpPr>
        <p:spPr>
          <a:xfrm>
            <a:off x="534571" y="657664"/>
            <a:ext cx="7287066" cy="1832317"/>
          </a:xfrm>
          <a:prstGeom prst="snip2SameRect">
            <a:avLst>
              <a:gd name="adj1" fmla="val 24439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3800" dirty="0">
                <a:latin typeface="ArhialkhanOMJ" panose="00000400000000000000" pitchFamily="2" charset="0"/>
                <a:cs typeface="ArhialkhanOMJ" panose="00000400000000000000" pitchFamily="2" charset="0"/>
              </a:rPr>
              <a:t>বাড়ির কাজ </a:t>
            </a:r>
            <a:endParaRPr lang="en-US" sz="13800" dirty="0">
              <a:latin typeface="ArhialkhanOMJ" panose="00000400000000000000" pitchFamily="2" charset="0"/>
              <a:cs typeface="ArhialkhanOMJ" panose="000004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07BCEA-D9DF-457A-A4CB-CF749EBE25F7}"/>
              </a:ext>
            </a:extLst>
          </p:cNvPr>
          <p:cNvSpPr txBox="1"/>
          <p:nvPr/>
        </p:nvSpPr>
        <p:spPr>
          <a:xfrm>
            <a:off x="787791" y="3429000"/>
            <a:ext cx="82436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ArhialkhanOMJ" panose="00000400000000000000" pitchFamily="2" charset="0"/>
                <a:cs typeface="ArhialkhanOMJ" panose="00000400000000000000" pitchFamily="2" charset="0"/>
              </a:rPr>
              <a:t>আল কুরআনের আলোকে ঈমান বিল্লাহর স্বরূপ বর্ণনা কর </a:t>
            </a:r>
            <a:endParaRPr lang="en-US" sz="4800" dirty="0">
              <a:latin typeface="ArhialkhanOMJ" panose="00000400000000000000" pitchFamily="2" charset="0"/>
              <a:cs typeface="ArhialkhanOMJ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0741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Snipped 1">
            <a:extLst>
              <a:ext uri="{FF2B5EF4-FFF2-40B4-BE49-F238E27FC236}">
                <a16:creationId xmlns:a16="http://schemas.microsoft.com/office/drawing/2014/main" id="{AB77C99F-0518-4C05-A32E-D42869E54A75}"/>
              </a:ext>
            </a:extLst>
          </p:cNvPr>
          <p:cNvSpPr/>
          <p:nvPr/>
        </p:nvSpPr>
        <p:spPr>
          <a:xfrm>
            <a:off x="506437" y="604910"/>
            <a:ext cx="6274191" cy="1842868"/>
          </a:xfrm>
          <a:prstGeom prst="snip2Same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19900" b="1" i="1" dirty="0">
                <a:solidFill>
                  <a:schemeClr val="tx1"/>
                </a:solidFill>
                <a:latin typeface="ArhialkhanOMJ" panose="00000400000000000000" pitchFamily="2" charset="0"/>
                <a:cs typeface="ArhialkhanOMJ" panose="00000400000000000000" pitchFamily="2" charset="0"/>
              </a:rPr>
              <a:t>ধন্যবাদ </a:t>
            </a:r>
            <a:endParaRPr lang="en-US" sz="19900" b="1" i="1" dirty="0">
              <a:solidFill>
                <a:schemeClr val="tx1"/>
              </a:solidFill>
              <a:latin typeface="ArhialkhanOMJ" panose="00000400000000000000" pitchFamily="2" charset="0"/>
              <a:cs typeface="ArhialkhanOMJ" panose="00000400000000000000" pitchFamily="2" charset="0"/>
            </a:endParaRPr>
          </a:p>
        </p:txBody>
      </p:sp>
      <p:sp>
        <p:nvSpPr>
          <p:cNvPr id="3" name="Flowchart: Document 2">
            <a:extLst>
              <a:ext uri="{FF2B5EF4-FFF2-40B4-BE49-F238E27FC236}">
                <a16:creationId xmlns:a16="http://schemas.microsoft.com/office/drawing/2014/main" id="{CD03A783-8359-45B2-83DE-DEB143B5863E}"/>
              </a:ext>
            </a:extLst>
          </p:cNvPr>
          <p:cNvSpPr/>
          <p:nvPr/>
        </p:nvSpPr>
        <p:spPr>
          <a:xfrm>
            <a:off x="506437" y="3323771"/>
            <a:ext cx="5255734" cy="2929319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16600" b="1" i="1" dirty="0">
                <a:solidFill>
                  <a:schemeClr val="tx1"/>
                </a:solidFill>
                <a:latin typeface="ArhialkhanOMJ" panose="00000400000000000000" pitchFamily="2" charset="0"/>
                <a:cs typeface="ArhialkhanOMJ" panose="00000400000000000000" pitchFamily="2" charset="0"/>
              </a:rPr>
              <a:t>আল্লাহ্‌ </a:t>
            </a:r>
            <a:endParaRPr lang="en-US" sz="16600" b="1" i="1" dirty="0">
              <a:solidFill>
                <a:schemeClr val="tx1"/>
              </a:solidFill>
              <a:latin typeface="ArhialkhanOMJ" panose="00000400000000000000" pitchFamily="2" charset="0"/>
              <a:cs typeface="ArhialkhanOMJ" panose="00000400000000000000" pitchFamily="2" charset="0"/>
            </a:endParaRPr>
          </a:p>
        </p:txBody>
      </p:sp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4AA0BBFB-BB45-47B4-80ED-908F8BFFA528}"/>
              </a:ext>
            </a:extLst>
          </p:cNvPr>
          <p:cNvSpPr/>
          <p:nvPr/>
        </p:nvSpPr>
        <p:spPr>
          <a:xfrm>
            <a:off x="5956551" y="3323770"/>
            <a:ext cx="5255734" cy="2929319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16600" b="1" i="1" dirty="0">
                <a:solidFill>
                  <a:schemeClr val="tx1"/>
                </a:solidFill>
                <a:latin typeface="ArhialkhanOMJ" panose="00000400000000000000" pitchFamily="2" charset="0"/>
                <a:cs typeface="ArhialkhanOMJ" panose="00000400000000000000" pitchFamily="2" charset="0"/>
              </a:rPr>
              <a:t>হাফেজ </a:t>
            </a:r>
            <a:endParaRPr lang="en-US" sz="16600" b="1" i="1" dirty="0">
              <a:solidFill>
                <a:schemeClr val="tx1"/>
              </a:solidFill>
              <a:latin typeface="ArhialkhanOMJ" panose="00000400000000000000" pitchFamily="2" charset="0"/>
              <a:cs typeface="ArhialkhanOMJ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323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Snipped 1">
            <a:extLst>
              <a:ext uri="{FF2B5EF4-FFF2-40B4-BE49-F238E27FC236}">
                <a16:creationId xmlns:a16="http://schemas.microsoft.com/office/drawing/2014/main" id="{60439AB9-44CB-4D68-AA75-66919A090A8D}"/>
              </a:ext>
            </a:extLst>
          </p:cNvPr>
          <p:cNvSpPr/>
          <p:nvPr/>
        </p:nvSpPr>
        <p:spPr>
          <a:xfrm>
            <a:off x="337624" y="323556"/>
            <a:ext cx="4065564" cy="1378635"/>
          </a:xfrm>
          <a:prstGeom prst="snip2SameRect">
            <a:avLst>
              <a:gd name="adj1" fmla="val 39116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b="1" dirty="0">
                <a:solidFill>
                  <a:schemeClr val="tx1"/>
                </a:solidFill>
                <a:latin typeface="AtraiOMJ" panose="00000400000000000000" pitchFamily="2" charset="0"/>
                <a:cs typeface="AtraiOMJ" panose="00000400000000000000" pitchFamily="2" charset="0"/>
              </a:rPr>
              <a:t>আজকের</a:t>
            </a:r>
            <a:endParaRPr lang="en-US" sz="8800" b="1" dirty="0">
              <a:solidFill>
                <a:schemeClr val="tx1"/>
              </a:solidFill>
              <a:latin typeface="AtraiOMJ" panose="00000400000000000000" pitchFamily="2" charset="0"/>
              <a:cs typeface="AtraiOMJ" panose="00000400000000000000" pitchFamily="2" charset="0"/>
            </a:endParaRPr>
          </a:p>
        </p:txBody>
      </p:sp>
      <p:sp>
        <p:nvSpPr>
          <p:cNvPr id="3" name="Rectangle: Top Corners Snipped 2">
            <a:extLst>
              <a:ext uri="{FF2B5EF4-FFF2-40B4-BE49-F238E27FC236}">
                <a16:creationId xmlns:a16="http://schemas.microsoft.com/office/drawing/2014/main" id="{0F2F6CAE-A7CE-42C5-B911-64FAD1718E26}"/>
              </a:ext>
            </a:extLst>
          </p:cNvPr>
          <p:cNvSpPr/>
          <p:nvPr/>
        </p:nvSpPr>
        <p:spPr>
          <a:xfrm>
            <a:off x="4786533" y="323556"/>
            <a:ext cx="2365718" cy="1378635"/>
          </a:xfrm>
          <a:prstGeom prst="snip2SameRect">
            <a:avLst>
              <a:gd name="adj1" fmla="val 39116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>
                <a:solidFill>
                  <a:schemeClr val="tx1"/>
                </a:solidFill>
                <a:latin typeface="AtraiOMJ" panose="00000400000000000000" pitchFamily="2" charset="0"/>
                <a:cs typeface="AtraiOMJ" panose="00000400000000000000" pitchFamily="2" charset="0"/>
              </a:rPr>
              <a:t>পাঠে</a:t>
            </a:r>
            <a:endParaRPr lang="en-US" sz="8800" dirty="0">
              <a:solidFill>
                <a:schemeClr val="tx1"/>
              </a:solidFill>
              <a:latin typeface="AtraiOMJ" panose="00000400000000000000" pitchFamily="2" charset="0"/>
              <a:cs typeface="AtraiOMJ" panose="00000400000000000000" pitchFamily="2" charset="0"/>
            </a:endParaRPr>
          </a:p>
        </p:txBody>
      </p:sp>
      <p:sp>
        <p:nvSpPr>
          <p:cNvPr id="4" name="Rectangle: Top Corners Snipped 3">
            <a:extLst>
              <a:ext uri="{FF2B5EF4-FFF2-40B4-BE49-F238E27FC236}">
                <a16:creationId xmlns:a16="http://schemas.microsoft.com/office/drawing/2014/main" id="{60D1D626-8DF5-415F-9003-7FD9CB0F7E27}"/>
              </a:ext>
            </a:extLst>
          </p:cNvPr>
          <p:cNvSpPr/>
          <p:nvPr/>
        </p:nvSpPr>
        <p:spPr>
          <a:xfrm>
            <a:off x="7774744" y="323556"/>
            <a:ext cx="3786555" cy="1378635"/>
          </a:xfrm>
          <a:prstGeom prst="snip2SameRect">
            <a:avLst>
              <a:gd name="adj1" fmla="val 39116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>
                <a:solidFill>
                  <a:schemeClr val="tx1"/>
                </a:solidFill>
                <a:latin typeface="AtraiOMJ" panose="00000400000000000000" pitchFamily="2" charset="0"/>
                <a:cs typeface="AtraiOMJ" panose="00000400000000000000" pitchFamily="2" charset="0"/>
              </a:rPr>
              <a:t>সবাইকে</a:t>
            </a:r>
            <a:endParaRPr lang="en-US" sz="8800" dirty="0">
              <a:solidFill>
                <a:schemeClr val="tx1"/>
              </a:solidFill>
              <a:latin typeface="AtraiOMJ" panose="00000400000000000000" pitchFamily="2" charset="0"/>
              <a:cs typeface="AtraiOMJ" panose="00000400000000000000" pitchFamily="2" charset="0"/>
            </a:endParaRPr>
          </a:p>
        </p:txBody>
      </p:sp>
      <p:sp>
        <p:nvSpPr>
          <p:cNvPr id="5" name="Star: 7 Points 4">
            <a:extLst>
              <a:ext uri="{FF2B5EF4-FFF2-40B4-BE49-F238E27FC236}">
                <a16:creationId xmlns:a16="http://schemas.microsoft.com/office/drawing/2014/main" id="{117E9ADD-EFF3-4C40-A086-99F6C9D910D3}"/>
              </a:ext>
            </a:extLst>
          </p:cNvPr>
          <p:cNvSpPr/>
          <p:nvPr/>
        </p:nvSpPr>
        <p:spPr>
          <a:xfrm>
            <a:off x="4547381" y="1702191"/>
            <a:ext cx="3097238" cy="2201595"/>
          </a:xfrm>
          <a:prstGeom prst="star7">
            <a:avLst>
              <a:gd name="adj" fmla="val 31371"/>
              <a:gd name="hf" fmla="val 102572"/>
              <a:gd name="vf" fmla="val 10521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bn-IN" sz="9600" b="1" dirty="0">
                <a:solidFill>
                  <a:schemeClr val="tx1"/>
                </a:solidFill>
                <a:latin typeface="AtraiOMJ" panose="00000400000000000000" pitchFamily="2" charset="0"/>
                <a:cs typeface="AtraiOMJ" panose="00000400000000000000" pitchFamily="2" charset="0"/>
              </a:rPr>
              <a:t>স্বা </a:t>
            </a:r>
            <a:endParaRPr lang="en-US" sz="9600" b="1" dirty="0">
              <a:solidFill>
                <a:schemeClr val="tx1"/>
              </a:solidFill>
              <a:latin typeface="AtraiOMJ" panose="00000400000000000000" pitchFamily="2" charset="0"/>
              <a:cs typeface="AtraiOMJ" panose="00000400000000000000" pitchFamily="2" charset="0"/>
            </a:endParaRPr>
          </a:p>
        </p:txBody>
      </p:sp>
      <p:sp>
        <p:nvSpPr>
          <p:cNvPr id="6" name="Star: 7 Points 5">
            <a:extLst>
              <a:ext uri="{FF2B5EF4-FFF2-40B4-BE49-F238E27FC236}">
                <a16:creationId xmlns:a16="http://schemas.microsoft.com/office/drawing/2014/main" id="{55B7ACFA-D116-4945-99FF-661FBB18D175}"/>
              </a:ext>
            </a:extLst>
          </p:cNvPr>
          <p:cNvSpPr/>
          <p:nvPr/>
        </p:nvSpPr>
        <p:spPr>
          <a:xfrm>
            <a:off x="821787" y="4072698"/>
            <a:ext cx="3097238" cy="2201595"/>
          </a:xfrm>
          <a:prstGeom prst="star7">
            <a:avLst>
              <a:gd name="adj" fmla="val 31371"/>
              <a:gd name="hf" fmla="val 102572"/>
              <a:gd name="vf" fmla="val 10521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bn-IN" sz="9600" b="1" dirty="0">
                <a:solidFill>
                  <a:schemeClr val="tx1"/>
                </a:solidFill>
                <a:latin typeface="AtraiOMJ" panose="00000400000000000000" pitchFamily="2" charset="0"/>
                <a:cs typeface="AtraiOMJ" panose="00000400000000000000" pitchFamily="2" charset="0"/>
              </a:rPr>
              <a:t>গ</a:t>
            </a:r>
            <a:endParaRPr lang="en-US" sz="9600" b="1" dirty="0">
              <a:solidFill>
                <a:schemeClr val="tx1"/>
              </a:solidFill>
              <a:latin typeface="AtraiOMJ" panose="00000400000000000000" pitchFamily="2" charset="0"/>
              <a:cs typeface="AtraiOMJ" panose="00000400000000000000" pitchFamily="2" charset="0"/>
            </a:endParaRPr>
          </a:p>
        </p:txBody>
      </p:sp>
      <p:sp>
        <p:nvSpPr>
          <p:cNvPr id="7" name="Star: 7 Points 6">
            <a:extLst>
              <a:ext uri="{FF2B5EF4-FFF2-40B4-BE49-F238E27FC236}">
                <a16:creationId xmlns:a16="http://schemas.microsoft.com/office/drawing/2014/main" id="{2BBAB2F6-4ADE-41B8-A783-877472FA7BD7}"/>
              </a:ext>
            </a:extLst>
          </p:cNvPr>
          <p:cNvSpPr/>
          <p:nvPr/>
        </p:nvSpPr>
        <p:spPr>
          <a:xfrm>
            <a:off x="4454489" y="4185240"/>
            <a:ext cx="3097238" cy="2201595"/>
          </a:xfrm>
          <a:prstGeom prst="star7">
            <a:avLst>
              <a:gd name="adj" fmla="val 31371"/>
              <a:gd name="hf" fmla="val 102572"/>
              <a:gd name="vf" fmla="val 10521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bn-IN" sz="9600" b="1" dirty="0">
                <a:solidFill>
                  <a:schemeClr val="tx1"/>
                </a:solidFill>
                <a:latin typeface="AtraiOMJ" panose="00000400000000000000" pitchFamily="2" charset="0"/>
                <a:cs typeface="AtraiOMJ" panose="00000400000000000000" pitchFamily="2" charset="0"/>
              </a:rPr>
              <a:t>ত</a:t>
            </a:r>
            <a:endParaRPr lang="en-US" sz="9600" b="1" dirty="0">
              <a:solidFill>
                <a:schemeClr val="tx1"/>
              </a:solidFill>
              <a:latin typeface="AtraiOMJ" panose="00000400000000000000" pitchFamily="2" charset="0"/>
              <a:cs typeface="AtraiOMJ" panose="00000400000000000000" pitchFamily="2" charset="0"/>
            </a:endParaRPr>
          </a:p>
        </p:txBody>
      </p:sp>
      <p:sp>
        <p:nvSpPr>
          <p:cNvPr id="8" name="Star: 7 Points 7">
            <a:extLst>
              <a:ext uri="{FF2B5EF4-FFF2-40B4-BE49-F238E27FC236}">
                <a16:creationId xmlns:a16="http://schemas.microsoft.com/office/drawing/2014/main" id="{FC925C46-765D-481B-AA96-F96353BC8972}"/>
              </a:ext>
            </a:extLst>
          </p:cNvPr>
          <p:cNvSpPr/>
          <p:nvPr/>
        </p:nvSpPr>
        <p:spPr>
          <a:xfrm>
            <a:off x="7638813" y="4185240"/>
            <a:ext cx="3097238" cy="2201595"/>
          </a:xfrm>
          <a:prstGeom prst="star7">
            <a:avLst>
              <a:gd name="adj" fmla="val 31371"/>
              <a:gd name="hf" fmla="val 102572"/>
              <a:gd name="vf" fmla="val 10521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bn-IN" sz="9600" b="1" dirty="0">
                <a:solidFill>
                  <a:schemeClr val="tx1"/>
                </a:solidFill>
                <a:latin typeface="AtraiOMJ" panose="00000400000000000000" pitchFamily="2" charset="0"/>
                <a:cs typeface="AtraiOMJ" panose="00000400000000000000" pitchFamily="2" charset="0"/>
              </a:rPr>
              <a:t>ম</a:t>
            </a:r>
            <a:endParaRPr lang="en-US" sz="9600" b="1" dirty="0">
              <a:solidFill>
                <a:schemeClr val="tx1"/>
              </a:solidFill>
              <a:latin typeface="AtraiOMJ" panose="00000400000000000000" pitchFamily="2" charset="0"/>
              <a:cs typeface="AtraiOMJ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448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5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5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build="allAtOnce" animBg="1"/>
      <p:bldP spid="6" grpId="0" build="allAtOnce" animBg="1"/>
      <p:bldP spid="7" grpId="0" build="allAtOnce" animBg="1"/>
      <p:bldP spid="8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62B617A-F3F2-4029-9DC1-05B0FED33C6E}"/>
              </a:ext>
            </a:extLst>
          </p:cNvPr>
          <p:cNvSpPr/>
          <p:nvPr/>
        </p:nvSpPr>
        <p:spPr>
          <a:xfrm>
            <a:off x="6589484" y="50800"/>
            <a:ext cx="362857" cy="67564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94F1E6-7897-4841-A7AC-304E8741FF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68" y="188686"/>
            <a:ext cx="1396904" cy="28390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B3FB3B-88AE-42F8-A2C8-837FE2265333}"/>
              </a:ext>
            </a:extLst>
          </p:cNvPr>
          <p:cNvSpPr txBox="1"/>
          <p:nvPr/>
        </p:nvSpPr>
        <p:spPr>
          <a:xfrm>
            <a:off x="116114" y="3193143"/>
            <a:ext cx="61540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AtraiOMJ" panose="00000400000000000000" pitchFamily="2" charset="0"/>
                <a:cs typeface="AtraiOMJ" panose="00000400000000000000" pitchFamily="2" charset="0"/>
              </a:rPr>
              <a:t>মুহাম্মদ জাকির হোসেন</a:t>
            </a:r>
          </a:p>
          <a:p>
            <a:r>
              <a:rPr lang="bn-IN" sz="3200" dirty="0">
                <a:latin typeface="AtraiOMJ" panose="00000400000000000000" pitchFamily="2" charset="0"/>
                <a:cs typeface="AtraiOMJ" panose="00000400000000000000" pitchFamily="2" charset="0"/>
              </a:rPr>
              <a:t>সহকারী শিক্ষক</a:t>
            </a:r>
          </a:p>
          <a:p>
            <a:r>
              <a:rPr lang="bn-IN" sz="3200" dirty="0">
                <a:latin typeface="AtraiOMJ" panose="00000400000000000000" pitchFamily="2" charset="0"/>
                <a:cs typeface="AtraiOMJ" panose="00000400000000000000" pitchFamily="2" charset="0"/>
              </a:rPr>
              <a:t>কাপ্তাই আল আমিন নুরিয়া দাখিল মাদরাসা </a:t>
            </a:r>
          </a:p>
          <a:p>
            <a:r>
              <a:rPr lang="bn-IN" sz="3200" dirty="0">
                <a:latin typeface="AtraiOMJ" panose="00000400000000000000" pitchFamily="2" charset="0"/>
                <a:cs typeface="AtraiOMJ" panose="00000400000000000000" pitchFamily="2" charset="0"/>
              </a:rPr>
              <a:t>জেঠিঘাট, নতুন বাজার, কাপ্তাই, রাঙ্গামাটি।</a:t>
            </a:r>
          </a:p>
          <a:p>
            <a:r>
              <a:rPr lang="bn-IN" sz="3200" dirty="0">
                <a:latin typeface="AtraiOMJ" panose="00000400000000000000" pitchFamily="2" charset="0"/>
                <a:cs typeface="AtraiOMJ" panose="00000400000000000000" pitchFamily="2" charset="0"/>
              </a:rPr>
              <a:t>মোবাইলঃ ০১৮৪৫৭৬৪৯৬৮</a:t>
            </a:r>
          </a:p>
          <a:p>
            <a:r>
              <a:rPr lang="en-US" sz="3200" dirty="0">
                <a:latin typeface="Blackadder ITC" panose="04020505051007020D02" pitchFamily="82" charset="0"/>
                <a:cs typeface="AtraiOMJ" panose="00000400000000000000" pitchFamily="2" charset="0"/>
              </a:rPr>
              <a:t>email:mohammadjhakirhossen876@gmail.com</a:t>
            </a:r>
            <a:r>
              <a:rPr lang="bn-IN" sz="3200" dirty="0">
                <a:latin typeface="Blackadder ITC" panose="04020505051007020D02" pitchFamily="82" charset="0"/>
                <a:cs typeface="AtraiOMJ" panose="00000400000000000000" pitchFamily="2" charset="0"/>
              </a:rPr>
              <a:t> </a:t>
            </a:r>
            <a:endParaRPr lang="en-US" sz="3200" dirty="0">
              <a:latin typeface="Blackadder ITC" panose="04020505051007020D02" pitchFamily="82" charset="0"/>
              <a:cs typeface="AtraiOMJ" panose="00000400000000000000" pitchFamily="2" charset="0"/>
            </a:endParaRPr>
          </a:p>
        </p:txBody>
      </p:sp>
      <p:sp>
        <p:nvSpPr>
          <p:cNvPr id="6" name="Rectangle: Top Corners Snipped 5">
            <a:extLst>
              <a:ext uri="{FF2B5EF4-FFF2-40B4-BE49-F238E27FC236}">
                <a16:creationId xmlns:a16="http://schemas.microsoft.com/office/drawing/2014/main" id="{FF86FA99-A29E-478E-9B23-8E6585D7100E}"/>
              </a:ext>
            </a:extLst>
          </p:cNvPr>
          <p:cNvSpPr/>
          <p:nvPr/>
        </p:nvSpPr>
        <p:spPr>
          <a:xfrm>
            <a:off x="2554514" y="856343"/>
            <a:ext cx="3541486" cy="1349828"/>
          </a:xfrm>
          <a:prstGeom prst="snip2SameRect">
            <a:avLst>
              <a:gd name="adj1" fmla="val 45699"/>
              <a:gd name="adj2" fmla="val 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latin typeface="AtraiOMJ" panose="00000400000000000000" pitchFamily="2" charset="0"/>
                <a:cs typeface="AtraiOMJ" panose="00000400000000000000" pitchFamily="2" charset="0"/>
              </a:rPr>
              <a:t>পরচিতি </a:t>
            </a:r>
            <a:endParaRPr lang="en-US" sz="8000" dirty="0">
              <a:latin typeface="AtraiOMJ" panose="00000400000000000000" pitchFamily="2" charset="0"/>
              <a:cs typeface="AtraiOMJ" panose="00000400000000000000" pitchFamily="2" charset="0"/>
            </a:endParaRPr>
          </a:p>
        </p:txBody>
      </p:sp>
      <p:sp>
        <p:nvSpPr>
          <p:cNvPr id="7" name="Rectangle: Top Corners Snipped 6">
            <a:extLst>
              <a:ext uri="{FF2B5EF4-FFF2-40B4-BE49-F238E27FC236}">
                <a16:creationId xmlns:a16="http://schemas.microsoft.com/office/drawing/2014/main" id="{37CBB2B3-C2D0-49A4-B2BF-D8218C2CAF2D}"/>
              </a:ext>
            </a:extLst>
          </p:cNvPr>
          <p:cNvSpPr/>
          <p:nvPr/>
        </p:nvSpPr>
        <p:spPr>
          <a:xfrm>
            <a:off x="7141020" y="1290710"/>
            <a:ext cx="4804233" cy="2989943"/>
          </a:xfrm>
          <a:prstGeom prst="snip2Same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  <a:latin typeface="AtraiOMJ" panose="00000400000000000000" pitchFamily="2" charset="0"/>
                <a:cs typeface="AtraiOMJ" panose="00000400000000000000" pitchFamily="2" charset="0"/>
              </a:rPr>
              <a:t>আল - আকাঈদ ওয়াল ফিকহ</a:t>
            </a:r>
          </a:p>
          <a:p>
            <a:pPr algn="ctr"/>
            <a:r>
              <a:rPr lang="ar-SA" sz="44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الباب الثّانى</a:t>
            </a:r>
          </a:p>
          <a:p>
            <a:pPr algn="ctr"/>
            <a:r>
              <a:rPr lang="ar-SA" sz="44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الدّرس الأوّل</a:t>
            </a:r>
            <a:endParaRPr lang="en-US" sz="4400" b="1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6242546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F05403-B2E1-4A5B-B734-4A6C0F306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24" y="1856293"/>
            <a:ext cx="6213475" cy="46642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98C691-CF6A-4D9D-BBB8-19BFA84C6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924" y="1856293"/>
            <a:ext cx="7143750" cy="40195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4421AA-CA3C-4354-ADD7-ED1F7FB7A3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061" y="1856293"/>
            <a:ext cx="6213475" cy="46601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90246A-377F-4FF8-B42D-A7266AA9C0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708" y="1943483"/>
            <a:ext cx="7494053" cy="44857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71D242-0D85-4532-88DC-5FF519EE84CA}"/>
              </a:ext>
            </a:extLst>
          </p:cNvPr>
          <p:cNvSpPr txBox="1"/>
          <p:nvPr/>
        </p:nvSpPr>
        <p:spPr>
          <a:xfrm>
            <a:off x="8257735" y="3080825"/>
            <a:ext cx="38264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AtraiOMJ" panose="00000400000000000000" pitchFamily="2" charset="0"/>
                <a:cs typeface="AtraiOMJ" panose="00000400000000000000" pitchFamily="2" charset="0"/>
              </a:rPr>
              <a:t>এসো কিছু ছবি দেখি। </a:t>
            </a:r>
            <a:endParaRPr lang="en-US" sz="4800" dirty="0">
              <a:latin typeface="AtraiOMJ" panose="00000400000000000000" pitchFamily="2" charset="0"/>
              <a:cs typeface="AtraiOMJ" panose="00000400000000000000" pitchFamily="2" charset="0"/>
            </a:endParaRPr>
          </a:p>
        </p:txBody>
      </p:sp>
      <p:sp>
        <p:nvSpPr>
          <p:cNvPr id="7" name="Rectangle: Top Corners Snipped 6">
            <a:extLst>
              <a:ext uri="{FF2B5EF4-FFF2-40B4-BE49-F238E27FC236}">
                <a16:creationId xmlns:a16="http://schemas.microsoft.com/office/drawing/2014/main" id="{E6EDBEA5-56E1-48D2-B3A6-6F3CBE192035}"/>
              </a:ext>
            </a:extLst>
          </p:cNvPr>
          <p:cNvSpPr/>
          <p:nvPr/>
        </p:nvSpPr>
        <p:spPr>
          <a:xfrm>
            <a:off x="482679" y="522696"/>
            <a:ext cx="7196700" cy="918921"/>
          </a:xfrm>
          <a:prstGeom prst="snip2SameRect">
            <a:avLst>
              <a:gd name="adj1" fmla="val 22134"/>
              <a:gd name="adj2" fmla="val 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AtraiOMJ" panose="00000400000000000000" pitchFamily="2" charset="0"/>
                <a:cs typeface="AtraiOMJ" panose="00000400000000000000" pitchFamily="2" charset="0"/>
              </a:rPr>
              <a:t>আজকের পাঠঃ আল্লাহ্‌র প্রতি ইমান </a:t>
            </a:r>
            <a:endParaRPr lang="en-US" sz="4800" dirty="0">
              <a:latin typeface="AtraiOMJ" panose="00000400000000000000" pitchFamily="2" charset="0"/>
              <a:cs typeface="AtraiOMJ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25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9DC36C8-DD73-4568-AF97-E875FA236B2A}"/>
              </a:ext>
            </a:extLst>
          </p:cNvPr>
          <p:cNvGrpSpPr/>
          <p:nvPr/>
        </p:nvGrpSpPr>
        <p:grpSpPr>
          <a:xfrm>
            <a:off x="393896" y="239151"/>
            <a:ext cx="4135902" cy="2765517"/>
            <a:chOff x="464234" y="140677"/>
            <a:chExt cx="4135902" cy="2765517"/>
          </a:xfrm>
        </p:grpSpPr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055A6C82-0E05-4EC5-9245-B694E7566FE2}"/>
                </a:ext>
              </a:extLst>
            </p:cNvPr>
            <p:cNvSpPr/>
            <p:nvPr/>
          </p:nvSpPr>
          <p:spPr>
            <a:xfrm rot="2999245">
              <a:off x="958498" y="1323579"/>
              <a:ext cx="1659987" cy="1505243"/>
            </a:xfrm>
            <a:prstGeom prst="rightArrow">
              <a:avLst>
                <a:gd name="adj1" fmla="val 30647"/>
                <a:gd name="adj2" fmla="val 41066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lowchart: Document 3">
              <a:extLst>
                <a:ext uri="{FF2B5EF4-FFF2-40B4-BE49-F238E27FC236}">
                  <a16:creationId xmlns:a16="http://schemas.microsoft.com/office/drawing/2014/main" id="{1DBADC27-DBC8-4432-85C4-D5DD75875647}"/>
                </a:ext>
              </a:extLst>
            </p:cNvPr>
            <p:cNvSpPr/>
            <p:nvPr/>
          </p:nvSpPr>
          <p:spPr>
            <a:xfrm>
              <a:off x="464234" y="140677"/>
              <a:ext cx="4135902" cy="1631852"/>
            </a:xfrm>
            <a:prstGeom prst="flowChartDocumen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bn-IN" sz="8000" dirty="0">
                  <a:latin typeface="AtraiOMJ" panose="00000400000000000000" pitchFamily="2" charset="0"/>
                  <a:cs typeface="AtraiOMJ" panose="00000400000000000000" pitchFamily="2" charset="0"/>
                </a:rPr>
                <a:t>শিখনফল </a:t>
              </a:r>
              <a:endParaRPr lang="en-US" sz="8000" dirty="0">
                <a:latin typeface="AtraiOMJ" panose="00000400000000000000" pitchFamily="2" charset="0"/>
                <a:cs typeface="AtraiOMJ" panose="00000400000000000000" pitchFamily="2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9B67D9F-E101-4786-8CAD-028C99669421}"/>
              </a:ext>
            </a:extLst>
          </p:cNvPr>
          <p:cNvSpPr txBox="1"/>
          <p:nvPr/>
        </p:nvSpPr>
        <p:spPr>
          <a:xfrm>
            <a:off x="2208630" y="2958818"/>
            <a:ext cx="97489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bn-IN" sz="4400" dirty="0">
                <a:latin typeface="ArhialkhanOMJ" panose="00000400000000000000" pitchFamily="2" charset="0"/>
                <a:cs typeface="ArhialkhanOMJ" panose="00000400000000000000" pitchFamily="2" charset="0"/>
              </a:rPr>
              <a:t>কুরআন সুন্নাহর আলোকে আল্লাহ্‌ তা’য়ালার পরিচয় বর্ণনা করতে পারবে।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bn-IN" sz="4400" dirty="0">
                <a:latin typeface="ArhialkhanOMJ" panose="00000400000000000000" pitchFamily="2" charset="0"/>
                <a:cs typeface="ArhialkhanOMJ" panose="00000400000000000000" pitchFamily="2" charset="0"/>
              </a:rPr>
              <a:t> ইমান এর পরিচয় বর্ণনা করতে পারবে।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bn-IN" sz="4400" dirty="0">
                <a:latin typeface="ArhialkhanOMJ" panose="00000400000000000000" pitchFamily="2" charset="0"/>
                <a:cs typeface="ArhialkhanOMJ" panose="00000400000000000000" pitchFamily="2" charset="0"/>
              </a:rPr>
              <a:t>কুরআন সুন্নাহর আলোকে “ </a:t>
            </a:r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ايمان بالله</a:t>
            </a:r>
            <a:r>
              <a:rPr lang="bn-IN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bn-IN" sz="4400" dirty="0">
                <a:latin typeface="ArhialkhanOMJ" panose="00000400000000000000" pitchFamily="2" charset="0"/>
                <a:cs typeface="ArhialkhanOMJ" panose="00000400000000000000" pitchFamily="2" charset="0"/>
              </a:rPr>
              <a:t>“ দ্বারা উদ্দেশ্য সম্পর্কে বর্ণনা করতে পারবে। 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4400" dirty="0">
              <a:latin typeface="ArhialkhanOMJ" panose="00000400000000000000" pitchFamily="2" charset="0"/>
              <a:cs typeface="ArhialkhanOMJ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5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862B2F-93E0-4303-9F1C-E1705173C1D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727" y="586087"/>
            <a:ext cx="9656545" cy="4189958"/>
          </a:xfrm>
          <a:prstGeom prst="round2DiagRect">
            <a:avLst>
              <a:gd name="adj1" fmla="val 11395"/>
              <a:gd name="adj2" fmla="val 19441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9A44D0-B3A9-4B97-9B55-8CAA0E50D41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92" y="1049214"/>
            <a:ext cx="10173552" cy="3854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654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FAD0FB-7E09-4ED2-B60C-EEB3CAC0FED8}"/>
              </a:ext>
            </a:extLst>
          </p:cNvPr>
          <p:cNvSpPr txBox="1"/>
          <p:nvPr/>
        </p:nvSpPr>
        <p:spPr>
          <a:xfrm>
            <a:off x="10311619" y="305068"/>
            <a:ext cx="126609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dirty="0">
                <a:solidFill>
                  <a:srgbClr val="002060"/>
                </a:solidFill>
                <a:latin typeface="ArhialkhanOMJ" panose="00000400000000000000" pitchFamily="2" charset="0"/>
                <a:cs typeface="ArhialkhanOMJ" panose="00000400000000000000" pitchFamily="2" charset="0"/>
              </a:rPr>
              <a:t>দলীয় কাজ </a:t>
            </a:r>
            <a:endParaRPr lang="en-US" sz="8000" b="1" dirty="0">
              <a:solidFill>
                <a:srgbClr val="002060"/>
              </a:solidFill>
              <a:latin typeface="ArhialkhanOMJ" panose="00000400000000000000" pitchFamily="2" charset="0"/>
              <a:cs typeface="ArhialkhanOMJ" panose="000004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F20311-C8F1-4F50-8928-025793463C13}"/>
              </a:ext>
            </a:extLst>
          </p:cNvPr>
          <p:cNvSpPr txBox="1"/>
          <p:nvPr/>
        </p:nvSpPr>
        <p:spPr>
          <a:xfrm>
            <a:off x="211015" y="506436"/>
            <a:ext cx="54582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002060"/>
                </a:solidFill>
                <a:latin typeface="ArhialkhanOMJ" panose="00000400000000000000" pitchFamily="2" charset="0"/>
                <a:cs typeface="ArhialkhanOMJ" panose="00000400000000000000" pitchFamily="2" charset="0"/>
              </a:rPr>
              <a:t>কাজঃ- সংক্ষেপে ঈমানের শাব্দিক ও পারিভাষিক অর্থ</a:t>
            </a:r>
          </a:p>
          <a:p>
            <a:r>
              <a:rPr lang="bn-IN" sz="4000" b="1" dirty="0">
                <a:solidFill>
                  <a:srgbClr val="002060"/>
                </a:solidFill>
                <a:latin typeface="ArhialkhanOMJ" panose="00000400000000000000" pitchFamily="2" charset="0"/>
                <a:cs typeface="ArhialkhanOMJ" panose="00000400000000000000" pitchFamily="2" charset="0"/>
              </a:rPr>
              <a:t>লিখ। </a:t>
            </a:r>
            <a:endParaRPr lang="en-US" sz="4000" b="1" dirty="0">
              <a:solidFill>
                <a:srgbClr val="002060"/>
              </a:solidFill>
              <a:latin typeface="ArhialkhanOMJ" panose="00000400000000000000" pitchFamily="2" charset="0"/>
              <a:cs typeface="ArhialkhanOMJ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59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>
            <a:extLst>
              <a:ext uri="{FF2B5EF4-FFF2-40B4-BE49-F238E27FC236}">
                <a16:creationId xmlns:a16="http://schemas.microsoft.com/office/drawing/2014/main" id="{F1D4CBED-8A6D-443C-AF46-5167CAADAE4C}"/>
              </a:ext>
            </a:extLst>
          </p:cNvPr>
          <p:cNvSpPr/>
          <p:nvPr/>
        </p:nvSpPr>
        <p:spPr>
          <a:xfrm>
            <a:off x="253216" y="1238410"/>
            <a:ext cx="3038623" cy="787790"/>
          </a:xfrm>
          <a:prstGeom prst="flowChartDocumen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b="1" dirty="0">
                <a:solidFill>
                  <a:schemeClr val="tx1"/>
                </a:solidFill>
                <a:latin typeface="ArhialkhanOMJ" panose="00000400000000000000" pitchFamily="2" charset="0"/>
                <a:cs typeface="ArhialkhanOMJ" panose="00000400000000000000" pitchFamily="2" charset="0"/>
              </a:rPr>
              <a:t>ইমান এর পরিচয়ঃ </a:t>
            </a:r>
            <a:endParaRPr lang="en-US" sz="4000" b="1" dirty="0">
              <a:solidFill>
                <a:schemeClr val="tx1"/>
              </a:solidFill>
              <a:latin typeface="ArhialkhanOMJ" panose="00000400000000000000" pitchFamily="2" charset="0"/>
              <a:cs typeface="ArhialkhanOMJ" panose="000004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DA0956-BEAB-4315-9311-0EBAAB26FD37}"/>
              </a:ext>
            </a:extLst>
          </p:cNvPr>
          <p:cNvSpPr txBox="1"/>
          <p:nvPr/>
        </p:nvSpPr>
        <p:spPr>
          <a:xfrm>
            <a:off x="253216" y="2363373"/>
            <a:ext cx="109446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ArhialkhanOMJ" panose="00000400000000000000" pitchFamily="2" charset="0"/>
                <a:cs typeface="ArhialkhanOMJ" panose="00000400000000000000" pitchFamily="2" charset="0"/>
              </a:rPr>
              <a:t>ক. আভিধানিক অর্থঃ </a:t>
            </a:r>
            <a:r>
              <a:rPr lang="ar-SA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ايمان</a:t>
            </a:r>
            <a:r>
              <a:rPr lang="bn-IN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bn-IN" sz="3600" b="1" dirty="0">
                <a:latin typeface="ArhialkhanOMJ" panose="00000400000000000000" pitchFamily="2" charset="0"/>
                <a:cs typeface="ArhialkhanOMJ" panose="00000400000000000000" pitchFamily="2" charset="0"/>
              </a:rPr>
              <a:t>শব্দটি বাবে </a:t>
            </a:r>
            <a:r>
              <a:rPr lang="ar-SA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افعال</a:t>
            </a:r>
            <a:r>
              <a:rPr lang="bn-IN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bn-IN" sz="3600" b="1" dirty="0">
                <a:latin typeface="ArhialkhanOMJ" panose="00000400000000000000" pitchFamily="2" charset="0"/>
                <a:cs typeface="ArhialkhanOMJ" panose="00000400000000000000" pitchFamily="2" charset="0"/>
              </a:rPr>
              <a:t>এর মাসদার </a:t>
            </a:r>
          </a:p>
          <a:p>
            <a:r>
              <a:rPr lang="bn-IN" sz="3600" b="1" dirty="0">
                <a:latin typeface="ArhialkhanOMJ" panose="00000400000000000000" pitchFamily="2" charset="0"/>
                <a:cs typeface="ArhialkhanOMJ" panose="00000400000000000000" pitchFamily="2" charset="0"/>
              </a:rPr>
              <a:t>যা </a:t>
            </a:r>
            <a:r>
              <a:rPr lang="ar-SA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امنٌ</a:t>
            </a:r>
            <a:r>
              <a:rPr lang="bn-IN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bn-IN" sz="3600" b="1" dirty="0">
                <a:latin typeface="ArhialkhanOMJ" panose="00000400000000000000" pitchFamily="2" charset="0"/>
                <a:cs typeface="ArhialkhanOMJ" panose="00000400000000000000" pitchFamily="2" charset="0"/>
              </a:rPr>
              <a:t>মূলবর্ণ থেকে  নির্গত। যেমন বলা হয়- </a:t>
            </a:r>
            <a:r>
              <a:rPr lang="ar-SA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صَارَ الشَّخْصُ ذَا اَمَنٍ</a:t>
            </a:r>
            <a:r>
              <a:rPr lang="bn-IN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  <a:p>
            <a:r>
              <a:rPr lang="bn-IN" sz="3600" b="1" dirty="0">
                <a:latin typeface="ArhialkhanOMJ" panose="00000400000000000000" pitchFamily="2" charset="0"/>
                <a:cs typeface="ArhialkhanOMJ" panose="00000400000000000000" pitchFamily="2" charset="0"/>
              </a:rPr>
              <a:t>আভিধানিক</a:t>
            </a:r>
            <a:r>
              <a:rPr lang="bn-IN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bn-IN" sz="3600" b="1" dirty="0">
                <a:latin typeface="ArhialkhanOMJ" panose="00000400000000000000" pitchFamily="2" charset="0"/>
                <a:cs typeface="ArhialkhanOMJ" panose="00000400000000000000" pitchFamily="2" charset="0"/>
              </a:rPr>
              <a:t>দৃষ্টিকোণ থেকে </a:t>
            </a:r>
            <a:r>
              <a:rPr lang="ar-SA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ايمان</a:t>
            </a:r>
            <a:r>
              <a:rPr lang="bn-IN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bn-IN" sz="3600" b="1" dirty="0">
                <a:latin typeface="ArhialkhanOMJ" panose="00000400000000000000" pitchFamily="2" charset="0"/>
                <a:cs typeface="ArhialkhanOMJ" panose="00000400000000000000" pitchFamily="2" charset="0"/>
              </a:rPr>
              <a:t>শব্দটি কয়েকটি অর্থে ব্যবহৃত হয়। যেমনঃ-</a:t>
            </a:r>
          </a:p>
          <a:p>
            <a:r>
              <a:rPr lang="bn-IN" sz="3600" b="1" dirty="0">
                <a:latin typeface="ArhialkhanOMJ" panose="00000400000000000000" pitchFamily="2" charset="0"/>
                <a:cs typeface="ArhialkhanOMJ" panose="00000400000000000000" pitchFamily="2" charset="0"/>
              </a:rPr>
              <a:t> </a:t>
            </a:r>
            <a:r>
              <a:rPr lang="ar-SA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الانقياد</a:t>
            </a:r>
            <a:r>
              <a:rPr lang="bn-IN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</a:t>
            </a:r>
            <a:r>
              <a:rPr lang="bn-IN" sz="3600" b="1" dirty="0">
                <a:latin typeface="ArhialkhanOMJ" panose="00000400000000000000" pitchFamily="2" charset="0"/>
                <a:cs typeface="ArhialkhanOMJ" panose="00000400000000000000" pitchFamily="2" charset="0"/>
              </a:rPr>
              <a:t>তথা আনুগত্য করা , </a:t>
            </a:r>
            <a:r>
              <a:rPr lang="ar-SA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الخضوع</a:t>
            </a:r>
            <a:r>
              <a:rPr lang="bn-IN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bn-IN" sz="3600" b="1" dirty="0">
                <a:latin typeface="ArhialkhanOMJ" panose="00000400000000000000" pitchFamily="2" charset="0"/>
                <a:cs typeface="ArhialkhanOMJ" panose="00000400000000000000" pitchFamily="2" charset="0"/>
              </a:rPr>
              <a:t>তথা অবনত হওয়া</a:t>
            </a:r>
            <a:r>
              <a:rPr lang="bn-IN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</a:t>
            </a:r>
            <a:r>
              <a:rPr lang="ar-SA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الوثوق</a:t>
            </a:r>
            <a:r>
              <a:rPr lang="bn-IN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bn-IN" sz="3600" b="1" dirty="0">
                <a:latin typeface="ArhialkhanOMJ" panose="00000400000000000000" pitchFamily="2" charset="0"/>
                <a:cs typeface="ArhialkhanOMJ" panose="00000400000000000000" pitchFamily="2" charset="0"/>
              </a:rPr>
              <a:t>তথা নির্ভর হওয়া, </a:t>
            </a:r>
          </a:p>
          <a:p>
            <a:r>
              <a:rPr lang="bn-IN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الاذعان</a:t>
            </a:r>
            <a:r>
              <a:rPr lang="bn-IN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bn-IN" sz="3600" b="1" dirty="0">
                <a:latin typeface="ArhialkhanOMJ" panose="00000400000000000000" pitchFamily="2" charset="0"/>
                <a:cs typeface="ArhialkhanOMJ" panose="00000400000000000000" pitchFamily="2" charset="0"/>
              </a:rPr>
              <a:t>তথা আস্থা স্থাপন করা </a:t>
            </a:r>
            <a:r>
              <a:rPr lang="bn-IN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</a:t>
            </a:r>
            <a:r>
              <a:rPr lang="ar-SA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التصديق</a:t>
            </a:r>
            <a:r>
              <a:rPr lang="bn-IN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bn-IN" sz="3600" b="1" dirty="0">
                <a:latin typeface="ArhialkhanOMJ" panose="00000400000000000000" pitchFamily="2" charset="0"/>
                <a:cs typeface="ArhialkhanOMJ" panose="00000400000000000000" pitchFamily="2" charset="0"/>
              </a:rPr>
              <a:t>তথা স্বীকৃতি দেওয়া ইত্যাদি।</a:t>
            </a:r>
            <a:endParaRPr lang="en-US" sz="3600" b="1" dirty="0">
              <a:latin typeface="ArhialkhanOMJ" panose="00000400000000000000" pitchFamily="2" charset="0"/>
              <a:cs typeface="ArhialkhanOMJ" panose="000004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4960C1-1BB4-450A-A430-1274630887AC}"/>
              </a:ext>
            </a:extLst>
          </p:cNvPr>
          <p:cNvSpPr txBox="1"/>
          <p:nvPr/>
        </p:nvSpPr>
        <p:spPr>
          <a:xfrm>
            <a:off x="351693" y="192661"/>
            <a:ext cx="4867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ArhialkhanOMJ" panose="00000400000000000000" pitchFamily="2" charset="0"/>
                <a:cs typeface="ArhialkhanOMJ" panose="00000400000000000000" pitchFamily="2" charset="0"/>
              </a:rPr>
              <a:t>তোমাদের কাজের সাথে মিলিয়ে নাও। </a:t>
            </a:r>
            <a:endParaRPr lang="en-US" sz="3200" dirty="0">
              <a:latin typeface="ArhialkhanOMJ" panose="00000400000000000000" pitchFamily="2" charset="0"/>
              <a:cs typeface="ArhialkhanOMJ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5">
                <a:lumMod val="40000"/>
                <a:lumOff val="60000"/>
              </a:schemeClr>
            </a:gs>
            <a:gs pos="60000">
              <a:schemeClr val="accent5">
                <a:lumMod val="60000"/>
                <a:lumOff val="40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B954D5-B510-4929-B47D-FD9E94E2983E}"/>
              </a:ext>
            </a:extLst>
          </p:cNvPr>
          <p:cNvSpPr txBox="1"/>
          <p:nvPr/>
        </p:nvSpPr>
        <p:spPr>
          <a:xfrm>
            <a:off x="236806" y="759655"/>
            <a:ext cx="1171838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ArhialkhanOMJ" panose="00000400000000000000" pitchFamily="2" charset="0"/>
                <a:cs typeface="ArhialkhanOMJ" panose="00000400000000000000" pitchFamily="2" charset="0"/>
              </a:rPr>
              <a:t>খ. পারিভাষিক পরিচয়ঃ</a:t>
            </a:r>
          </a:p>
          <a:p>
            <a:r>
              <a:rPr lang="bn-IN" sz="3600" dirty="0">
                <a:latin typeface="ArhialkhanOMJ" panose="00000400000000000000" pitchFamily="2" charset="0"/>
                <a:cs typeface="ArhialkhanOMJ" panose="00000400000000000000" pitchFamily="2" charset="0"/>
              </a:rPr>
              <a:t>ওলামায়ে কেরাম </a:t>
            </a:r>
            <a:r>
              <a:rPr lang="ar-SA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ايمان</a:t>
            </a:r>
            <a:r>
              <a:rPr lang="bn-IN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bn-IN" sz="3600" dirty="0">
                <a:latin typeface="ArhialkhanOMJ" panose="00000400000000000000" pitchFamily="2" charset="0"/>
                <a:cs typeface="ArhialkhanOMJ" panose="00000400000000000000" pitchFamily="2" charset="0"/>
              </a:rPr>
              <a:t>এর পারিভাষিক অর্থ নির্ণয়ে</a:t>
            </a:r>
          </a:p>
          <a:p>
            <a:r>
              <a:rPr lang="bn-IN" sz="3600" dirty="0">
                <a:latin typeface="ArhialkhanOMJ" panose="00000400000000000000" pitchFamily="2" charset="0"/>
                <a:cs typeface="ArhialkhanOMJ" panose="00000400000000000000" pitchFamily="2" charset="0"/>
              </a:rPr>
              <a:t>কয়েকটি অভিমত ব্যক্ত করেছেন- যথাঃ</a:t>
            </a:r>
          </a:p>
          <a:p>
            <a:r>
              <a:rPr lang="bn-IN" sz="3600" dirty="0">
                <a:latin typeface="ArhialkhanOMJ" panose="00000400000000000000" pitchFamily="2" charset="0"/>
                <a:cs typeface="ArhialkhanOMJ" panose="00000400000000000000" pitchFamily="2" charset="0"/>
              </a:rPr>
              <a:t>১. ইমাম গাজ্জালী রহ. বলেন- </a:t>
            </a:r>
          </a:p>
          <a:p>
            <a:r>
              <a:rPr lang="ar-SA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الإيمان هو تصديق النّبى بجميع ما جاء به.      </a:t>
            </a:r>
            <a:endParaRPr lang="bn-IN" sz="36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bn-IN" sz="3600" dirty="0">
                <a:latin typeface="ArhialkhanOMJ" panose="00000400000000000000" pitchFamily="2" charset="0"/>
                <a:cs typeface="ArhialkhanOMJ" panose="00000400000000000000" pitchFamily="2" charset="0"/>
              </a:rPr>
              <a:t>অর্থাৎ, নবী করিম সাল্লাল্লাহু আলাইহি ওয়া সাল্লাম যে সব বিষয় নিয়ে আগমন করেছেন, তার সব কিছুর সত্যতা স্বীকার পূর্বক তার প্রতি বিশ্বাস স্থাপন করাকে ঈমান বলা হয়।</a:t>
            </a:r>
          </a:p>
          <a:p>
            <a:r>
              <a:rPr lang="bn-IN" sz="3600" dirty="0">
                <a:latin typeface="ArhialkhanOMJ" panose="00000400000000000000" pitchFamily="2" charset="0"/>
                <a:cs typeface="ArhialkhanOMJ" panose="00000400000000000000" pitchFamily="2" charset="0"/>
              </a:rPr>
              <a:t>২. আল্লামা আনোয়ার শাহ কাশ্মীরি রহ. বলেন-</a:t>
            </a:r>
          </a:p>
          <a:p>
            <a:r>
              <a:rPr lang="ar-SA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تصديق النّبى صلى الله عليه وسلم بما جاء به باعتمادٍ على النّبى صلى الله عليه وسلم</a:t>
            </a:r>
            <a:r>
              <a:rPr lang="ar-SA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                             </a:t>
            </a:r>
            <a:endParaRPr lang="bn-IN" sz="4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sz="36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559783-415D-403D-8B2B-7F508FA60409}"/>
              </a:ext>
            </a:extLst>
          </p:cNvPr>
          <p:cNvSpPr txBox="1"/>
          <p:nvPr/>
        </p:nvSpPr>
        <p:spPr>
          <a:xfrm>
            <a:off x="351693" y="192661"/>
            <a:ext cx="4867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ArhialkhanOMJ" panose="00000400000000000000" pitchFamily="2" charset="0"/>
                <a:cs typeface="ArhialkhanOMJ" panose="00000400000000000000" pitchFamily="2" charset="0"/>
              </a:rPr>
              <a:t>তোমাদের কাজের সাথে মিলিয়ে নাও। </a:t>
            </a:r>
            <a:endParaRPr lang="en-US" sz="3200" dirty="0">
              <a:latin typeface="ArhialkhanOMJ" panose="00000400000000000000" pitchFamily="2" charset="0"/>
              <a:cs typeface="ArhialkhanOMJ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44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628</Words>
  <Application>Microsoft Office PowerPoint</Application>
  <PresentationFormat>Widescreen</PresentationFormat>
  <Paragraphs>75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Arabic Typesetting</vt:lpstr>
      <vt:lpstr>ArhialkhanOMJ</vt:lpstr>
      <vt:lpstr>Arial</vt:lpstr>
      <vt:lpstr>AtraiOMJ</vt:lpstr>
      <vt:lpstr>Blackadder ITC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5</cp:revision>
  <dcterms:created xsi:type="dcterms:W3CDTF">2022-02-08T06:24:46Z</dcterms:created>
  <dcterms:modified xsi:type="dcterms:W3CDTF">2022-02-16T07:45:42Z</dcterms:modified>
</cp:coreProperties>
</file>