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9" r:id="rId6"/>
    <p:sldId id="269" r:id="rId7"/>
    <p:sldId id="261" r:id="rId8"/>
    <p:sldId id="270" r:id="rId9"/>
    <p:sldId id="262" r:id="rId10"/>
    <p:sldId id="263" r:id="rId11"/>
    <p:sldId id="271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9C-5C2E-4D99-8900-B4C5BABD612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AA16-855D-4E0F-ABB4-029D7D33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7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9C-5C2E-4D99-8900-B4C5BABD612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AA16-855D-4E0F-ABB4-029D7D33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5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9C-5C2E-4D99-8900-B4C5BABD612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AA16-855D-4E0F-ABB4-029D7D33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8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9C-5C2E-4D99-8900-B4C5BABD612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AA16-855D-4E0F-ABB4-029D7D33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0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9C-5C2E-4D99-8900-B4C5BABD612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AA16-855D-4E0F-ABB4-029D7D33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9C-5C2E-4D99-8900-B4C5BABD612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AA16-855D-4E0F-ABB4-029D7D33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9C-5C2E-4D99-8900-B4C5BABD612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AA16-855D-4E0F-ABB4-029D7D33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9C-5C2E-4D99-8900-B4C5BABD612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AA16-855D-4E0F-ABB4-029D7D33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3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9C-5C2E-4D99-8900-B4C5BABD612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AA16-855D-4E0F-ABB4-029D7D33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9C-5C2E-4D99-8900-B4C5BABD612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AA16-855D-4E0F-ABB4-029D7D33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2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9C-5C2E-4D99-8900-B4C5BABD612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AA16-855D-4E0F-ABB4-029D7D33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7B9C-5C2E-4D99-8900-B4C5BABD612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6AA16-855D-4E0F-ABB4-029D7D33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0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85737"/>
            <a:ext cx="11715750" cy="6415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085975"/>
            <a:ext cx="8301038" cy="3686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57886"/>
            <a:ext cx="5786438" cy="642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8" y="5957886"/>
            <a:ext cx="5929312" cy="6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1" y="273397"/>
            <a:ext cx="9948862" cy="6247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some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countries, there is often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party for a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child's birthday. The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child's friends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to the home. There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special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food, like sweets. The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play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games and sing. The friends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bring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birthday gift for the child.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gifts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wrapped in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gift may be a toy, a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or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clothes. In some countries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 don't bring gifts. The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 is to enjoy the day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spend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with friends and family.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563" y="2043496"/>
            <a:ext cx="1712245" cy="21141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433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2505" y="352271"/>
            <a:ext cx="8304772" cy="1077218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‘True’ for correct statement and 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False’ for incorrect statement.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8" y="2211110"/>
            <a:ext cx="11487150" cy="436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world celebrate birthdays in the same way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birthday is a special day.</a:t>
            </a:r>
          </a:p>
          <a:p>
            <a:pPr algn="just"/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People sing a birthday song for the birthday person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 friends do not bring any gift for the birthday person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The most important thing is to enjoy the day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9158" y="3055547"/>
            <a:ext cx="91460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996578" y="3755635"/>
            <a:ext cx="91460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586579" y="5487055"/>
            <a:ext cx="91460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0427368" y="2285538"/>
            <a:ext cx="98135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0582574" y="4667597"/>
            <a:ext cx="98135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800" dirty="0"/>
          </a:p>
        </p:txBody>
      </p:sp>
      <p:sp>
        <p:nvSpPr>
          <p:cNvPr id="11" name="7-Point Star 10"/>
          <p:cNvSpPr/>
          <p:nvPr/>
        </p:nvSpPr>
        <p:spPr>
          <a:xfrm>
            <a:off x="329445" y="245657"/>
            <a:ext cx="3393060" cy="1503271"/>
          </a:xfrm>
          <a:prstGeom prst="star7">
            <a:avLst/>
          </a:prstGeom>
          <a:solidFill>
            <a:schemeClr val="accent1"/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6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993" y="4993285"/>
            <a:ext cx="11530011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Write 5 sentences about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Birthday”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your  exercise  book 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Garden\Desktop\Maksuda 1\picture\girl-at-desk-writing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2471" y="397617"/>
            <a:ext cx="2242828" cy="118586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39" y="0"/>
            <a:ext cx="7146131" cy="427270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2602" y="3429000"/>
            <a:ext cx="4874189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" y="236934"/>
            <a:ext cx="11701463" cy="6384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664332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GOOD BYE</a:t>
            </a:r>
            <a:endParaRPr lang="en-US" sz="72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8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1" y="2802674"/>
            <a:ext cx="5014913" cy="2973479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Satyajit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Goswami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Betory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GPS.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Moulvibazar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61046" y="444916"/>
            <a:ext cx="8215312" cy="905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Teacher`s Identity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3"/>
          <a:stretch/>
        </p:blipFill>
        <p:spPr>
          <a:xfrm>
            <a:off x="421607" y="2160578"/>
            <a:ext cx="3678906" cy="388763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7" name="Straight Connector 6"/>
          <p:cNvCxnSpPr/>
          <p:nvPr/>
        </p:nvCxnSpPr>
        <p:spPr>
          <a:xfrm>
            <a:off x="5303520" y="1795710"/>
            <a:ext cx="7141" cy="4119315"/>
          </a:xfrm>
          <a:prstGeom prst="line">
            <a:avLst/>
          </a:prstGeom>
          <a:ln w="57150">
            <a:gradFill>
              <a:gsLst>
                <a:gs pos="23000">
                  <a:schemeClr val="accent5">
                    <a:lumMod val="50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66000">
                  <a:schemeClr val="accent1">
                    <a:lumMod val="45000"/>
                    <a:lumOff val="55000"/>
                  </a:schemeClr>
                </a:gs>
                <a:gs pos="84000">
                  <a:srgbClr val="C0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64885" y="2460170"/>
            <a:ext cx="0" cy="3474720"/>
          </a:xfrm>
          <a:prstGeom prst="line">
            <a:avLst/>
          </a:prstGeom>
          <a:ln w="57150"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00B05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14963" y="1795709"/>
            <a:ext cx="14293" cy="4247904"/>
          </a:xfrm>
          <a:prstGeom prst="line">
            <a:avLst/>
          </a:prstGeom>
          <a:ln w="57150">
            <a:gradFill>
              <a:gsLst>
                <a:gs pos="16000">
                  <a:srgbClr val="002060"/>
                </a:gs>
                <a:gs pos="69000">
                  <a:schemeClr val="accent1">
                    <a:lumMod val="45000"/>
                    <a:lumOff val="55000"/>
                  </a:schemeClr>
                </a:gs>
                <a:gs pos="54000">
                  <a:schemeClr val="accent1">
                    <a:lumMod val="45000"/>
                    <a:lumOff val="55000"/>
                  </a:schemeClr>
                </a:gs>
                <a:gs pos="90000">
                  <a:srgbClr val="C0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72842" y="2450989"/>
            <a:ext cx="9517" cy="3199187"/>
          </a:xfrm>
          <a:prstGeom prst="line">
            <a:avLst/>
          </a:prstGeom>
          <a:ln w="76200" cap="rnd">
            <a:gradFill>
              <a:gsLst>
                <a:gs pos="1600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64000">
                  <a:schemeClr val="accent1">
                    <a:lumMod val="45000"/>
                    <a:lumOff val="55000"/>
                  </a:schemeClr>
                </a:gs>
                <a:gs pos="95000">
                  <a:srgbClr val="00B05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05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_197662_15905785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102" y="2058526"/>
            <a:ext cx="3152933" cy="4209599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2785" y="475265"/>
            <a:ext cx="704643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816" y="2525151"/>
            <a:ext cx="4638972" cy="3046988"/>
          </a:xfrm>
          <a:prstGeom prst="rect">
            <a:avLst/>
          </a:prstGeom>
          <a:noFill/>
          <a:ln>
            <a:solidFill>
              <a:schemeClr val="accent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Five</a:t>
            </a:r>
          </a:p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 15</a:t>
            </a:r>
          </a:p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1- 2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3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6472" y="390640"/>
            <a:ext cx="8155327" cy="70788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8" y="5937493"/>
            <a:ext cx="1170146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are they doing?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381169"/>
            <a:ext cx="10529888" cy="4533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861173" y="305864"/>
            <a:ext cx="8155327" cy="76944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Let`s 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picture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85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37" y="293019"/>
            <a:ext cx="11630526" cy="1446550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Today our lesson is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algn="ctr"/>
            <a:r>
              <a:rPr lang="en-US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Happy Birthday 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2" y="1739569"/>
            <a:ext cx="11490158" cy="4820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9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1634" y="294399"/>
            <a:ext cx="5954790" cy="769441"/>
          </a:xfrm>
          <a:prstGeom prst="rect">
            <a:avLst/>
          </a:prstGeom>
          <a:gradFill>
            <a:gsLst>
              <a:gs pos="19000">
                <a:schemeClr val="bg1"/>
              </a:gs>
              <a:gs pos="44000">
                <a:schemeClr val="bg1"/>
              </a:gs>
              <a:gs pos="61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Learning outcomes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348" y="1854218"/>
            <a:ext cx="11362820" cy="16927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1.2.1 – recognize which syllable in a word in stressed.</a:t>
            </a:r>
          </a:p>
          <a:p>
            <a:pPr algn="just"/>
            <a:r>
              <a:rPr lang="en-US" sz="2800" dirty="0"/>
              <a:t>3.4.1</a:t>
            </a:r>
            <a:r>
              <a:rPr lang="en-US" sz="3200" dirty="0"/>
              <a:t> understand statements made by the teacher and students.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89" y="3641514"/>
            <a:ext cx="11602279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Speaking: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1.1.1- repeat words, phrases and sentences after the teacher  with proper sounds and stress.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1.1.2- say sentences with proper intonation 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51" y="5401206"/>
            <a:ext cx="11555897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Reading: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1.5.1- read words, phrases and simple sentences with proper pronunciation , stress and intonation.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051" y="1192376"/>
            <a:ext cx="11542117" cy="584775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At the end of this lesson Students will be able to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75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95C109-071D-4267-A96D-7ED1A8F1FFE3}"/>
              </a:ext>
            </a:extLst>
          </p:cNvPr>
          <p:cNvSpPr txBox="1"/>
          <p:nvPr/>
        </p:nvSpPr>
        <p:spPr>
          <a:xfrm>
            <a:off x="265560" y="1701815"/>
            <a:ext cx="285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8E5E7A-1195-4510-97E0-C327253086B5}"/>
              </a:ext>
            </a:extLst>
          </p:cNvPr>
          <p:cNvSpPr txBox="1"/>
          <p:nvPr/>
        </p:nvSpPr>
        <p:spPr>
          <a:xfrm>
            <a:off x="6042752" y="2339094"/>
            <a:ext cx="520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 happily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5B0570-3509-463B-A107-01FE1CD7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39" y="1422343"/>
            <a:ext cx="1483322" cy="1250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37B32E-C1DD-4B57-AA4C-3ABF604D790A}"/>
              </a:ext>
            </a:extLst>
          </p:cNvPr>
          <p:cNvSpPr txBox="1"/>
          <p:nvPr/>
        </p:nvSpPr>
        <p:spPr>
          <a:xfrm>
            <a:off x="7574394" y="2600704"/>
            <a:ext cx="140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AE7E6C3-3D55-47DA-800F-EC737AD1534F}"/>
              </a:ext>
            </a:extLst>
          </p:cNvPr>
          <p:cNvSpPr txBox="1"/>
          <p:nvPr/>
        </p:nvSpPr>
        <p:spPr>
          <a:xfrm>
            <a:off x="289144" y="3505430"/>
            <a:ext cx="1912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Candle: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2258174-EFAA-457C-ABBC-CF57ABBB05FE}"/>
              </a:ext>
            </a:extLst>
          </p:cNvPr>
          <p:cNvSpPr txBox="1"/>
          <p:nvPr/>
        </p:nvSpPr>
        <p:spPr>
          <a:xfrm>
            <a:off x="265560" y="5268088"/>
            <a:ext cx="2331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Blow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out:  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B42E1A6-36FE-4499-B7BC-92D2381AE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4" t="32363" r="20966" b="13328"/>
          <a:stretch/>
        </p:blipFill>
        <p:spPr>
          <a:xfrm>
            <a:off x="3719095" y="5346685"/>
            <a:ext cx="1462044" cy="10417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5088758-2E8E-4D5C-8132-22A50BC89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1" t="16469" r="938" b="27318"/>
          <a:stretch/>
        </p:blipFill>
        <p:spPr>
          <a:xfrm>
            <a:off x="3975132" y="2679785"/>
            <a:ext cx="751457" cy="20389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9ADFD2D-45F3-45CC-BCB5-16DD001D16EF}"/>
              </a:ext>
            </a:extLst>
          </p:cNvPr>
          <p:cNvSpPr txBox="1"/>
          <p:nvPr/>
        </p:nvSpPr>
        <p:spPr>
          <a:xfrm>
            <a:off x="5486543" y="4362771"/>
            <a:ext cx="665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stick of wax with a string through the middle.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3645EAC-3DBD-4D20-A5FA-B15B86748A1A}"/>
              </a:ext>
            </a:extLst>
          </p:cNvPr>
          <p:cNvSpPr txBox="1"/>
          <p:nvPr/>
        </p:nvSpPr>
        <p:spPr>
          <a:xfrm>
            <a:off x="7759623" y="3090068"/>
            <a:ext cx="116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733337D-2FDF-4ACA-93E5-1926613528BE}"/>
              </a:ext>
            </a:extLst>
          </p:cNvPr>
          <p:cNvSpPr txBox="1"/>
          <p:nvPr/>
        </p:nvSpPr>
        <p:spPr>
          <a:xfrm>
            <a:off x="6288564" y="5885435"/>
            <a:ext cx="438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extinguish by air.</a:t>
            </a:r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D8E5E7A-1195-4510-97E0-C327253086B5}"/>
              </a:ext>
            </a:extLst>
          </p:cNvPr>
          <p:cNvSpPr txBox="1"/>
          <p:nvPr/>
        </p:nvSpPr>
        <p:spPr>
          <a:xfrm>
            <a:off x="6096000" y="3625096"/>
            <a:ext cx="301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ফুঁ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নেভানো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D8E5E7A-1195-4510-97E0-C327253086B5}"/>
              </a:ext>
            </a:extLst>
          </p:cNvPr>
          <p:cNvSpPr txBox="1"/>
          <p:nvPr/>
        </p:nvSpPr>
        <p:spPr>
          <a:xfrm>
            <a:off x="6503094" y="5127501"/>
            <a:ext cx="381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meaning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D8E5E7A-1195-4510-97E0-C327253086B5}"/>
              </a:ext>
            </a:extLst>
          </p:cNvPr>
          <p:cNvSpPr txBox="1"/>
          <p:nvPr/>
        </p:nvSpPr>
        <p:spPr>
          <a:xfrm>
            <a:off x="3133332" y="385864"/>
            <a:ext cx="5209956" cy="830997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meaning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00526" y="1617358"/>
            <a:ext cx="540528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করা,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3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DB30D7-7BB4-4C85-9BFC-9799603D4ED1}"/>
              </a:ext>
            </a:extLst>
          </p:cNvPr>
          <p:cNvSpPr txBox="1"/>
          <p:nvPr/>
        </p:nvSpPr>
        <p:spPr>
          <a:xfrm>
            <a:off x="508939" y="4259078"/>
            <a:ext cx="133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251C6A-C2D9-4040-8633-E7AE7BF99121}"/>
              </a:ext>
            </a:extLst>
          </p:cNvPr>
          <p:cNvSpPr txBox="1"/>
          <p:nvPr/>
        </p:nvSpPr>
        <p:spPr>
          <a:xfrm>
            <a:off x="5279757" y="4905409"/>
            <a:ext cx="6500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cover something completely in paper or other material.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95ED48-1D85-4718-8CCC-421427E0E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2675" r="6150" b="15414"/>
          <a:stretch/>
        </p:blipFill>
        <p:spPr>
          <a:xfrm>
            <a:off x="3031978" y="3734633"/>
            <a:ext cx="1514683" cy="1695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06C4B8-3573-4E80-BFBC-12CA88642F3F}"/>
              </a:ext>
            </a:extLst>
          </p:cNvPr>
          <p:cNvSpPr txBox="1"/>
          <p:nvPr/>
        </p:nvSpPr>
        <p:spPr>
          <a:xfrm>
            <a:off x="716184" y="1119961"/>
            <a:ext cx="138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BFB525-654F-43A4-B044-C52E225EF679}"/>
              </a:ext>
            </a:extLst>
          </p:cNvPr>
          <p:cNvSpPr txBox="1"/>
          <p:nvPr/>
        </p:nvSpPr>
        <p:spPr>
          <a:xfrm>
            <a:off x="5196851" y="1943657"/>
            <a:ext cx="6500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 given to another without charge.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6B3088-13F6-4F86-8E29-500D488075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8" t="11583" r="15694" b="28707"/>
          <a:stretch/>
        </p:blipFill>
        <p:spPr>
          <a:xfrm>
            <a:off x="2871581" y="666967"/>
            <a:ext cx="1514682" cy="1590457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D8E5E7A-1195-4510-97E0-C327253086B5}"/>
              </a:ext>
            </a:extLst>
          </p:cNvPr>
          <p:cNvSpPr txBox="1"/>
          <p:nvPr/>
        </p:nvSpPr>
        <p:spPr>
          <a:xfrm>
            <a:off x="5357813" y="1029109"/>
            <a:ext cx="219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উপহার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8E5E7A-1195-4510-97E0-C327253086B5}"/>
              </a:ext>
            </a:extLst>
          </p:cNvPr>
          <p:cNvSpPr txBox="1"/>
          <p:nvPr/>
        </p:nvSpPr>
        <p:spPr>
          <a:xfrm>
            <a:off x="5384003" y="4249822"/>
            <a:ext cx="219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মোড়ানো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6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146" y="970307"/>
            <a:ext cx="9667956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person`s birthday is a special day. This is the date when the person was born. People around the world celebrate birthdays in different ways. In many countries, people celebrate with a cake. There are candles on the cake .There is one candle for each year of the person`s life. People sing a song for the person. At the of the song, the person blows out the candles.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146" y="262421"/>
            <a:ext cx="11639707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Listen the text and match with your book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20" y="2237029"/>
            <a:ext cx="1930733" cy="2383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27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469</Words>
  <Application>Microsoft Office PowerPoint</Application>
  <PresentationFormat>Widescreen</PresentationFormat>
  <Paragraphs>62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</cp:revision>
  <dcterms:created xsi:type="dcterms:W3CDTF">2022-02-10T16:45:32Z</dcterms:created>
  <dcterms:modified xsi:type="dcterms:W3CDTF">2022-02-17T16:00:05Z</dcterms:modified>
</cp:coreProperties>
</file>