
<file path=[Content_Types].xml><?xml version="1.0" encoding="utf-8"?>
<Types xmlns="http://schemas.openxmlformats.org/package/2006/content-types">
  <Default Extension="bin" ContentType="audio/unknown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2"/>
  </p:notesMasterIdLst>
  <p:sldIdLst>
    <p:sldId id="302" r:id="rId2"/>
    <p:sldId id="273" r:id="rId3"/>
    <p:sldId id="258" r:id="rId4"/>
    <p:sldId id="305" r:id="rId5"/>
    <p:sldId id="304" r:id="rId6"/>
    <p:sldId id="259" r:id="rId7"/>
    <p:sldId id="303" r:id="rId8"/>
    <p:sldId id="260" r:id="rId9"/>
    <p:sldId id="261" r:id="rId10"/>
    <p:sldId id="263" r:id="rId11"/>
    <p:sldId id="306" r:id="rId12"/>
    <p:sldId id="266" r:id="rId13"/>
    <p:sldId id="267" r:id="rId14"/>
    <p:sldId id="268" r:id="rId15"/>
    <p:sldId id="270" r:id="rId16"/>
    <p:sldId id="282" r:id="rId17"/>
    <p:sldId id="283" r:id="rId18"/>
    <p:sldId id="276" r:id="rId19"/>
    <p:sldId id="279" r:id="rId20"/>
    <p:sldId id="281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210" autoAdjust="0"/>
  </p:normalViewPr>
  <p:slideViewPr>
    <p:cSldViewPr>
      <p:cViewPr varScale="1">
        <p:scale>
          <a:sx n="104" d="100"/>
          <a:sy n="104" d="100"/>
        </p:scale>
        <p:origin x="114" y="51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452ECF-E0C7-4146-BB59-E5032DF6F5CB}" type="datetimeFigureOut">
              <a:rPr lang="en-US" smtClean="0"/>
              <a:t>2/17/2022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47AD5E-A599-49AE-BA56-0EF2B2C1E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16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7AD5E-A599-49AE-BA56-0EF2B2C1EF71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801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47AD5E-A599-49AE-BA56-0EF2B2C1EF7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795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784E85-56F1-4FCE-82EF-4B027DBC01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734F20B-AA07-4429-87E2-C51F44BC5B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E16637-AC0B-4582-A0D5-3CEB528EB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5C3845-747E-472C-9302-341A07734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021FC6-8F09-4AFF-93BD-579080C27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781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47097-7DEF-4EB5-B104-3F9F66155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D5CF52-860B-47C4-88BD-1A26C2C1CF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CA269B-CC3B-41FC-8677-40F657A6D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8713AD-F039-4B56-8EFC-23D98A327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69FEA6-8C13-4C6E-A9B7-E037BB952C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303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D59BCB-B82E-4346-8A86-6DF63CCF26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31AFF7-A1A1-4421-BD15-0E1E99A3AF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D99CF8-F13B-44C6-AF2D-A768341559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759CA6-30D9-4DAE-8F7B-2B9C07EA1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90A915-C71D-478F-A7B8-D3CEFE26E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33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79601A-6157-4832-AA6E-410F0B1062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CDAAAA-2ACA-4034-AB28-2B68B56B43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4F9743-06AF-4C54-9384-FD491886B8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697CAE-00FD-4EB4-88A3-252E828DB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434826-5721-4D76-A679-A4856FEE67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176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8D986-412E-489F-9276-FCDAEA0BA9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EE285A-1323-4432-8E3D-BA63980804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9319D8-F9CB-46E1-A434-464561A13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AFF513-BA2E-4EF3-B20E-046C01165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4F3073-B6DA-4C99-9129-4A7FF9289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306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2385B-01A5-4B55-BA90-C29287860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A7DC0-D006-406F-9175-F577303E69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4C78463-C687-400A-BB68-FD3DDD333F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682D11-F5C5-46F4-B741-7D20DAC1C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D1D98-03B5-4668-AFD6-8830E365B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D7B4C0-823A-4AE0-AD21-071B3B70E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644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30D5F2-F213-4EA4-8C49-A094EEF4F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C717E7-34BC-4FA7-8404-6FEBAAE3B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571DA7-701E-44B3-94F0-8FBEFC74C3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C7F3C0D-E3C7-4DBA-A377-05EA42C267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8C0592E-9756-4166-B234-30C3417AA1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76EE03-2B7B-4877-8E59-A3CCC039C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F3A0FB-4476-405A-AB45-19AF81138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1288B2F-E8FC-4C03-9A12-E278F72326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84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736933-8C50-4DD0-8CEA-13C8725D7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EFCB07-953A-435A-86E8-DF9A43F36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5878C5-9D7C-42F3-973E-6B7341CE5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7F7474-51C0-4EED-AC25-7F1E8BD25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878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983D846-242A-4C77-B0F0-330022DF63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063D8E-8DED-4523-B81F-1F77EB8549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9D4738-7B20-463A-A48F-28C0CA4FE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616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68F41D-2C5C-4F06-AFFF-53B723439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652C7-FAEB-45DF-8254-2469B8B0BF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F2EB9E-BE00-4233-8846-B5FC764B9B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77FE2E-42E2-4596-AE6A-2ED43E3A2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1F5FF3-7162-476E-AD53-7DEBF340D1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ADA1F2-334A-493F-AE85-85F77D169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642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EC0D6A-F544-40C0-AB94-8CB459016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D426ED-6E5C-4B08-BE8C-FEA80C137A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782581-3BE0-4619-90A2-72C4FA65B1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6DA1D6-D892-4369-9CD8-FEA29EDE7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0DD625-6697-4055-8C20-50EE08B92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0AAB55-491A-4AB3-B347-76A7F03F4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4039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>
            <a:alpha val="9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C1B234-73D8-4961-AB7A-CC95FB47E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6C9506-5945-4CB3-BD96-49C6C5A10B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515F0C-5A65-475B-B516-BFAC6228C8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2/17/2022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B73DFA-88FB-4511-B0E0-9DB0BCC88E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116576-F708-43A0-A0A4-A0F7A7299F9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219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bin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0368470E-EE78-4391-841F-EC3B50A6A2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5338F6E-642F-4FC6-B4E8-8FB0113593DD}"/>
              </a:ext>
            </a:extLst>
          </p:cNvPr>
          <p:cNvSpPr txBox="1"/>
          <p:nvPr/>
        </p:nvSpPr>
        <p:spPr>
          <a:xfrm>
            <a:off x="0" y="-76200"/>
            <a:ext cx="121158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600" b="1" dirty="0" err="1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সবাইকে</a:t>
            </a:r>
            <a:r>
              <a:rPr lang="en-US" sz="16600" b="1" dirty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16600" b="1" dirty="0" err="1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আজকের</a:t>
            </a:r>
            <a:r>
              <a:rPr lang="en-US" sz="16600" b="1" dirty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16600" b="1" dirty="0" err="1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ক্লাশে</a:t>
            </a:r>
            <a:r>
              <a:rPr lang="en-US" sz="16600" b="1" dirty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16600" b="1" dirty="0" err="1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স্বগতম</a:t>
            </a:r>
            <a:r>
              <a:rPr lang="en-US" sz="16600" b="1" dirty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39375851"/>
      </p:ext>
    </p:extLst>
  </p:cSld>
  <p:clrMapOvr>
    <a:masterClrMapping/>
  </p:clrMapOvr>
  <p:transition spd="slow">
    <p:sndAc>
      <p:stSnd>
        <p:snd r:embed="rId2" name="applause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94F8FCD-AEBC-49E0-99F1-A7F27E82A743}"/>
              </a:ext>
            </a:extLst>
          </p:cNvPr>
          <p:cNvSpPr txBox="1"/>
          <p:nvPr/>
        </p:nvSpPr>
        <p:spPr>
          <a:xfrm>
            <a:off x="457200" y="0"/>
            <a:ext cx="11125200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b="1" dirty="0">
                <a:solidFill>
                  <a:srgbClr val="FFC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নেটওয়ার্ক টপোলজি</a:t>
            </a:r>
            <a:endParaRPr lang="bn-IN" sz="9600" b="1" dirty="0">
              <a:solidFill>
                <a:srgbClr val="FFC00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algn="just"/>
            <a:r>
              <a:rPr lang="bn-BD" sz="8000" b="1" dirty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নেটওয়ার্ক টপোলজি </a:t>
            </a:r>
            <a:r>
              <a:rPr lang="bn-IN" sz="8000" b="1" dirty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এর  সংজ্ঞাঃ </a:t>
            </a:r>
          </a:p>
          <a:p>
            <a:pPr algn="just"/>
            <a:r>
              <a:rPr lang="bn-BD" sz="8000" b="1" dirty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নেটওয়ার্কে কম্পিউটার পরস্পরের সাথে সংযুক্ত থাকার প</a:t>
            </a:r>
            <a:r>
              <a:rPr lang="bn-IN" sz="8000" b="1" dirty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দ্ধ</a:t>
            </a:r>
            <a:r>
              <a:rPr lang="bn-BD" sz="8000" b="1" dirty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তিকে  নেটওয়ার্ক টপোলজি বলে। 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94F8FCD-AEBC-49E0-99F1-A7F27E82A743}"/>
              </a:ext>
            </a:extLst>
          </p:cNvPr>
          <p:cNvSpPr txBox="1"/>
          <p:nvPr/>
        </p:nvSpPr>
        <p:spPr>
          <a:xfrm>
            <a:off x="457200" y="0"/>
            <a:ext cx="11125200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b="1" dirty="0">
                <a:solidFill>
                  <a:srgbClr val="FFC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নেটওয়ার্ক টপোলজি</a:t>
            </a:r>
            <a:endParaRPr lang="bn-IN" sz="9600" b="1" dirty="0">
              <a:solidFill>
                <a:srgbClr val="FFC00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bn-BD" sz="4800" b="1" dirty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নেট</a:t>
            </a:r>
            <a:r>
              <a:rPr lang="en-US" sz="4800" b="1" dirty="0" err="1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ওয়ার্ক</a:t>
            </a:r>
            <a:r>
              <a:rPr lang="en-US" sz="4800" b="1" dirty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ট</a:t>
            </a:r>
            <a:r>
              <a:rPr lang="bn-BD" sz="4800" b="1" dirty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পোলজির প্রকার ভেদ</a:t>
            </a:r>
            <a:r>
              <a:rPr lang="en-US" sz="4800" b="1" dirty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ঃ </a:t>
            </a:r>
            <a:r>
              <a:rPr lang="bn-BD" sz="4800" b="1" dirty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endParaRPr lang="bn-IN" sz="4800" b="1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bn-BD" sz="4800" b="1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নেটওয়ার্ক টপোলজি</a:t>
            </a:r>
            <a:r>
              <a:rPr lang="bn-IN" sz="4800" b="1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৩ প্রকার ।</a:t>
            </a:r>
          </a:p>
          <a:p>
            <a:r>
              <a:rPr lang="bn-IN" sz="4800" b="1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IN" sz="4800" b="1" dirty="0">
                <a:solidFill>
                  <a:srgbClr val="FFFF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যথা- </a:t>
            </a:r>
          </a:p>
          <a:p>
            <a:r>
              <a:rPr lang="bn-IN" sz="4800" b="1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১.</a:t>
            </a:r>
            <a:r>
              <a:rPr lang="en-US" sz="4800" b="1" dirty="0" err="1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বাস</a:t>
            </a:r>
            <a:r>
              <a:rPr lang="en-US" sz="4800" b="1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 </a:t>
            </a:r>
            <a:r>
              <a:rPr lang="en-US" sz="4800" b="1" dirty="0" err="1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টপোলজি</a:t>
            </a:r>
            <a:endParaRPr lang="en-US" sz="4800" b="1" dirty="0">
              <a:solidFill>
                <a:srgbClr val="C0000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US" sz="4800" b="1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২</a:t>
            </a:r>
            <a:r>
              <a:rPr lang="bn-BD" sz="4800" b="1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.</a:t>
            </a:r>
            <a:r>
              <a:rPr lang="en-US" sz="4800" b="1" dirty="0" err="1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স্টার</a:t>
            </a:r>
            <a:r>
              <a:rPr lang="en-US" sz="4800" b="1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 </a:t>
            </a:r>
            <a:r>
              <a:rPr lang="en-US" sz="4800" b="1" dirty="0" err="1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টপোলজি</a:t>
            </a:r>
            <a:endParaRPr lang="en-US" sz="4800" b="1" dirty="0">
              <a:solidFill>
                <a:srgbClr val="C0000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US" sz="4800" b="1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৩. </a:t>
            </a:r>
            <a:r>
              <a:rPr lang="en-US" sz="4800" b="1" dirty="0" err="1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রিং</a:t>
            </a:r>
            <a:r>
              <a:rPr lang="en-US" sz="4800" b="1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টপোলজি</a:t>
            </a:r>
            <a:endParaRPr lang="en-US" sz="4800" b="1" dirty="0">
              <a:solidFill>
                <a:srgbClr val="C0000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en-US" sz="4800" b="1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৪. </a:t>
            </a:r>
            <a:r>
              <a:rPr lang="en-US" sz="4800" b="1" dirty="0" err="1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ট্রি</a:t>
            </a:r>
            <a:r>
              <a:rPr lang="en-US" sz="4800" b="1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4800" b="1" dirty="0" err="1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টপোলজি</a:t>
            </a:r>
            <a:r>
              <a:rPr lang="bn-IN" sz="4800" b="1" dirty="0">
                <a:solidFill>
                  <a:srgbClr val="C0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endParaRPr lang="en-US" sz="4800" b="1" dirty="0">
              <a:solidFill>
                <a:srgbClr val="C0000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727576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3581400"/>
            <a:ext cx="9372600" cy="29718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94853586-8A7E-4DA8-A744-7974258896E2}"/>
              </a:ext>
            </a:extLst>
          </p:cNvPr>
          <p:cNvSpPr txBox="1"/>
          <p:nvPr/>
        </p:nvSpPr>
        <p:spPr>
          <a:xfrm>
            <a:off x="609600" y="76200"/>
            <a:ext cx="111252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b="1" dirty="0" err="1">
                <a:solidFill>
                  <a:srgbClr val="FFC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বাস</a:t>
            </a:r>
            <a:r>
              <a:rPr lang="en-US" sz="8800" b="1" dirty="0">
                <a:solidFill>
                  <a:srgbClr val="FFC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 </a:t>
            </a:r>
            <a:r>
              <a:rPr lang="en-US" sz="8800" b="1" dirty="0" err="1">
                <a:solidFill>
                  <a:srgbClr val="FFC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টপোলজি</a:t>
            </a:r>
            <a:endParaRPr lang="en-US" sz="8800" b="1" dirty="0">
              <a:solidFill>
                <a:srgbClr val="FFC00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algn="just"/>
            <a:r>
              <a:rPr lang="bn-BD" sz="4800" dirty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১। বাস টপোলজিঃ যে টপোলজিতে নেটওয়ার্কভুক্ত কম্পিউটার সমূহ মাত্র একটি কেবল দ্বারা সংযুক্ত থাকে,</a:t>
            </a:r>
            <a:r>
              <a:rPr lang="bn-IN" sz="4800" dirty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4800" dirty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তাকে বাস টপোলজি বলে।  </a:t>
            </a:r>
            <a:endParaRPr lang="en-US" sz="4800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3581400"/>
            <a:ext cx="9677400" cy="32766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0BA093E-74B1-45B3-806E-733FDEF935DC}"/>
              </a:ext>
            </a:extLst>
          </p:cNvPr>
          <p:cNvSpPr txBox="1"/>
          <p:nvPr/>
        </p:nvSpPr>
        <p:spPr>
          <a:xfrm>
            <a:off x="419100" y="-19586"/>
            <a:ext cx="1135380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b="1" dirty="0">
                <a:solidFill>
                  <a:srgbClr val="FFC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স্টার টপোলজিঃ </a:t>
            </a:r>
            <a:endParaRPr lang="bn-IN" sz="8000" b="1" dirty="0">
              <a:solidFill>
                <a:srgbClr val="FFC00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r>
              <a:rPr lang="bn-BD" sz="4800" dirty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২। স্টার টপোলজিঃ যে টপোলজিতে নেটওয়ার্ক ভুক্ত প্রতিটি কম্পিউটার থেকে কেবল এসে একটি কেন্দ্রীয় লোকেশনে যুক্ত হয়,তাকে স্টার টপোলজি বলে। </a:t>
            </a:r>
            <a:endParaRPr lang="en-US" sz="4800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447473"/>
            <a:ext cx="8382000" cy="331123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7532147D-C733-4CCD-945E-5D6F842EADDC}"/>
              </a:ext>
            </a:extLst>
          </p:cNvPr>
          <p:cNvSpPr txBox="1"/>
          <p:nvPr/>
        </p:nvSpPr>
        <p:spPr>
          <a:xfrm>
            <a:off x="609600" y="0"/>
            <a:ext cx="109728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7200" b="1" dirty="0">
                <a:solidFill>
                  <a:srgbClr val="FFC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রিং টপোলজিঃ </a:t>
            </a:r>
            <a:endParaRPr lang="bn-IN" sz="7200" b="1" dirty="0">
              <a:solidFill>
                <a:srgbClr val="FFC00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algn="just"/>
            <a:r>
              <a:rPr lang="bn-BD" sz="5400" dirty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৩। রিং টপোলজিঃ এই টপোলজিতে নেট ওয়ার্কভুক্ত ওক্টি কম্পিউটার অপরটির সাথে যুক্ত থাকে এবং শেষ কম্পিউটারটি যুক্ত হয় প্রথমটির সাথে। </a:t>
            </a:r>
            <a:endParaRPr lang="en-US" sz="5400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200" y="2743200"/>
            <a:ext cx="9144000" cy="409401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6935246-C086-48AF-80FF-66A9158657BE}"/>
              </a:ext>
            </a:extLst>
          </p:cNvPr>
          <p:cNvSpPr txBox="1"/>
          <p:nvPr/>
        </p:nvSpPr>
        <p:spPr>
          <a:xfrm>
            <a:off x="152400" y="20782"/>
            <a:ext cx="11734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8000" b="1" dirty="0">
                <a:solidFill>
                  <a:srgbClr val="FFC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ট্রি টপোলজিঃ </a:t>
            </a:r>
            <a:endParaRPr lang="bn-IN" sz="8000" b="1" dirty="0">
              <a:solidFill>
                <a:srgbClr val="FFC00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algn="ctr"/>
            <a:r>
              <a:rPr lang="bn-BD" sz="4400" dirty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৪। ট্রি টপোলজিঃ যে টপোলজিতে এক বা একাধিক কম্পিউটার একটি হোস্ট কম্পিউটারের সাথে যুক্ত থাকে, তাকে ট্রি টপোলজি বলে। </a:t>
            </a:r>
            <a:endParaRPr lang="en-US" sz="4400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6061DBB3-8002-4184-8B13-D5691F1D0466}"/>
              </a:ext>
            </a:extLst>
          </p:cNvPr>
          <p:cNvSpPr txBox="1"/>
          <p:nvPr/>
        </p:nvSpPr>
        <p:spPr>
          <a:xfrm>
            <a:off x="1066800" y="228600"/>
            <a:ext cx="9829800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14450" lvl="2" indent="-514350" algn="ctr">
              <a:buNone/>
            </a:pPr>
            <a:r>
              <a:rPr lang="en-US" sz="9600" b="1" dirty="0" err="1">
                <a:solidFill>
                  <a:srgbClr val="FFC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একক</a:t>
            </a:r>
            <a:r>
              <a:rPr lang="en-US" sz="9600" b="1" dirty="0">
                <a:solidFill>
                  <a:srgbClr val="FFC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9600" b="1" dirty="0" err="1">
                <a:solidFill>
                  <a:srgbClr val="FFC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কাজ</a:t>
            </a:r>
            <a:r>
              <a:rPr lang="en-US" sz="9600" b="1" dirty="0">
                <a:solidFill>
                  <a:srgbClr val="FFC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endParaRPr lang="bn-IN" sz="9600" b="1" dirty="0">
              <a:solidFill>
                <a:srgbClr val="FFC00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marL="1314450" lvl="2" indent="-514350" algn="ctr">
              <a:buNone/>
            </a:pPr>
            <a:r>
              <a:rPr lang="bn-BD" sz="9600" b="1" dirty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9600" b="1" dirty="0" err="1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নেটওয়ার্ক</a:t>
            </a:r>
            <a:r>
              <a:rPr lang="en-US" sz="9600" b="1" dirty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9600" b="1" dirty="0" err="1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টপোলজির</a:t>
            </a:r>
            <a:r>
              <a:rPr lang="en-US" sz="9600" b="1" dirty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en-US" sz="9600" b="1" dirty="0" err="1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সংজ্ঞা</a:t>
            </a:r>
            <a:r>
              <a:rPr lang="bn-IN" sz="9600" b="1" dirty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লিখ</a:t>
            </a:r>
            <a:r>
              <a:rPr lang="bn-BD" sz="9600" b="1" dirty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। </a:t>
            </a:r>
            <a:endParaRPr lang="en-US" sz="5400" b="1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marL="1314450" lvl="2" indent="-514350">
              <a:buNone/>
            </a:pPr>
            <a:endParaRPr lang="en-US" sz="800" b="1" dirty="0">
              <a:solidFill>
                <a:schemeClr val="bg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8848BBF-0F17-4C4A-9DC5-27427954473A}"/>
              </a:ext>
            </a:extLst>
          </p:cNvPr>
          <p:cNvSpPr txBox="1"/>
          <p:nvPr/>
        </p:nvSpPr>
        <p:spPr>
          <a:xfrm>
            <a:off x="609601" y="1219200"/>
            <a:ext cx="109728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600" b="1" dirty="0">
                <a:solidFill>
                  <a:srgbClr val="FFC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জোড়ায়</a:t>
            </a:r>
            <a:r>
              <a:rPr lang="bn-BD" sz="6600" b="1" dirty="0">
                <a:solidFill>
                  <a:srgbClr val="FFC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কাজ </a:t>
            </a:r>
            <a:endParaRPr lang="bn-IN" sz="6600" b="1" dirty="0">
              <a:solidFill>
                <a:srgbClr val="FFC00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algn="ctr"/>
            <a:r>
              <a:rPr lang="bn-BD" sz="6600" dirty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স্টার এবং রিং টপোলজির পার্থক্য লিখ। </a:t>
            </a:r>
            <a:endParaRPr lang="en-US" sz="6600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D857B2B-F875-4BB9-9C6A-27C2B4EB69E6}"/>
              </a:ext>
            </a:extLst>
          </p:cNvPr>
          <p:cNvSpPr txBox="1"/>
          <p:nvPr/>
        </p:nvSpPr>
        <p:spPr>
          <a:xfrm>
            <a:off x="266826" y="914400"/>
            <a:ext cx="11391773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1500" b="1" dirty="0">
                <a:solidFill>
                  <a:srgbClr val="FFC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দলীয় কাজ </a:t>
            </a:r>
            <a:endParaRPr lang="bn-IN" sz="11500" b="1" dirty="0">
              <a:solidFill>
                <a:srgbClr val="FFC00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algn="ctr"/>
            <a:r>
              <a:rPr lang="bn-BD" sz="6000" dirty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তোমা</a:t>
            </a:r>
            <a:r>
              <a:rPr lang="bn-IN" sz="6000" dirty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দে</a:t>
            </a:r>
            <a:r>
              <a:rPr lang="bn-BD" sz="6000" dirty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র পছন্দের নেটওয়ার্ক  টপোলজি কোনটি?</a:t>
            </a:r>
            <a:r>
              <a:rPr lang="bn-IN" sz="6000" dirty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তাখাতায় লিখ।  </a:t>
            </a:r>
            <a:r>
              <a:rPr lang="bn-BD" sz="6000" dirty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endParaRPr lang="en-US" sz="6000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457200"/>
            <a:ext cx="9677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96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bn-BD" sz="9600" b="1" dirty="0">
                <a:solidFill>
                  <a:srgbClr val="FFC000"/>
                </a:solidFill>
              </a:rPr>
              <a:t> </a:t>
            </a:r>
            <a:r>
              <a:rPr lang="bn-BD" sz="96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bn-BD" sz="9600" b="1" dirty="0">
                <a:solidFill>
                  <a:srgbClr val="FFC000"/>
                </a:solidFill>
              </a:rPr>
              <a:t> </a:t>
            </a:r>
            <a:endParaRPr lang="en-US" sz="9600" b="1" dirty="0">
              <a:solidFill>
                <a:srgbClr val="FFC000"/>
              </a:solidFill>
            </a:endParaRPr>
          </a:p>
          <a:p>
            <a:r>
              <a:rPr lang="bn-BD" sz="72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আলোচিত টপোলজি ছাড়া অন্য টপোলজির ছবি এঁকে আনবে। </a:t>
            </a:r>
            <a:endParaRPr lang="en-US" sz="7200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S P 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62100" y="990600"/>
            <a:ext cx="2362201" cy="2898778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8D1E694-C532-4467-B747-7C61AF1F346F}"/>
              </a:ext>
            </a:extLst>
          </p:cNvPr>
          <p:cNvSpPr txBox="1"/>
          <p:nvPr/>
        </p:nvSpPr>
        <p:spPr>
          <a:xfrm>
            <a:off x="2133600" y="838200"/>
            <a:ext cx="8229600" cy="5170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ar-SA" sz="8800" b="1" dirty="0">
                <a:solidFill>
                  <a:srgbClr val="FFC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    </a:t>
            </a:r>
            <a:r>
              <a:rPr lang="bn-IN" sz="8800" b="1" dirty="0">
                <a:solidFill>
                  <a:srgbClr val="FFC000"/>
                </a:solidFill>
                <a:latin typeface="Shonar Bangla" panose="020B0502040204020203" pitchFamily="34" charset="0"/>
                <a:cs typeface="Shonar Bangla" panose="020B0502040204020203" pitchFamily="34" charset="0"/>
              </a:rPr>
              <a:t>শিক্ষক পরিচিতি </a:t>
            </a:r>
            <a:endParaRPr lang="en-US" sz="8800" b="1" dirty="0">
              <a:solidFill>
                <a:srgbClr val="FFC000"/>
              </a:solidFill>
              <a:latin typeface="Shonar Bangla" panose="020B0502040204020203" pitchFamily="34" charset="0"/>
              <a:cs typeface="Shonar Bangla" panose="020B0502040204020203" pitchFamily="34" charset="0"/>
            </a:endParaRPr>
          </a:p>
          <a:p>
            <a:pPr algn="ctr"/>
            <a:r>
              <a:rPr lang="ar-SA" sz="6000" b="1" i="1" dirty="0">
                <a:ln w="5080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     </a:t>
            </a:r>
            <a:r>
              <a:rPr lang="en-US" sz="6000" b="1" i="1" dirty="0" err="1">
                <a:ln w="5080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আ,ও,ম</a:t>
            </a:r>
            <a:r>
              <a:rPr lang="en-US" sz="6000" b="1" i="1" dirty="0">
                <a:ln w="5080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 </a:t>
            </a:r>
            <a:r>
              <a:rPr lang="en-US" sz="6000" b="1" i="1" dirty="0" err="1">
                <a:ln w="5080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ফারুক</a:t>
            </a:r>
            <a:r>
              <a:rPr lang="en-US" sz="6000" b="1" i="1" dirty="0">
                <a:ln w="5080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 </a:t>
            </a:r>
            <a:r>
              <a:rPr lang="en-US" sz="6000" b="1" i="1" dirty="0" err="1">
                <a:ln w="50800"/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হোসাইন</a:t>
            </a:r>
            <a:endParaRPr lang="bn-IN" sz="4000" b="1" i="1" dirty="0">
              <a:ln w="50800"/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  <a:p>
            <a:pPr algn="ctr"/>
            <a:r>
              <a:rPr lang="bn-IN" sz="4800" b="1" i="1" dirty="0">
                <a:ln w="5080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অধ্যক্ষ</a:t>
            </a:r>
            <a:endParaRPr lang="ar-SA" sz="4800" b="1" i="1" dirty="0">
              <a:ln w="50800"/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OMJ" pitchFamily="2" charset="0"/>
              <a:cs typeface="SutonnyOMJ" pitchFamily="2" charset="0"/>
            </a:endParaRPr>
          </a:p>
          <a:p>
            <a:pPr algn="ctr"/>
            <a:r>
              <a:rPr lang="bn-IN" sz="5400" b="1" i="1" dirty="0">
                <a:ln w="50800"/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OMJ" pitchFamily="2" charset="0"/>
                <a:cs typeface="SutonnyOMJ" pitchFamily="2" charset="0"/>
              </a:rPr>
              <a:t>নারাণহাট ইসলামিয়া আলিম মাদরাসা </a:t>
            </a:r>
            <a:endParaRPr lang="en-US" sz="2800" b="1" dirty="0">
              <a:ln w="50800"/>
              <a:solidFill>
                <a:srgbClr val="7030A0"/>
              </a:solidFill>
              <a:latin typeface="SutonnyOMJ" pitchFamily="2" charset="0"/>
              <a:cs typeface="SutonnyOMJ" pitchFamily="2" charset="0"/>
            </a:endParaRPr>
          </a:p>
          <a:p>
            <a:pPr algn="ctr"/>
            <a:r>
              <a:rPr lang="en-US" sz="2800" b="1" dirty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000" b="1" dirty="0">
                <a:ln w="50800"/>
                <a:solidFill>
                  <a:srgbClr val="F616D6"/>
                </a:solidFill>
                <a:latin typeface="SutonnyMJ" pitchFamily="2" charset="0"/>
                <a:cs typeface="SutonnyMJ" pitchFamily="2" charset="0"/>
              </a:rPr>
              <a:t>মোবাইল:০১৮১৮৪৩৩৪৮৬</a:t>
            </a:r>
            <a:r>
              <a:rPr lang="en-US" sz="3600" b="1" dirty="0">
                <a:ln w="50800"/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</a:p>
          <a:p>
            <a:pPr algn="ctr"/>
            <a:r>
              <a:rPr lang="en-US" sz="4000" b="1" dirty="0">
                <a:ln w="50800"/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    </a:t>
            </a:r>
            <a:r>
              <a:rPr lang="en-US" sz="3200" b="1" dirty="0">
                <a:ln w="50800"/>
                <a:solidFill>
                  <a:schemeClr val="bg1"/>
                </a:solidFill>
                <a:latin typeface="Baskerville Old Face" pitchFamily="18" charset="0"/>
                <a:cs typeface="SutonnyMJ" pitchFamily="2" charset="0"/>
              </a:rPr>
              <a:t>ইমেইল</a:t>
            </a:r>
            <a:r>
              <a:rPr lang="en-US" sz="3600" b="1" dirty="0">
                <a:ln w="50800"/>
                <a:solidFill>
                  <a:schemeClr val="bg1"/>
                </a:solidFill>
                <a:latin typeface="Baskerville Old Face" pitchFamily="18" charset="0"/>
                <a:cs typeface="SutonnyMJ" pitchFamily="2" charset="0"/>
              </a:rPr>
              <a:t>:aomfaruk1177@gmail.com</a:t>
            </a:r>
            <a:endParaRPr lang="en-US" sz="4000" b="1" dirty="0">
              <a:ln w="50800"/>
              <a:solidFill>
                <a:schemeClr val="bg1"/>
              </a:solidFill>
              <a:latin typeface="Baskerville Old Face" pitchFamily="18" charset="0"/>
              <a:cs typeface="SutonnyMJ" pitchFamily="2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F397FBA-E20E-4F56-BD79-8C2FC0EB52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"/>
            <a:ext cx="12192000" cy="67818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61D056B9-1812-4B0C-9D09-65349F372DC5}"/>
              </a:ext>
            </a:extLst>
          </p:cNvPr>
          <p:cNvSpPr txBox="1"/>
          <p:nvPr/>
        </p:nvSpPr>
        <p:spPr>
          <a:xfrm>
            <a:off x="76200" y="304800"/>
            <a:ext cx="120396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16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bn-IN" sz="16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বাই</a:t>
            </a:r>
            <a:r>
              <a:rPr lang="bn-BD" sz="16600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কে ধন্যবাদ </a:t>
            </a:r>
            <a:endParaRPr lang="en-US" sz="16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2133600" y="15240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B84E162-2EC4-4032-B560-38D892880BB9}"/>
              </a:ext>
            </a:extLst>
          </p:cNvPr>
          <p:cNvSpPr txBox="1"/>
          <p:nvPr/>
        </p:nvSpPr>
        <p:spPr>
          <a:xfrm>
            <a:off x="1051060" y="304800"/>
            <a:ext cx="9236824" cy="55399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bn-IN" sz="13800" b="1" dirty="0">
                <a:solidFill>
                  <a:srgbClr val="FFC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পাঠ পরিচিতি </a:t>
            </a:r>
          </a:p>
          <a:p>
            <a:pPr algn="ctr"/>
            <a:r>
              <a:rPr lang="bn-BD" sz="7200" dirty="0">
                <a:latin typeface="SutonnyOMJ" panose="01010600010101010101" pitchFamily="2" charset="0"/>
                <a:cs typeface="SutonnyOMJ" panose="01010600010101010101" pitchFamily="2" charset="0"/>
              </a:rPr>
              <a:t>বিষয়ঃ তথ্য ও যোগাযোগ প্রযুক্তি </a:t>
            </a:r>
          </a:p>
          <a:p>
            <a:pPr algn="ctr"/>
            <a:r>
              <a:rPr lang="bn-BD" sz="7200" dirty="0">
                <a:latin typeface="SutonnyOMJ" panose="01010600010101010101" pitchFamily="2" charset="0"/>
                <a:cs typeface="SutonnyOMJ" panose="01010600010101010101" pitchFamily="2" charset="0"/>
              </a:rPr>
              <a:t>শ্রেণিঃ আলিম প্রথম বর্ষ</a:t>
            </a:r>
          </a:p>
          <a:p>
            <a:pPr algn="ctr"/>
            <a:r>
              <a:rPr lang="bn-BD" sz="7200" dirty="0">
                <a:latin typeface="SutonnyOMJ" panose="01010600010101010101" pitchFamily="2" charset="0"/>
                <a:cs typeface="SutonnyOMJ" panose="01010600010101010101" pitchFamily="2" charset="0"/>
              </a:rPr>
              <a:t>অধ্যায়ঃ দ্বিতীয় 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709" y="-152400"/>
            <a:ext cx="10515600" cy="1325563"/>
          </a:xfrm>
        </p:spPr>
        <p:txBody>
          <a:bodyPr/>
          <a:lstStyle/>
          <a:p>
            <a:pPr algn="ctr"/>
            <a:r>
              <a:rPr lang="bn-BD" dirty="0"/>
              <a:t> </a:t>
            </a:r>
            <a:r>
              <a:rPr lang="bn-BD" sz="54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54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 দেখতে পাচ্ছ</a:t>
            </a:r>
            <a:r>
              <a:rPr lang="en-US" sz="54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b="1" dirty="0">
              <a:solidFill>
                <a:srgbClr val="FFC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18" y="685801"/>
            <a:ext cx="12154982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9531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5240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bn-BD" sz="5400" b="1" dirty="0">
                <a:solidFill>
                  <a:srgbClr val="FFC000"/>
                </a:solidFill>
              </a:rPr>
              <a:t> </a:t>
            </a:r>
            <a:r>
              <a:rPr lang="bn-BD" sz="54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ছবিতে</a:t>
            </a:r>
            <a:r>
              <a:rPr lang="en-US" sz="54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 দেখতে পাচ্ছ</a:t>
            </a:r>
            <a:r>
              <a:rPr lang="en-US" sz="5400" b="1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800"/>
            <a:ext cx="12192000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2563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-152400"/>
            <a:ext cx="10515600" cy="1325563"/>
          </a:xfrm>
        </p:spPr>
        <p:txBody>
          <a:bodyPr/>
          <a:lstStyle/>
          <a:p>
            <a:pPr algn="ctr"/>
            <a:r>
              <a:rPr lang="bn-BD" dirty="0"/>
              <a:t> </a:t>
            </a:r>
            <a:r>
              <a:rPr lang="bn-BD" sz="5400" dirty="0">
                <a:solidFill>
                  <a:srgbClr val="FFC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ছবিতে</a:t>
            </a:r>
            <a:r>
              <a:rPr lang="en-US" sz="5400" dirty="0">
                <a:solidFill>
                  <a:srgbClr val="FFC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5400" dirty="0">
                <a:solidFill>
                  <a:srgbClr val="FFC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কি দেখতে পাচ্ছ</a:t>
            </a:r>
            <a:r>
              <a:rPr lang="en-US" sz="5400" dirty="0">
                <a:solidFill>
                  <a:srgbClr val="FFC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?</a:t>
            </a:r>
            <a:endParaRPr lang="en-US" dirty="0">
              <a:solidFill>
                <a:srgbClr val="FFC00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62000"/>
            <a:ext cx="12192000" cy="6096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8">
            <a:extLst>
              <a:ext uri="{FF2B5EF4-FFF2-40B4-BE49-F238E27FC236}">
                <a16:creationId xmlns:a16="http://schemas.microsoft.com/office/drawing/2014/main" id="{D4B3493B-964D-42A4-A368-B6EF2088A9B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850" y="685800"/>
            <a:ext cx="12305050" cy="6201651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CF51A1DB-23C5-45E5-99C4-A7F77E4BFB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-152400"/>
            <a:ext cx="10515600" cy="1325563"/>
          </a:xfrm>
        </p:spPr>
        <p:txBody>
          <a:bodyPr/>
          <a:lstStyle/>
          <a:p>
            <a:pPr algn="ctr"/>
            <a:r>
              <a:rPr lang="bn-BD" dirty="0"/>
              <a:t> </a:t>
            </a:r>
            <a:r>
              <a:rPr lang="bn-BD" sz="5400" dirty="0">
                <a:solidFill>
                  <a:srgbClr val="FFC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ছবিতে</a:t>
            </a:r>
            <a:r>
              <a:rPr lang="en-US" sz="5400" dirty="0">
                <a:solidFill>
                  <a:srgbClr val="FFC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r>
              <a:rPr lang="bn-BD" sz="5400" dirty="0">
                <a:solidFill>
                  <a:srgbClr val="FFC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কি দেখতে পাচ্ছ</a:t>
            </a:r>
            <a:r>
              <a:rPr lang="en-US" sz="5400" dirty="0">
                <a:solidFill>
                  <a:srgbClr val="FFC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?</a:t>
            </a:r>
            <a:endParaRPr lang="en-US" dirty="0">
              <a:solidFill>
                <a:srgbClr val="FFC00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846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n 3"/>
          <p:cNvSpPr/>
          <p:nvPr/>
        </p:nvSpPr>
        <p:spPr>
          <a:xfrm>
            <a:off x="4038600" y="3505200"/>
            <a:ext cx="152400" cy="22860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C14CC2-9188-4F23-9D5C-EDCBB4C41F7C}"/>
              </a:ext>
            </a:extLst>
          </p:cNvPr>
          <p:cNvSpPr txBox="1"/>
          <p:nvPr/>
        </p:nvSpPr>
        <p:spPr>
          <a:xfrm>
            <a:off x="914400" y="74235"/>
            <a:ext cx="9144000" cy="61093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bn-IN" sz="19900" b="1" dirty="0">
                <a:solidFill>
                  <a:srgbClr val="FFC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পাঠ ঘোষণা </a:t>
            </a:r>
          </a:p>
          <a:p>
            <a:pPr algn="ctr">
              <a:buNone/>
            </a:pPr>
            <a:r>
              <a:rPr lang="bn-BD" sz="9600" b="1" dirty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আজকের পাঠ</a:t>
            </a:r>
            <a:r>
              <a:rPr lang="bn-IN" sz="9600" b="1" dirty="0">
                <a:solidFill>
                  <a:srgbClr val="FF0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.....</a:t>
            </a:r>
            <a:endParaRPr lang="bn-BD" sz="9600" b="1" dirty="0"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algn="ctr">
              <a:buNone/>
            </a:pPr>
            <a:r>
              <a:rPr lang="bn-BD" sz="9600" b="1" dirty="0">
                <a:latin typeface="SutonnyOMJ" panose="01010600010101010101" pitchFamily="2" charset="0"/>
                <a:cs typeface="SutonnyOMJ" panose="01010600010101010101" pitchFamily="2" charset="0"/>
              </a:rPr>
              <a:t>নেটওয়ার্ক টপোলজি </a:t>
            </a:r>
            <a:endParaRPr lang="en-US" sz="9600" b="1" dirty="0">
              <a:latin typeface="SutonnyOMJ" panose="01010600010101010101" pitchFamily="2" charset="0"/>
              <a:cs typeface="SutonnyOMJ" panose="01010600010101010101" pitchFamily="2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11201400" cy="4351338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bn-BD" sz="55200" b="1" dirty="0">
                <a:solidFill>
                  <a:srgbClr val="FFC00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শিখন ফল </a:t>
            </a:r>
            <a:endParaRPr lang="bn-IN" sz="55200" b="1" dirty="0">
              <a:solidFill>
                <a:srgbClr val="FFC00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>
              <a:buNone/>
            </a:pPr>
            <a:r>
              <a:rPr lang="bn-BD" sz="20300" b="1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এই পাঠ শিখে শিক্ষার্থী যা জানতে পারবে</a:t>
            </a:r>
            <a:r>
              <a:rPr lang="bn-IN" sz="20300" b="1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...</a:t>
            </a:r>
            <a:r>
              <a:rPr lang="bn-BD" sz="20300" b="1" dirty="0">
                <a:solidFill>
                  <a:srgbClr val="7030A0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 </a:t>
            </a:r>
            <a:endParaRPr lang="en-US" sz="20300" b="1" dirty="0">
              <a:solidFill>
                <a:srgbClr val="7030A0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marL="0" indent="0">
              <a:buNone/>
            </a:pPr>
            <a:r>
              <a:rPr lang="bn-BD" sz="18500" b="1" dirty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১. নেটয়ার্ক টপোলজির  সংজ্ঞা ।</a:t>
            </a:r>
            <a:endParaRPr lang="en-US" sz="18500" b="1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marL="0" indent="0">
              <a:buNone/>
            </a:pPr>
            <a:r>
              <a:rPr lang="bn-BD" sz="18500" b="1" dirty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২. নেটয়ার্ক টপোলজির প্রকারভেদ।  </a:t>
            </a:r>
            <a:endParaRPr lang="en-US" sz="18500" b="1" dirty="0">
              <a:solidFill>
                <a:schemeClr val="bg1"/>
              </a:solidFill>
              <a:latin typeface="SutonnyOMJ" panose="01010600010101010101" pitchFamily="2" charset="0"/>
              <a:cs typeface="SutonnyOMJ" panose="01010600010101010101" pitchFamily="2" charset="0"/>
            </a:endParaRPr>
          </a:p>
          <a:p>
            <a:pPr marL="0" indent="0">
              <a:buNone/>
            </a:pPr>
            <a:r>
              <a:rPr lang="bn-BD" sz="18500" b="1" dirty="0">
                <a:solidFill>
                  <a:schemeClr val="bg1"/>
                </a:solidFill>
                <a:latin typeface="SutonnyOMJ" panose="01010600010101010101" pitchFamily="2" charset="0"/>
                <a:cs typeface="SutonnyOMJ" panose="01010600010101010101" pitchFamily="2" charset="0"/>
              </a:rPr>
              <a:t>৩ নেটয়ার্ক  টপোলজি সমুহের বৈশিষ্ট্য </a:t>
            </a:r>
            <a:r>
              <a:rPr lang="bn-BD" b="1" dirty="0">
                <a:solidFill>
                  <a:srgbClr val="00B0F0"/>
                </a:solidFill>
              </a:rPr>
              <a:t>। </a:t>
            </a:r>
            <a:endParaRPr lang="en-US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991</TotalTime>
  <Words>302</Words>
  <Application>Microsoft Office PowerPoint</Application>
  <PresentationFormat>Widescreen</PresentationFormat>
  <Paragraphs>53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Baskerville Old Face</vt:lpstr>
      <vt:lpstr>Calibri</vt:lpstr>
      <vt:lpstr>Calibri Light</vt:lpstr>
      <vt:lpstr>NikoshBAN</vt:lpstr>
      <vt:lpstr>Shonar Bangla</vt:lpstr>
      <vt:lpstr>SutonnyMJ</vt:lpstr>
      <vt:lpstr>SutonnyOMJ</vt:lpstr>
      <vt:lpstr>Office Theme</vt:lpstr>
      <vt:lpstr>PowerPoint Presentation</vt:lpstr>
      <vt:lpstr>PowerPoint Presentation</vt:lpstr>
      <vt:lpstr>PowerPoint Presentation</vt:lpstr>
      <vt:lpstr> ছবিতে কি দেখতে পাচ্ছ?</vt:lpstr>
      <vt:lpstr> ছবিতে কি দেখতে পাচ্ছ?</vt:lpstr>
      <vt:lpstr> ছবিতে কি দেখতে পাচ্ছ?</vt:lpstr>
      <vt:lpstr> ছবিতে কি দেখতে পাচ্ছ?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AM ASUS</dc:creator>
  <cp:lastModifiedBy>User</cp:lastModifiedBy>
  <cp:revision>173</cp:revision>
  <dcterms:created xsi:type="dcterms:W3CDTF">2006-08-16T00:00:00Z</dcterms:created>
  <dcterms:modified xsi:type="dcterms:W3CDTF">2022-02-17T11:52:06Z</dcterms:modified>
</cp:coreProperties>
</file>