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0" r:id="rId6"/>
    <p:sldId id="264" r:id="rId7"/>
    <p:sldId id="277" r:id="rId8"/>
    <p:sldId id="278" r:id="rId9"/>
    <p:sldId id="280" r:id="rId10"/>
    <p:sldId id="279" r:id="rId11"/>
    <p:sldId id="265" r:id="rId12"/>
    <p:sldId id="273" r:id="rId13"/>
    <p:sldId id="263" r:id="rId14"/>
    <p:sldId id="266" r:id="rId15"/>
    <p:sldId id="274" r:id="rId16"/>
    <p:sldId id="275" r:id="rId17"/>
    <p:sldId id="276" r:id="rId18"/>
    <p:sldId id="269" r:id="rId19"/>
    <p:sldId id="271" r:id="rId20"/>
    <p:sldId id="27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7A0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4" d="100"/>
          <a:sy n="54" d="100"/>
        </p:scale>
        <p:origin x="677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4BE-F6D8-4938-B0A9-D38EEEFB421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DF00-684C-4DE2-AE10-EA3DDF6E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767481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4BE-F6D8-4938-B0A9-D38EEEFB421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DF00-684C-4DE2-AE10-EA3DDF6E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198460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4BE-F6D8-4938-B0A9-D38EEEFB421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DF00-684C-4DE2-AE10-EA3DDF6E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520154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4BE-F6D8-4938-B0A9-D38EEEFB421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DF00-684C-4DE2-AE10-EA3DDF6E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16540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4BE-F6D8-4938-B0A9-D38EEEFB421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DF00-684C-4DE2-AE10-EA3DDF6E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744891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4BE-F6D8-4938-B0A9-D38EEEFB421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DF00-684C-4DE2-AE10-EA3DDF6E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547979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4BE-F6D8-4938-B0A9-D38EEEFB421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DF00-684C-4DE2-AE10-EA3DDF6E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2473490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4BE-F6D8-4938-B0A9-D38EEEFB421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DF00-684C-4DE2-AE10-EA3DDF6E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97367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4BE-F6D8-4938-B0A9-D38EEEFB421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DF00-684C-4DE2-AE10-EA3DDF6E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1037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4BE-F6D8-4938-B0A9-D38EEEFB421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DF00-684C-4DE2-AE10-EA3DDF6E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7063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664BE-F6D8-4938-B0A9-D38EEEFB421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99DF00-684C-4DE2-AE10-EA3DDF6E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370149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9664BE-F6D8-4938-B0A9-D38EEEFB4214}" type="datetimeFigureOut">
              <a:rPr lang="en-US" smtClean="0"/>
              <a:pPr/>
              <a:t>2/19/2022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99DF00-684C-4DE2-AE10-EA3DDF6E28F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52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87171" y="2875494"/>
            <a:ext cx="5933034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80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সবার জন্য শুভেচ্ছা</a:t>
            </a:r>
            <a:endParaRPr lang="en-US" sz="80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4" name="Picture 3" descr="atomic model.gif"/>
          <p:cNvPicPr>
            <a:picLocks noChangeAspect="1"/>
          </p:cNvPicPr>
          <p:nvPr/>
        </p:nvPicPr>
        <p:blipFill rotWithShape="1">
          <a:blip r:embed="rId2"/>
          <a:srcRect r="30498" b="13319"/>
          <a:stretch/>
        </p:blipFill>
        <p:spPr>
          <a:xfrm>
            <a:off x="624876" y="2058457"/>
            <a:ext cx="2637419" cy="274108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15232598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7241" y="1604864"/>
            <a:ext cx="114020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আসলে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পরমাণু</a:t>
            </a:r>
            <a:r>
              <a:rPr lang="en-US" sz="4000" dirty="0" smtClean="0"/>
              <a:t> </a:t>
            </a:r>
            <a:r>
              <a:rPr lang="en-US" sz="4000" dirty="0" err="1" smtClean="0"/>
              <a:t>অবিভাজ্য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নয়</a:t>
            </a:r>
            <a:r>
              <a:rPr lang="en-US" sz="4000" dirty="0" smtClean="0"/>
              <a:t> </a:t>
            </a:r>
            <a:r>
              <a:rPr lang="en-US" sz="4000" dirty="0" err="1" smtClean="0"/>
              <a:t>বা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ক্ষুদ্রতম</a:t>
            </a:r>
            <a:r>
              <a:rPr lang="en-US" sz="4000" dirty="0" smtClean="0"/>
              <a:t> </a:t>
            </a:r>
            <a:r>
              <a:rPr lang="en-US" sz="4000" dirty="0" err="1" smtClean="0"/>
              <a:t>কণিকাও</a:t>
            </a:r>
            <a:r>
              <a:rPr lang="en-US" sz="4000" dirty="0" smtClean="0"/>
              <a:t> </a:t>
            </a:r>
            <a:r>
              <a:rPr lang="en-US" sz="4000" dirty="0" err="1" smtClean="0"/>
              <a:t>নয়</a:t>
            </a:r>
            <a:r>
              <a:rPr lang="en-US" sz="4000" dirty="0" smtClean="0"/>
              <a:t>। </a:t>
            </a:r>
            <a:r>
              <a:rPr lang="en-US" sz="4000" dirty="0" err="1" smtClean="0"/>
              <a:t>পরমাণু</a:t>
            </a:r>
            <a:r>
              <a:rPr lang="en-US" sz="4000" dirty="0" smtClean="0"/>
              <a:t> </a:t>
            </a:r>
            <a:r>
              <a:rPr lang="en-US" sz="4000" dirty="0" err="1" smtClean="0"/>
              <a:t>বিভাজ্য</a:t>
            </a:r>
            <a:r>
              <a:rPr lang="en-US" sz="4000" dirty="0" smtClean="0"/>
              <a:t>। </a:t>
            </a:r>
            <a:r>
              <a:rPr lang="en-US" sz="4000" dirty="0" err="1" smtClean="0"/>
              <a:t>এরা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ইলেকট্রন</a:t>
            </a:r>
            <a:r>
              <a:rPr lang="en-US" sz="4000" dirty="0" smtClean="0"/>
              <a:t>, </a:t>
            </a:r>
            <a:r>
              <a:rPr lang="en-US" sz="4000" dirty="0" err="1" smtClean="0"/>
              <a:t>প্রোটন</a:t>
            </a:r>
            <a:r>
              <a:rPr lang="en-US" sz="4000" dirty="0" smtClean="0"/>
              <a:t> ও </a:t>
            </a:r>
            <a:r>
              <a:rPr lang="en-US" sz="4000" dirty="0" err="1" smtClean="0"/>
              <a:t>নিউট্রন</a:t>
            </a:r>
            <a:r>
              <a:rPr lang="en-US" sz="4000" dirty="0" smtClean="0"/>
              <a:t> </a:t>
            </a:r>
            <a:r>
              <a:rPr lang="en-US" sz="4000" dirty="0" err="1" smtClean="0"/>
              <a:t>দ্বারা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গঠিত</a:t>
            </a:r>
            <a:r>
              <a:rPr lang="en-US" sz="4000" dirty="0" smtClean="0"/>
              <a:t>। </a:t>
            </a:r>
            <a:r>
              <a:rPr lang="en-US" sz="4000" dirty="0" err="1" smtClean="0"/>
              <a:t>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রাদারফোর্ডের</a:t>
            </a:r>
            <a:r>
              <a:rPr lang="en-US" sz="4000" dirty="0" smtClean="0"/>
              <a:t> ও </a:t>
            </a:r>
            <a:r>
              <a:rPr lang="en-US" sz="4000" dirty="0" err="1" smtClean="0"/>
              <a:t>বোরের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পরমাণু</a:t>
            </a:r>
            <a:r>
              <a:rPr lang="en-US" sz="4000" dirty="0" smtClean="0"/>
              <a:t> </a:t>
            </a:r>
            <a:r>
              <a:rPr lang="en-US" sz="4000" dirty="0" err="1" smtClean="0"/>
              <a:t>মডেলের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দ্বারা</a:t>
            </a:r>
            <a:r>
              <a:rPr lang="en-US" sz="4000" dirty="0"/>
              <a:t> </a:t>
            </a:r>
            <a:r>
              <a:rPr lang="en-US" sz="4000" dirty="0" err="1" smtClean="0"/>
              <a:t>গ্রহণযোগ্যতা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পায়</a:t>
            </a:r>
            <a:r>
              <a:rPr lang="en-US" sz="4000" dirty="0" smtClean="0"/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62634274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nucleus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88645" y="4064976"/>
            <a:ext cx="3489960" cy="2202180"/>
          </a:xfrm>
          <a:prstGeom prst="rect">
            <a:avLst/>
          </a:prstGeom>
        </p:spPr>
      </p:pic>
      <p:sp>
        <p:nvSpPr>
          <p:cNvPr id="16" name="Down Arrow 15"/>
          <p:cNvSpPr/>
          <p:nvPr/>
        </p:nvSpPr>
        <p:spPr>
          <a:xfrm>
            <a:off x="5148775" y="1885072"/>
            <a:ext cx="1153551" cy="104101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>
            <a:off x="1969477" y="182880"/>
            <a:ext cx="8426548" cy="1505243"/>
          </a:xfrm>
          <a:prstGeom prst="round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869809" y="379827"/>
            <a:ext cx="711825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১. পরমাণুর কেন্দ্রস্থলে ধনাত্মক চার্জযুক্ত ভারি বস্তু বিদ্যমান। একে নিউক্লিয়াস বলে।</a:t>
            </a:r>
            <a:endParaRPr lang="en-US" sz="36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ight Arrow Callout 2"/>
          <p:cNvSpPr/>
          <p:nvPr/>
        </p:nvSpPr>
        <p:spPr>
          <a:xfrm>
            <a:off x="328613" y="2443162"/>
            <a:ext cx="2128838" cy="1807551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রাদারফোর্ডের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পরমাণু</a:t>
            </a:r>
            <a:r>
              <a:rPr lang="en-US" sz="2400" dirty="0" smtClean="0"/>
              <a:t> </a:t>
            </a:r>
            <a:r>
              <a:rPr lang="en-US" sz="2400" dirty="0" err="1" smtClean="0"/>
              <a:t>মডেল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131529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468 -0.24167 L 0.00468 0.20259 " pathEditMode="relative" rAng="0" ptsTypes="AA">
                                      <p:cBhvr>
                                        <p:cTn id="1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own Arrow 2"/>
          <p:cNvSpPr/>
          <p:nvPr/>
        </p:nvSpPr>
        <p:spPr>
          <a:xfrm>
            <a:off x="5416062" y="1589649"/>
            <a:ext cx="914400" cy="104100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radarford mod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51494" y="3924886"/>
            <a:ext cx="3756073" cy="2602521"/>
          </a:xfrm>
          <a:prstGeom prst="rect">
            <a:avLst/>
          </a:prstGeom>
        </p:spPr>
      </p:pic>
      <p:sp>
        <p:nvSpPr>
          <p:cNvPr id="6" name="Rounded Rectangle 5"/>
          <p:cNvSpPr/>
          <p:nvPr/>
        </p:nvSpPr>
        <p:spPr>
          <a:xfrm>
            <a:off x="1828801" y="225083"/>
            <a:ext cx="8229600" cy="1223889"/>
          </a:xfrm>
          <a:prstGeom prst="round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307101" y="323557"/>
            <a:ext cx="711825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২. পরমাণু বিদ্যুৎ নিরপেক্ষ। প্রোটন সংখ্যার সমান সংখ্যক ইলেকট্রন নিউক্লিয়াসকে পরিবেষ্টিত করে রাখে।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ight Arrow Callout 7"/>
          <p:cNvSpPr/>
          <p:nvPr/>
        </p:nvSpPr>
        <p:spPr>
          <a:xfrm>
            <a:off x="328613" y="2443162"/>
            <a:ext cx="2128838" cy="1807551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রাদারফোর্ডের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পরমাণু</a:t>
            </a:r>
            <a:r>
              <a:rPr lang="en-US" sz="2400" dirty="0" smtClean="0"/>
              <a:t> </a:t>
            </a:r>
            <a:r>
              <a:rPr lang="en-US" sz="2400" dirty="0" err="1" smtClean="0"/>
              <a:t>মডেল</a:t>
            </a:r>
            <a:endParaRPr lang="en-US" sz="2400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34 -0.11887 L 0.00104 0.17577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147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val 10"/>
          <p:cNvSpPr/>
          <p:nvPr/>
        </p:nvSpPr>
        <p:spPr>
          <a:xfrm>
            <a:off x="4318781" y="2715065"/>
            <a:ext cx="3530991" cy="3193367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717452" y="548638"/>
            <a:ext cx="11015003" cy="151931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003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2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৩.সৌরজগতের ন্যায় পরমানুর ইলেকট্রন গুলো নিউক্লিয়াসের চারদিকে অবিরাম ঘুরছে।</a:t>
            </a:r>
            <a:endParaRPr lang="en-US" sz="32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Flowchart: Connector 5"/>
          <p:cNvSpPr/>
          <p:nvPr/>
        </p:nvSpPr>
        <p:spPr>
          <a:xfrm>
            <a:off x="5697415" y="3924886"/>
            <a:ext cx="745588" cy="829994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Plus 6"/>
          <p:cNvSpPr/>
          <p:nvPr/>
        </p:nvSpPr>
        <p:spPr>
          <a:xfrm>
            <a:off x="5908433" y="4149969"/>
            <a:ext cx="351692" cy="365760"/>
          </a:xfrm>
          <a:prstGeom prst="mathPlu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lowchart: Connector 11"/>
          <p:cNvSpPr/>
          <p:nvPr/>
        </p:nvSpPr>
        <p:spPr>
          <a:xfrm>
            <a:off x="5725550" y="2644726"/>
            <a:ext cx="295422" cy="253218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Callout 7"/>
          <p:cNvSpPr/>
          <p:nvPr/>
        </p:nvSpPr>
        <p:spPr>
          <a:xfrm>
            <a:off x="328613" y="2443162"/>
            <a:ext cx="2128838" cy="1807551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রাদারফোর্ডের</a:t>
            </a:r>
            <a:r>
              <a:rPr lang="en-US" sz="2400" dirty="0" smtClean="0"/>
              <a:t> </a:t>
            </a:r>
            <a:r>
              <a:rPr lang="en-US" sz="2400" dirty="0" err="1" smtClean="0"/>
              <a:t>পরমাণু</a:t>
            </a:r>
            <a:r>
              <a:rPr lang="en-US" sz="2400" dirty="0" smtClean="0"/>
              <a:t> </a:t>
            </a:r>
            <a:r>
              <a:rPr lang="en-US" sz="2400" dirty="0" err="1" smtClean="0"/>
              <a:t>মডেল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663576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953 -1.51711E-6 C 0.09931 -1.51711E-6 0.16413 0.10107 0.16413 0.22595 C 0.16413 0.35083 0.09931 0.45236 0.01953 0.45236 C -0.06026 0.45236 -0.12495 0.35083 -0.12495 0.22595 C -0.12495 0.10107 -0.06026 -1.51711E-6 0.01953 -1.51711E-6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ounded Rectangle 21"/>
          <p:cNvSpPr/>
          <p:nvPr/>
        </p:nvSpPr>
        <p:spPr>
          <a:xfrm>
            <a:off x="1026941" y="2152357"/>
            <a:ext cx="4051496" cy="443132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১. সৌরজগতের গ্রহগুলো চার্জহীন অথচ ইলেকট্রন সমুহ ঋনাত্মক চার্জযুক্ত।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3" name="Oval 22"/>
          <p:cNvSpPr/>
          <p:nvPr/>
        </p:nvSpPr>
        <p:spPr>
          <a:xfrm>
            <a:off x="7118252" y="2433710"/>
            <a:ext cx="3601329" cy="323557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Flowchart: Connector 23"/>
          <p:cNvSpPr/>
          <p:nvPr/>
        </p:nvSpPr>
        <p:spPr>
          <a:xfrm>
            <a:off x="8567222" y="2222695"/>
            <a:ext cx="604914" cy="54864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_</a:t>
            </a: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Flowchart: Connector 29"/>
          <p:cNvSpPr/>
          <p:nvPr/>
        </p:nvSpPr>
        <p:spPr>
          <a:xfrm>
            <a:off x="8482818" y="3573193"/>
            <a:ext cx="745588" cy="829994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Plus 32"/>
          <p:cNvSpPr/>
          <p:nvPr/>
        </p:nvSpPr>
        <p:spPr>
          <a:xfrm>
            <a:off x="8665698" y="3770142"/>
            <a:ext cx="393895" cy="351692"/>
          </a:xfrm>
          <a:prstGeom prst="mathPlu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3057525" y="385762"/>
            <a:ext cx="6500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রাদারফোর্ডের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মডেলের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সীমাবদ্ধতা সমূহঃ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90442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2785E-6 -3.69103E-6 C 0.0794 -3.69103E-6 0.14422 0.10199 0.14422 0.22873 C 0.14422 0.35546 0.0794 0.45884 -2.02785E-6 0.45884 C -0.07939 0.45884 -0.14369 0.35546 -0.14369 0.22873 C -0.14369 0.10199 -0.07939 -3.69103E-6 -2.02785E-6 -3.69103E-6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26941" y="2152357"/>
            <a:ext cx="4051496" cy="443132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২. ইলেকট্রন সমুহ শক্তি হারাতে হারাতে নিউক্লিয়াসে প্রবেশ করবে।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7104184" y="2250831"/>
            <a:ext cx="3685735" cy="3362178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680960" y="2729132"/>
            <a:ext cx="2419644" cy="2363373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370277" y="3390312"/>
            <a:ext cx="984740" cy="970671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lowchart: Connector 3"/>
          <p:cNvSpPr/>
          <p:nvPr/>
        </p:nvSpPr>
        <p:spPr>
          <a:xfrm>
            <a:off x="8595357" y="1927274"/>
            <a:ext cx="604914" cy="54864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_</a:t>
            </a: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7525" y="385762"/>
            <a:ext cx="6500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রাদারফোর্ডের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মডেলের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সীমাবদ্ধতা সমূহঃ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35 0.01225 C 0.08213 0.01225 0.14695 0.11979 0.14695 0.25254 C 0.14695 0.38529 0.08213 0.49329 0.00235 0.49329 C -0.07757 0.49329 -0.14226 0.38529 -0.14226 0.25254 C -0.14226 0.11979 -0.07757 0.01225 0.00235 0.01225 Z " pathEditMode="relative" rAng="0" ptsTypes="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4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0.10268 C 0.05102 0.10268 0.09333 0.17669 0.09333 0.27012 C 0.09333 0.36332 0.05102 0.44033 -0.00117 0.44033 C -0.05336 0.44033 -0.09553 0.36332 -0.09553 0.27012 C -0.09553 0.17669 -0.05336 0.10268 -0.00117 0.10268 Z " pathEditMode="relative" rAng="0" ptsTypes="fffff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17 0.18894 C 0.01966 0.18894 0.03671 0.2167 0.03671 0.25162 C 0.03671 0.28654 0.01966 0.31545 -0.00117 0.31545 C -0.02199 0.31545 -0.03891 0.28654 -0.03891 0.25162 C -0.03891 0.2167 -0.02199 0.18894 -0.00117 0.18894 Z " pathEditMode="relative" rAng="0" ptsTypes="fffff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6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65759" y="2096086"/>
            <a:ext cx="4051496" cy="443132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৩. পরমানুর বর্ণালি গঠন ব্যাখ্যা করতে পারে না। 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is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5917" y="2180492"/>
            <a:ext cx="3973147" cy="4295604"/>
          </a:xfrm>
          <a:prstGeom prst="rect">
            <a:avLst/>
          </a:prstGeom>
        </p:spPr>
      </p:pic>
      <p:sp>
        <p:nvSpPr>
          <p:cNvPr id="5" name="Right Arrow 4"/>
          <p:cNvSpPr/>
          <p:nvPr/>
        </p:nvSpPr>
        <p:spPr>
          <a:xfrm>
            <a:off x="4557933" y="3629464"/>
            <a:ext cx="872197" cy="886265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057525" y="385762"/>
            <a:ext cx="6500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রাদারফোর্ডের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মডেলের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সীমাবদ্ধতা সমূহঃ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.25 0  E" pathEditMode="relative" ptsTypes="">
                                      <p:cBhvr>
                                        <p:cTn id="1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365759" y="2096086"/>
            <a:ext cx="4051496" cy="4431323"/>
          </a:xfrm>
          <a:prstGeom prst="round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৪. কক্ষপথের আকার, আকৃতি এবং ইলেকট্রন নিউক্লিয়াসকে কিভাবে পরিভ্রমন করে তার ব্যাখ্যা নাই এ মডেলে।</a:t>
            </a:r>
            <a:endParaRPr lang="en-US" sz="44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7118252" y="2433710"/>
            <a:ext cx="3601329" cy="3235571"/>
          </a:xfrm>
          <a:prstGeom prst="ellipse">
            <a:avLst/>
          </a:prstGeom>
          <a:solidFill>
            <a:schemeClr val="bg1"/>
          </a:solidFill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lowchart: Connector 4"/>
          <p:cNvSpPr/>
          <p:nvPr/>
        </p:nvSpPr>
        <p:spPr>
          <a:xfrm>
            <a:off x="8482818" y="3573193"/>
            <a:ext cx="745588" cy="829994"/>
          </a:xfrm>
          <a:prstGeom prst="flowChartConnec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Plus 5"/>
          <p:cNvSpPr/>
          <p:nvPr/>
        </p:nvSpPr>
        <p:spPr>
          <a:xfrm>
            <a:off x="8665698" y="3770142"/>
            <a:ext cx="393895" cy="351692"/>
          </a:xfrm>
          <a:prstGeom prst="mathPlus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/>
          <p:cNvSpPr/>
          <p:nvPr/>
        </p:nvSpPr>
        <p:spPr>
          <a:xfrm>
            <a:off x="8567222" y="2222695"/>
            <a:ext cx="604914" cy="548640"/>
          </a:xfrm>
          <a:prstGeom prst="flowChartConnector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dirty="0" smtClean="0">
                <a:latin typeface="NikoshBAN" pitchFamily="2" charset="0"/>
                <a:cs typeface="NikoshBAN" pitchFamily="2" charset="0"/>
              </a:rPr>
              <a:t>_</a:t>
            </a:r>
          </a:p>
          <a:p>
            <a:pPr algn="ctr"/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057525" y="385762"/>
            <a:ext cx="6500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রাদারফোর্ডের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মডেলের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সীমাবদ্ধতা সমূহঃ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2785E-6 -3.69103E-6 C 0.0794 -3.69103E-6 0.14422 0.10199 0.14422 0.22873 C 0.14422 0.35546 0.0794 0.45884 -2.02785E-6 0.45884 C -0.07939 0.45884 -0.14369 0.35546 -0.14369 0.22873 C -0.14369 0.10199 -0.07939 -3.69103E-6 -2.02785E-6 -3.69103E-6 Z " pathEditMode="relative" rAng="0" ptsTypes="fffff">
                                      <p:cBhvr>
                                        <p:cTn id="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2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4909973" y="1000125"/>
            <a:ext cx="2071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5410" y="3286124"/>
            <a:ext cx="6500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রাদারফোর্ডের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মডেলের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চিত্র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আঁক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…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599185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657298" y="318142"/>
            <a:ext cx="4161453" cy="1623526"/>
          </a:xfrm>
          <a:prstGeom prst="ellipse">
            <a:avLst/>
          </a:prstGeom>
          <a:solidFill>
            <a:srgbClr val="FFFF00"/>
          </a:solidFill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293158" y="535353"/>
            <a:ext cx="3171061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6600" b="1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600" b="1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5107" y="3072130"/>
            <a:ext cx="6986208" cy="2123658"/>
          </a:xfrm>
          <a:prstGeom prst="rect">
            <a:avLst/>
          </a:prstGeom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bn-BD" sz="66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66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পরমা</a:t>
            </a:r>
            <a:r>
              <a:rPr lang="en-US" sz="6600" b="1" dirty="0" err="1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ণু</a:t>
            </a:r>
            <a:r>
              <a:rPr lang="bn-BD" sz="66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মডেলের  </a:t>
            </a:r>
          </a:p>
          <a:p>
            <a:pPr algn="ctr"/>
            <a:r>
              <a:rPr lang="bn-BD" sz="6600" b="1" dirty="0" smtClean="0">
                <a:ln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বর্ণনা ও সীমাবদ্ধতা ।</a:t>
            </a:r>
            <a:endParaRPr lang="en-US" sz="6600" b="1" dirty="0" smtClean="0">
              <a:ln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307003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1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1016611" y="2049429"/>
            <a:ext cx="7472362" cy="3766409"/>
          </a:xfrm>
          <a:prstGeom prst="roundRect">
            <a:avLst>
              <a:gd name="adj" fmla="val 30323"/>
            </a:avLst>
          </a:prstGeom>
          <a:solidFill>
            <a:srgbClr val="00B0F0"/>
          </a:solidFill>
          <a:effectLst>
            <a:glow rad="63500">
              <a:schemeClr val="accent3">
                <a:satMod val="175000"/>
                <a:alpha val="40000"/>
              </a:schemeClr>
            </a:glow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মো: সোহেল রানা</a:t>
            </a:r>
          </a:p>
          <a:p>
            <a:pPr algn="ctr"/>
            <a:r>
              <a:rPr lang="bn-BD" sz="44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 (বিজ্ঞান)</a:t>
            </a:r>
          </a:p>
          <a:p>
            <a:pPr algn="ctr"/>
            <a:r>
              <a:rPr lang="bn-BD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মিরপুর নাজমুল উলুম সিঃ ফাঃ মাদ্রাসা, </a:t>
            </a:r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মিরপুর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কুষ্টিয়া</a:t>
            </a:r>
            <a:r>
              <a:rPr lang="bn-BD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0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BD" sz="40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০১৭৬৫-৩১৬৪৩৩</a:t>
            </a:r>
            <a:endParaRPr lang="en-US" sz="4000" b="1" dirty="0" smtClean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ই-</a:t>
            </a:r>
            <a:r>
              <a:rPr lang="en-US" sz="3200" b="1" dirty="0" err="1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মেইলঃ</a:t>
            </a:r>
            <a:r>
              <a:rPr lang="en-US" sz="3200" b="1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sohel</a:t>
            </a:r>
            <a:r>
              <a:rPr lang="en-US" sz="3200" b="1" dirty="0" smtClean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4279@gmail.com</a:t>
            </a:r>
            <a:endParaRPr lang="en-US" sz="3200" b="1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129088" y="439586"/>
            <a:ext cx="470058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 err="1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bn-BD" sz="6600" b="1" dirty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66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66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4773" y="2192304"/>
            <a:ext cx="2612416" cy="32655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808372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97564" y="2928698"/>
            <a:ext cx="4996881" cy="264687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16600" b="1" cap="none" spc="0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5004" y="810698"/>
            <a:ext cx="481369" cy="3940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18733" y="659271"/>
            <a:ext cx="481369" cy="394024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0958" y="1090624"/>
            <a:ext cx="481369" cy="394024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0492" y="630214"/>
            <a:ext cx="481369" cy="39402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47667" y="893607"/>
            <a:ext cx="481369" cy="394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31936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7.40741E-7 L -3.33333E-6 0.46528 " pathEditMode="relative" rAng="0" ptsTypes="AA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23264"/>
                                    </p:animMotion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1.48148E-6 L -2.08333E-6 0.7879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9398"/>
                                    </p:animMotion>
                                  </p:childTnLst>
                                </p:cTn>
                              </p:par>
                              <p:par>
                                <p:cTn id="26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7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1.85185E-6 L -2.08333E-7 0.69236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4606"/>
                                    </p:animMotion>
                                  </p:childTnLst>
                                </p:cTn>
                              </p:par>
                              <p:par>
                                <p:cTn id="30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2.22222E-6 L 2.5E-6 0.67106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33542"/>
                                    </p:animMotion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254487" y="693213"/>
            <a:ext cx="3292889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bn-BD" sz="60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</a:t>
            </a:r>
            <a:endParaRPr lang="en-US" sz="60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2828926" y="1985963"/>
            <a:ext cx="6543674" cy="4300538"/>
            <a:chOff x="2828926" y="1985963"/>
            <a:chExt cx="6543674" cy="4300538"/>
          </a:xfrm>
        </p:grpSpPr>
        <p:sp>
          <p:nvSpPr>
            <p:cNvPr id="5" name="Rounded Rectangle 4"/>
            <p:cNvSpPr/>
            <p:nvPr/>
          </p:nvSpPr>
          <p:spPr>
            <a:xfrm>
              <a:off x="2828926" y="1985963"/>
              <a:ext cx="6543674" cy="4300538"/>
            </a:xfrm>
            <a:prstGeom prst="roundRect">
              <a:avLst/>
            </a:prstGeom>
            <a:noFill/>
            <a:ln w="28575"/>
            <a:effectLst>
              <a:glow rad="63500">
                <a:schemeClr val="accent5">
                  <a:satMod val="175000"/>
                  <a:alpha val="40000"/>
                </a:schemeClr>
              </a:glow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3328989" y="2238766"/>
              <a:ext cx="5557836" cy="375487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400" dirty="0" err="1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শ্রে</a:t>
              </a:r>
              <a:r>
                <a:rPr lang="bn-BD" sz="3400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ণি : </a:t>
              </a:r>
              <a:r>
                <a:rPr lang="en-US" sz="3400" dirty="0" err="1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অষ্টম</a:t>
              </a:r>
              <a:endParaRPr lang="bn-BD" sz="3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3400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বিষয় : </a:t>
              </a:r>
              <a:r>
                <a:rPr lang="en-US" sz="3400" dirty="0" err="1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বিজ্ঞান</a:t>
              </a:r>
              <a:endParaRPr lang="bn-BD" sz="3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3400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অধ্যয় : </a:t>
              </a:r>
              <a:r>
                <a:rPr lang="en-US" sz="3400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০৬</a:t>
              </a:r>
              <a:endParaRPr lang="bn-BD" sz="3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bn-BD" sz="3400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বিষয় : </a:t>
              </a:r>
              <a:r>
                <a:rPr lang="en-US" sz="3400" dirty="0" err="1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পরমাণুর</a:t>
              </a:r>
              <a:r>
                <a:rPr lang="bn-BD" sz="3400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bn-BD" sz="3400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গঠন </a:t>
              </a:r>
            </a:p>
            <a:p>
              <a:pPr algn="ctr"/>
              <a:r>
                <a:rPr lang="bn-BD" sz="3400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পাঠ :</a:t>
              </a:r>
              <a:r>
                <a:rPr lang="en-US" sz="3400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r>
                <a:rPr lang="en-US" sz="3400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১-৩</a:t>
              </a:r>
            </a:p>
            <a:p>
              <a:pPr algn="ctr"/>
              <a:r>
                <a:rPr lang="en-US" sz="3400" dirty="0" err="1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তারিখঃ</a:t>
              </a:r>
              <a:r>
                <a:rPr lang="en-US" sz="3400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১৯/০২/২০২২</a:t>
              </a:r>
              <a:endParaRPr lang="en-US" sz="3400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  <a:p>
              <a:pPr algn="ctr"/>
              <a:r>
                <a:rPr lang="en-US" sz="3400" dirty="0" err="1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সময়</a:t>
              </a:r>
              <a:r>
                <a:rPr lang="en-US" sz="3400" dirty="0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: ৪০ </a:t>
              </a:r>
              <a:r>
                <a:rPr lang="en-US" sz="3400" dirty="0" err="1" smtClean="0">
                  <a:solidFill>
                    <a:schemeClr val="accent2">
                      <a:lumMod val="75000"/>
                    </a:schemeClr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মিনিট</a:t>
              </a:r>
              <a:r>
                <a:rPr lang="bn-BD" sz="3400" dirty="0" smtClean="0"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2" name="Rounded Rectangle 1"/>
          <p:cNvSpPr/>
          <p:nvPr/>
        </p:nvSpPr>
        <p:spPr>
          <a:xfrm>
            <a:off x="3932172" y="663151"/>
            <a:ext cx="3937518" cy="1015663"/>
          </a:xfrm>
          <a:prstGeom prst="round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85806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tomic mode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6494" y="1237957"/>
            <a:ext cx="4541051" cy="3784209"/>
          </a:xfrm>
          <a:prstGeom prst="rect">
            <a:avLst/>
          </a:prstGeom>
        </p:spPr>
      </p:pic>
      <p:pic>
        <p:nvPicPr>
          <p:cNvPr id="7" name="Picture 6" descr="Ernest_Rutherford_LOC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3904" y="1308297"/>
            <a:ext cx="4526692" cy="3938953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569613" y="5430128"/>
            <a:ext cx="45860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রাদারফোর্ড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48972" y="5261318"/>
            <a:ext cx="32074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dirty="0" smtClean="0">
                <a:latin typeface="NikoshBAN" pitchFamily="2" charset="0"/>
                <a:cs typeface="NikoshBAN" pitchFamily="2" charset="0"/>
              </a:rPr>
              <a:t>পরমাণু মডেল 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631091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80134" y="332491"/>
            <a:ext cx="4008239" cy="646331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আজকের </a:t>
            </a:r>
            <a:r>
              <a:rPr lang="en-US" sz="3600" b="1" dirty="0" err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600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…</a:t>
            </a:r>
            <a:endParaRPr lang="en-US" sz="36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72455" y="1906110"/>
            <a:ext cx="779680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bn-BD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পরমাণু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ধারণার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6000" b="1" dirty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6000" b="1" dirty="0" err="1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innerShdw blurRad="63500" dist="50800">
                    <a:prstClr val="black">
                      <a:alpha val="50000"/>
                    </a:prstClr>
                  </a:inn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endParaRPr lang="en-US" sz="6000" b="1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innerShdw blurRad="63500" dist="50800">
                  <a:prstClr val="black">
                    <a:alpha val="50000"/>
                  </a:prstClr>
                </a:inn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3" name="Picture 32" descr="radarford model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14305" y="3081837"/>
            <a:ext cx="2739899" cy="30313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167670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1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own Arrow 6"/>
          <p:cNvSpPr/>
          <p:nvPr/>
        </p:nvSpPr>
        <p:spPr>
          <a:xfrm rot="16200000">
            <a:off x="1285989" y="1371218"/>
            <a:ext cx="2757268" cy="4300536"/>
          </a:xfrm>
          <a:prstGeom prst="downArrow">
            <a:avLst>
              <a:gd name="adj1" fmla="val 86318"/>
              <a:gd name="adj2" fmla="val 50000"/>
            </a:avLst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07218" y="2798210"/>
            <a:ext cx="430905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400" b="1" dirty="0" smtClean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এই পাঠ শেষে শিক্ষার্থীরা </a:t>
            </a:r>
            <a:endParaRPr lang="en-US" sz="4400" b="1" dirty="0">
              <a:ln w="0"/>
              <a:solidFill>
                <a:srgbClr val="FF0000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936277" y="1875028"/>
            <a:ext cx="6611815" cy="3292914"/>
          </a:xfrm>
          <a:prstGeom prst="round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n-BD" sz="3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১. পরমাণু </a:t>
            </a:r>
            <a:r>
              <a:rPr lang="bn-BD" sz="3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কি </a:t>
            </a:r>
            <a:r>
              <a:rPr lang="bn-BD" sz="3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তা বলতে পারবে।</a:t>
            </a:r>
          </a:p>
          <a:p>
            <a:r>
              <a:rPr lang="bn-BD" sz="3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২.পরমাণু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BD" sz="3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bn-BD" sz="3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 পারবে।</a:t>
            </a:r>
          </a:p>
          <a:p>
            <a:r>
              <a:rPr lang="bn-BD" sz="3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৩. রাদারফোর্ডের পরমাণু মডেলের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BD" sz="3200" dirty="0" smtClean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995507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63690" y="2951583"/>
            <a:ext cx="1003973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পদার্থ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ক্ষুদ্র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কণা</a:t>
            </a:r>
            <a:r>
              <a:rPr lang="en-US" sz="4000" dirty="0" smtClean="0"/>
              <a:t> </a:t>
            </a:r>
            <a:r>
              <a:rPr lang="en-US" sz="4000" dirty="0" err="1" smtClean="0"/>
              <a:t>দ্বারা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গঠিত</a:t>
            </a:r>
            <a:r>
              <a:rPr lang="en-US" sz="4000" dirty="0" smtClean="0"/>
              <a:t>। এ </a:t>
            </a:r>
            <a:r>
              <a:rPr lang="en-US" sz="4000" dirty="0" err="1" smtClean="0"/>
              <a:t>ক্ষুদ্রতম</a:t>
            </a:r>
            <a:r>
              <a:rPr lang="en-US" sz="4000" dirty="0" smtClean="0"/>
              <a:t> </a:t>
            </a:r>
            <a:r>
              <a:rPr lang="en-US" sz="4000" dirty="0" err="1" smtClean="0"/>
              <a:t>কণায়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হলো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পরমাণু</a:t>
            </a:r>
            <a:r>
              <a:rPr lang="en-US" sz="4000" dirty="0" smtClean="0"/>
              <a:t>। </a:t>
            </a:r>
            <a:r>
              <a:rPr lang="en-US" sz="4000" dirty="0" err="1" smtClean="0"/>
              <a:t>এরুপ</a:t>
            </a:r>
            <a:r>
              <a:rPr lang="en-US" sz="4000" dirty="0" smtClean="0"/>
              <a:t> </a:t>
            </a:r>
            <a:r>
              <a:rPr lang="en-US" sz="4000" dirty="0" err="1" smtClean="0"/>
              <a:t>একের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অধিক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পরমাণু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পরস্পরের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সাথে</a:t>
            </a:r>
            <a:r>
              <a:rPr lang="en-US" sz="4000" dirty="0" smtClean="0"/>
              <a:t> </a:t>
            </a:r>
            <a:r>
              <a:rPr lang="en-US" sz="4000" dirty="0" err="1" smtClean="0"/>
              <a:t>যুক্ত</a:t>
            </a:r>
            <a:r>
              <a:rPr lang="en-US" sz="4000" dirty="0" smtClean="0"/>
              <a:t> </a:t>
            </a:r>
            <a:r>
              <a:rPr lang="en-US" sz="4000" dirty="0" err="1" smtClean="0"/>
              <a:t>হয়ে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অণু</a:t>
            </a:r>
            <a:r>
              <a:rPr lang="en-US" sz="4000" dirty="0" smtClean="0"/>
              <a:t> </a:t>
            </a:r>
            <a:r>
              <a:rPr lang="en-US" sz="4000" dirty="0" err="1" smtClean="0"/>
              <a:t>গঠিত</a:t>
            </a:r>
            <a:r>
              <a:rPr lang="en-US" sz="4000" dirty="0" smtClean="0"/>
              <a:t> </a:t>
            </a:r>
            <a:r>
              <a:rPr lang="en-US" sz="4000" dirty="0" err="1" smtClean="0"/>
              <a:t>হয়</a:t>
            </a:r>
            <a:r>
              <a:rPr lang="en-US" sz="4000" dirty="0" smtClean="0"/>
              <a:t>।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254760" y="1101012"/>
            <a:ext cx="40868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পরমাণু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20200369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6972" y="690465"/>
            <a:ext cx="5710335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পরমাণু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নামটি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এলো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কোথা</a:t>
            </a:r>
            <a:r>
              <a:rPr lang="en-US" sz="4000" dirty="0" smtClean="0"/>
              <a:t> </a:t>
            </a:r>
            <a:r>
              <a:rPr lang="en-US" sz="4000" dirty="0" err="1" smtClean="0"/>
              <a:t>থেকে</a:t>
            </a:r>
            <a:r>
              <a:rPr lang="en-US" sz="4000" dirty="0"/>
              <a:t> 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410547" y="2239346"/>
            <a:ext cx="1140200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গ্রীক</a:t>
            </a:r>
            <a:r>
              <a:rPr lang="en-US" sz="4000" dirty="0" smtClean="0"/>
              <a:t> </a:t>
            </a:r>
            <a:r>
              <a:rPr lang="en-US" sz="4000" dirty="0" err="1" smtClean="0"/>
              <a:t>দার্শনিক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ডেমোক্রিটাস</a:t>
            </a:r>
            <a:r>
              <a:rPr lang="en-US" sz="4000" dirty="0" smtClean="0"/>
              <a:t> </a:t>
            </a:r>
            <a:r>
              <a:rPr lang="en-US" sz="4000" dirty="0" err="1" smtClean="0"/>
              <a:t>খ্রিস্টপূর্ব</a:t>
            </a:r>
            <a:r>
              <a:rPr lang="en-US" sz="4000" dirty="0" smtClean="0"/>
              <a:t> ৪০০ </a:t>
            </a:r>
            <a:r>
              <a:rPr lang="en-US" sz="4000" dirty="0" err="1" smtClean="0"/>
              <a:t>অব্দে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সর্বপ্রথম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পদার্থের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ক্ষুদ্রতম</a:t>
            </a:r>
            <a:r>
              <a:rPr lang="en-US" sz="4000" dirty="0" smtClean="0"/>
              <a:t> </a:t>
            </a:r>
            <a:r>
              <a:rPr lang="en-US" sz="4000" dirty="0" err="1" smtClean="0"/>
              <a:t>কণা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নিয়ে</a:t>
            </a:r>
            <a:r>
              <a:rPr lang="en-US" sz="4000" dirty="0" smtClean="0"/>
              <a:t> </a:t>
            </a:r>
            <a:r>
              <a:rPr lang="en-US" sz="4000" dirty="0" err="1" smtClean="0"/>
              <a:t>মতবাদ</a:t>
            </a:r>
            <a:r>
              <a:rPr lang="en-US" sz="4000" dirty="0" smtClean="0"/>
              <a:t> </a:t>
            </a:r>
            <a:r>
              <a:rPr lang="en-US" sz="4000" dirty="0" err="1" smtClean="0"/>
              <a:t>পোষণ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করেন</a:t>
            </a:r>
            <a:r>
              <a:rPr lang="en-US" sz="4000" dirty="0" smtClean="0"/>
              <a:t>। </a:t>
            </a:r>
            <a:r>
              <a:rPr lang="en-US" sz="4000" dirty="0" err="1" smtClean="0"/>
              <a:t>তার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সকল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পদার্থই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ক্ষুদ্র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ক্ষুদ্র</a:t>
            </a:r>
            <a:r>
              <a:rPr lang="en-US" sz="4000" dirty="0" smtClean="0"/>
              <a:t> </a:t>
            </a:r>
            <a:r>
              <a:rPr lang="en-US" sz="4000" dirty="0" err="1" smtClean="0"/>
              <a:t>অবিভাজ্য</a:t>
            </a:r>
            <a:r>
              <a:rPr lang="en-US" sz="4000" dirty="0" smtClean="0"/>
              <a:t> </a:t>
            </a:r>
            <a:r>
              <a:rPr lang="en-US" sz="4000" dirty="0" err="1" smtClean="0"/>
              <a:t>কণা</a:t>
            </a:r>
            <a:r>
              <a:rPr lang="en-US" sz="4000" dirty="0" smtClean="0"/>
              <a:t> </a:t>
            </a:r>
            <a:r>
              <a:rPr lang="en-US" sz="4000" dirty="0" err="1" smtClean="0"/>
              <a:t>দ্বারা</a:t>
            </a:r>
            <a:r>
              <a:rPr lang="en-US" sz="4000" dirty="0" smtClean="0"/>
              <a:t> </a:t>
            </a:r>
            <a:r>
              <a:rPr lang="en-US" sz="4000" dirty="0" err="1" smtClean="0"/>
              <a:t>গঠিত</a:t>
            </a:r>
            <a:r>
              <a:rPr lang="en-US" sz="4000" dirty="0" smtClean="0"/>
              <a:t>। </a:t>
            </a:r>
            <a:r>
              <a:rPr lang="en-US" sz="4000" dirty="0" err="1" smtClean="0"/>
              <a:t>তিনি</a:t>
            </a:r>
            <a:r>
              <a:rPr lang="en-US" sz="4000" dirty="0" smtClean="0"/>
              <a:t> এ </a:t>
            </a:r>
            <a:r>
              <a:rPr lang="en-US" sz="4000" dirty="0" err="1" smtClean="0"/>
              <a:t>কণার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নাম</a:t>
            </a:r>
            <a:r>
              <a:rPr lang="en-US" sz="4000" dirty="0" smtClean="0"/>
              <a:t> </a:t>
            </a:r>
            <a:r>
              <a:rPr lang="en-US" sz="4000" dirty="0" err="1" smtClean="0"/>
              <a:t>দেন</a:t>
            </a:r>
            <a:r>
              <a:rPr lang="en-US" sz="4000" dirty="0" smtClean="0"/>
              <a:t> </a:t>
            </a:r>
            <a:r>
              <a:rPr lang="en-US" sz="4000" dirty="0" err="1" smtClean="0"/>
              <a:t>পরমাণু</a:t>
            </a:r>
            <a:r>
              <a:rPr lang="en-US" sz="4000" dirty="0" smtClean="0"/>
              <a:t> </a:t>
            </a:r>
            <a:r>
              <a:rPr lang="en-US" sz="4000" dirty="0" err="1" smtClean="0"/>
              <a:t>বা</a:t>
            </a:r>
            <a:r>
              <a:rPr lang="en-US" sz="4000" dirty="0" smtClean="0"/>
              <a:t> </a:t>
            </a:r>
            <a:r>
              <a:rPr lang="en-US" sz="4000" dirty="0" err="1" smtClean="0"/>
              <a:t>এটম</a:t>
            </a:r>
            <a:r>
              <a:rPr lang="en-US" sz="4000" dirty="0" smtClean="0"/>
              <a:t>। </a:t>
            </a:r>
            <a:r>
              <a:rPr lang="en-US" sz="4000" dirty="0" err="1" smtClean="0"/>
              <a:t>এটম</a:t>
            </a:r>
            <a:r>
              <a:rPr lang="en-US" sz="4000" dirty="0" smtClean="0"/>
              <a:t> </a:t>
            </a:r>
            <a:r>
              <a:rPr lang="en-US" sz="4000" dirty="0" err="1" smtClean="0"/>
              <a:t>কথাটি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তিনি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নিয়েছিলেন</a:t>
            </a:r>
            <a:r>
              <a:rPr lang="en-US" sz="4000" dirty="0" smtClean="0"/>
              <a:t> </a:t>
            </a:r>
            <a:r>
              <a:rPr lang="en-US" sz="4000" dirty="0" err="1" smtClean="0"/>
              <a:t>গ্রীক</a:t>
            </a:r>
            <a:r>
              <a:rPr lang="en-US" sz="4000" dirty="0" smtClean="0"/>
              <a:t> </a:t>
            </a:r>
            <a:r>
              <a:rPr lang="en-US" sz="4000" dirty="0" err="1" smtClean="0"/>
              <a:t>শব্দ</a:t>
            </a:r>
            <a:r>
              <a:rPr lang="en-US" sz="4000" dirty="0" smtClean="0"/>
              <a:t> </a:t>
            </a:r>
            <a:r>
              <a:rPr lang="en-US" sz="4000" dirty="0" err="1" smtClean="0"/>
              <a:t>এটোমাস</a:t>
            </a:r>
            <a:r>
              <a:rPr lang="en-US" sz="4000" dirty="0" smtClean="0"/>
              <a:t> </a:t>
            </a:r>
            <a:r>
              <a:rPr lang="en-US" sz="4000" dirty="0" err="1" smtClean="0"/>
              <a:t>থেকে</a:t>
            </a:r>
            <a:r>
              <a:rPr lang="en-US" sz="4000" dirty="0" smtClean="0"/>
              <a:t>। </a:t>
            </a:r>
            <a:r>
              <a:rPr lang="en-US" sz="4000" dirty="0" err="1" smtClean="0"/>
              <a:t>যার</a:t>
            </a:r>
            <a:r>
              <a:rPr lang="en-US" sz="4000" dirty="0"/>
              <a:t> </a:t>
            </a:r>
            <a:r>
              <a:rPr lang="en-US" sz="4000" dirty="0" err="1" smtClean="0"/>
              <a:t>অর্থ</a:t>
            </a:r>
            <a:r>
              <a:rPr lang="en-US" sz="4000" dirty="0" smtClean="0"/>
              <a:t> </a:t>
            </a:r>
            <a:r>
              <a:rPr lang="en-US" sz="4000" dirty="0" err="1" smtClean="0"/>
              <a:t>হলো</a:t>
            </a:r>
            <a:r>
              <a:rPr lang="en-US" sz="4000" dirty="0" smtClean="0"/>
              <a:t> </a:t>
            </a:r>
            <a:r>
              <a:rPr lang="en-US" sz="4000" dirty="0" err="1" smtClean="0"/>
              <a:t>অবিভাজ্য</a:t>
            </a:r>
            <a:r>
              <a:rPr lang="en-US" sz="4000" dirty="0" smtClean="0"/>
              <a:t>।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2452664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26972" y="690465"/>
            <a:ext cx="5710335" cy="70788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পরমাণু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নামটি</a:t>
            </a:r>
            <a:r>
              <a:rPr lang="en-US" sz="4000" dirty="0" smtClean="0"/>
              <a:t> </a:t>
            </a:r>
            <a:r>
              <a:rPr lang="en-US" sz="4000" dirty="0" err="1" smtClean="0"/>
              <a:t>এলো</a:t>
            </a:r>
            <a:r>
              <a:rPr lang="en-US" sz="4000" dirty="0" smtClean="0"/>
              <a:t> </a:t>
            </a:r>
            <a:r>
              <a:rPr lang="en-US" sz="4000" dirty="0" err="1" smtClean="0"/>
              <a:t>কোথা</a:t>
            </a:r>
            <a:r>
              <a:rPr lang="en-US" sz="4000" dirty="0" smtClean="0"/>
              <a:t> </a:t>
            </a:r>
            <a:r>
              <a:rPr lang="en-US" sz="4000" dirty="0" err="1" smtClean="0"/>
              <a:t>থেকে</a:t>
            </a:r>
            <a:r>
              <a:rPr lang="en-US" sz="4000" dirty="0"/>
              <a:t> </a:t>
            </a:r>
            <a:r>
              <a:rPr lang="en-US" sz="4000" dirty="0" smtClean="0"/>
              <a:t>?</a:t>
            </a:r>
            <a:endParaRPr lang="en-US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35902" y="1791476"/>
            <a:ext cx="114020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দার্শনিক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প্লেটো</a:t>
            </a:r>
            <a:r>
              <a:rPr lang="en-US" sz="4000" dirty="0" smtClean="0"/>
              <a:t> </a:t>
            </a:r>
            <a:r>
              <a:rPr lang="en-US" sz="4000" dirty="0" err="1" smtClean="0"/>
              <a:t>এবং</a:t>
            </a:r>
            <a:r>
              <a:rPr lang="en-US" sz="4000" dirty="0" smtClean="0"/>
              <a:t> </a:t>
            </a:r>
            <a:r>
              <a:rPr lang="en-US" sz="4000" dirty="0" err="1" smtClean="0"/>
              <a:t>এরিস্টটল</a:t>
            </a:r>
            <a:r>
              <a:rPr lang="en-US" sz="4000" dirty="0" smtClean="0"/>
              <a:t> </a:t>
            </a:r>
            <a:r>
              <a:rPr lang="en-US" sz="4000" dirty="0" err="1" smtClean="0"/>
              <a:t>এমতের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সাথে</a:t>
            </a:r>
            <a:r>
              <a:rPr lang="en-US" sz="4000" dirty="0" smtClean="0"/>
              <a:t> </a:t>
            </a:r>
            <a:r>
              <a:rPr lang="en-US" sz="4000" dirty="0" err="1" smtClean="0"/>
              <a:t>দ্বিমত</a:t>
            </a:r>
            <a:r>
              <a:rPr lang="en-US" sz="4000" dirty="0" smtClean="0"/>
              <a:t> </a:t>
            </a:r>
            <a:r>
              <a:rPr lang="en-US" sz="4000" dirty="0" err="1" smtClean="0"/>
              <a:t>পোষণ</a:t>
            </a:r>
            <a:r>
              <a:rPr lang="en-US" sz="4000" dirty="0" smtClean="0"/>
              <a:t> </a:t>
            </a:r>
            <a:r>
              <a:rPr lang="en-US" sz="4000" dirty="0" err="1" smtClean="0"/>
              <a:t>করেন</a:t>
            </a:r>
            <a:r>
              <a:rPr lang="en-US" sz="4000" dirty="0" smtClean="0"/>
              <a:t>। </a:t>
            </a:r>
            <a:r>
              <a:rPr lang="en-US" sz="4000" dirty="0" err="1" smtClean="0"/>
              <a:t>এরিস্টটলের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মতে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পদার্থসমূহ</a:t>
            </a:r>
            <a:r>
              <a:rPr lang="en-US" sz="4000" dirty="0" smtClean="0"/>
              <a:t> </a:t>
            </a:r>
            <a:r>
              <a:rPr lang="en-US" sz="4000" dirty="0" err="1" smtClean="0"/>
              <a:t>নিরবচ্ছিন্ন</a:t>
            </a:r>
            <a:r>
              <a:rPr lang="en-US" sz="4000" dirty="0" smtClean="0"/>
              <a:t>। </a:t>
            </a:r>
            <a:r>
              <a:rPr lang="en-US" sz="4000" dirty="0" err="1" smtClean="0"/>
              <a:t>অর্থা</a:t>
            </a:r>
            <a:r>
              <a:rPr lang="en-US" sz="4000" dirty="0" smtClean="0"/>
              <a:t>ৎ </a:t>
            </a:r>
            <a:r>
              <a:rPr lang="en-US" sz="4000" dirty="0" err="1" smtClean="0"/>
              <a:t>একে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যতই</a:t>
            </a:r>
            <a:r>
              <a:rPr lang="en-US" sz="4000" dirty="0" smtClean="0"/>
              <a:t> </a:t>
            </a:r>
            <a:r>
              <a:rPr lang="en-US" sz="4000" dirty="0" err="1" smtClean="0"/>
              <a:t>ভাঙা</a:t>
            </a:r>
            <a:r>
              <a:rPr lang="en-US" sz="4000" dirty="0" smtClean="0"/>
              <a:t> </a:t>
            </a:r>
            <a:r>
              <a:rPr lang="en-US" sz="4000" dirty="0" err="1" smtClean="0"/>
              <a:t>হোক</a:t>
            </a:r>
            <a:r>
              <a:rPr lang="en-US" sz="4000" dirty="0" smtClean="0"/>
              <a:t> </a:t>
            </a:r>
            <a:r>
              <a:rPr lang="en-US" sz="4000" dirty="0" err="1" smtClean="0"/>
              <a:t>না</a:t>
            </a:r>
            <a:r>
              <a:rPr lang="en-US" sz="4000" dirty="0" smtClean="0"/>
              <a:t> </a:t>
            </a:r>
            <a:r>
              <a:rPr lang="en-US" sz="4000" dirty="0" err="1" smtClean="0"/>
              <a:t>কেন</a:t>
            </a:r>
            <a:r>
              <a:rPr lang="en-US" sz="4000" dirty="0" smtClean="0"/>
              <a:t>, </a:t>
            </a:r>
            <a:r>
              <a:rPr lang="en-US" sz="4000" dirty="0" err="1" smtClean="0"/>
              <a:t>পদার্থের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কণাগুলো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ক্ষুদ্র</a:t>
            </a:r>
            <a:r>
              <a:rPr lang="en-US" sz="4000" dirty="0" smtClean="0"/>
              <a:t> </a:t>
            </a:r>
            <a:r>
              <a:rPr lang="en-US" sz="4000" dirty="0" err="1" smtClean="0"/>
              <a:t>হতে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ক্ষুদ্র</a:t>
            </a:r>
            <a:r>
              <a:rPr lang="en-US" sz="4000" dirty="0" smtClean="0"/>
              <a:t> </a:t>
            </a:r>
            <a:r>
              <a:rPr lang="en-US" sz="4000" dirty="0" err="1" smtClean="0"/>
              <a:t>হতে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থাকবে</a:t>
            </a:r>
            <a:r>
              <a:rPr lang="en-US" sz="4000" dirty="0" smtClean="0"/>
              <a:t>।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35902" y="4009849"/>
            <a:ext cx="114020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/>
              <a:t>জন</a:t>
            </a:r>
            <a:r>
              <a:rPr lang="en-US" sz="4000" dirty="0" smtClean="0"/>
              <a:t> </a:t>
            </a:r>
            <a:r>
              <a:rPr lang="en-US" sz="4000" dirty="0" err="1" smtClean="0"/>
              <a:t>ডাল্টন</a:t>
            </a:r>
            <a:r>
              <a:rPr lang="en-US" sz="4000" dirty="0" smtClean="0"/>
              <a:t> ১৮০৩ </a:t>
            </a:r>
            <a:r>
              <a:rPr lang="en-US" sz="4000" dirty="0" err="1" smtClean="0"/>
              <a:t>সালে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বলেন</a:t>
            </a:r>
            <a:r>
              <a:rPr lang="en-US" sz="4000" dirty="0" smtClean="0"/>
              <a:t>, </a:t>
            </a:r>
            <a:r>
              <a:rPr lang="en-US" sz="4000" dirty="0" err="1" smtClean="0"/>
              <a:t>পরমাণু</a:t>
            </a:r>
            <a:r>
              <a:rPr lang="en-US" sz="4000" dirty="0" smtClean="0"/>
              <a:t> </a:t>
            </a:r>
            <a:r>
              <a:rPr lang="en-US" sz="4000" dirty="0" err="1" smtClean="0"/>
              <a:t>হলো</a:t>
            </a:r>
            <a:r>
              <a:rPr lang="en-US" sz="4000" dirty="0" smtClean="0"/>
              <a:t> </a:t>
            </a:r>
            <a:r>
              <a:rPr lang="en-US" sz="4000" dirty="0" err="1" smtClean="0"/>
              <a:t>মৌলিক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পদার্থের</a:t>
            </a:r>
            <a:r>
              <a:rPr lang="en-US" sz="4000" dirty="0" smtClean="0"/>
              <a:t> </a:t>
            </a:r>
            <a:r>
              <a:rPr lang="en-US" sz="4000" dirty="0" err="1" smtClean="0"/>
              <a:t>ক্ষুদ্রতম</a:t>
            </a:r>
            <a:r>
              <a:rPr lang="en-US" sz="4000" dirty="0" smtClean="0"/>
              <a:t> </a:t>
            </a:r>
            <a:r>
              <a:rPr lang="en-US" sz="4000" dirty="0" err="1" smtClean="0"/>
              <a:t>কণা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যাকে</a:t>
            </a:r>
            <a:r>
              <a:rPr lang="en-US" sz="4000" dirty="0" smtClean="0"/>
              <a:t> </a:t>
            </a:r>
            <a:r>
              <a:rPr lang="en-US" sz="4000" dirty="0" err="1" smtClean="0"/>
              <a:t>আর</a:t>
            </a:r>
            <a:r>
              <a:rPr lang="en-US" sz="4000" dirty="0" smtClean="0"/>
              <a:t> </a:t>
            </a:r>
            <a:r>
              <a:rPr lang="en-US" sz="4000" dirty="0" err="1" smtClean="0"/>
              <a:t>ভাঙা</a:t>
            </a:r>
            <a:r>
              <a:rPr lang="en-US" sz="4000" dirty="0" smtClean="0"/>
              <a:t> </a:t>
            </a:r>
            <a:r>
              <a:rPr lang="en-US" sz="4000" dirty="0" err="1" smtClean="0"/>
              <a:t>যায়</a:t>
            </a:r>
            <a:r>
              <a:rPr lang="en-US" sz="4000" dirty="0" smtClean="0"/>
              <a:t> </a:t>
            </a:r>
            <a:r>
              <a:rPr lang="en-US" sz="4000" dirty="0" err="1" smtClean="0"/>
              <a:t>না</a:t>
            </a:r>
            <a:r>
              <a:rPr lang="en-US" sz="4000" dirty="0" smtClean="0"/>
              <a:t>।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49225611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1024</TotalTime>
  <Words>399</Words>
  <Application>Microsoft Office PowerPoint</Application>
  <PresentationFormat>Widescreen</PresentationFormat>
  <Paragraphs>54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Doel-1612i3</dc:creator>
  <cp:lastModifiedBy>Sohel</cp:lastModifiedBy>
  <cp:revision>317</cp:revision>
  <dcterms:created xsi:type="dcterms:W3CDTF">2014-04-02T08:11:26Z</dcterms:created>
  <dcterms:modified xsi:type="dcterms:W3CDTF">2022-02-19T08:50:28Z</dcterms:modified>
</cp:coreProperties>
</file>