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88" r:id="rId4"/>
    <p:sldId id="260" r:id="rId5"/>
    <p:sldId id="263" r:id="rId6"/>
    <p:sldId id="264" r:id="rId7"/>
    <p:sldId id="268" r:id="rId8"/>
    <p:sldId id="289" r:id="rId9"/>
    <p:sldId id="290" r:id="rId10"/>
    <p:sldId id="291" r:id="rId11"/>
    <p:sldId id="279" r:id="rId12"/>
    <p:sldId id="292" r:id="rId13"/>
    <p:sldId id="286" r:id="rId14"/>
    <p:sldId id="277" r:id="rId15"/>
    <p:sldId id="278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4"/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67" autoAdjust="0"/>
    <p:restoredTop sz="94384" autoAdjust="0"/>
  </p:normalViewPr>
  <p:slideViewPr>
    <p:cSldViewPr snapToGrid="0">
      <p:cViewPr varScale="1">
        <p:scale>
          <a:sx n="74" d="100"/>
          <a:sy n="74" d="100"/>
        </p:scale>
        <p:origin x="57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5D05C-28E4-4273-BDAB-128BF76E1C00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245C0-DABD-4A54-9D8B-82433A5FA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5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245C0-DABD-4A54-9D8B-82433A5FAC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79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5FF4-D1C4-4989-8491-D29A161B41AE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767C-90E0-49DD-8E07-8650963AF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14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5FF4-D1C4-4989-8491-D29A161B41AE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767C-90E0-49DD-8E07-8650963AF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3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5FF4-D1C4-4989-8491-D29A161B41AE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767C-90E0-49DD-8E07-8650963AF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1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5FF4-D1C4-4989-8491-D29A161B41AE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767C-90E0-49DD-8E07-8650963AF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9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5FF4-D1C4-4989-8491-D29A161B41AE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767C-90E0-49DD-8E07-8650963AF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7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5FF4-D1C4-4989-8491-D29A161B41AE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767C-90E0-49DD-8E07-8650963AF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2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5FF4-D1C4-4989-8491-D29A161B41AE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767C-90E0-49DD-8E07-8650963AF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6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5FF4-D1C4-4989-8491-D29A161B41AE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767C-90E0-49DD-8E07-8650963AF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1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5FF4-D1C4-4989-8491-D29A161B41AE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767C-90E0-49DD-8E07-8650963AF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6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5FF4-D1C4-4989-8491-D29A161B41AE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767C-90E0-49DD-8E07-8650963AF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50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5FF4-D1C4-4989-8491-D29A161B41AE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767C-90E0-49DD-8E07-8650963AF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7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85FF4-D1C4-4989-8491-D29A161B41AE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3767C-90E0-49DD-8E07-8650963AF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1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9" y="68438"/>
            <a:ext cx="12027877" cy="66235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6"/>
          <p:cNvSpPr/>
          <p:nvPr/>
        </p:nvSpPr>
        <p:spPr>
          <a:xfrm>
            <a:off x="70339" y="58617"/>
            <a:ext cx="12027877" cy="669387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1112" y="2670032"/>
            <a:ext cx="11552349" cy="36704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শব্দের শেষে স্ থাকলে উচ্চারণের সময় স্ লোপ পায় এবং স্-এর      জায়গায় বিসর্গ হয়।উচ্চারণে স্ বজায় থাকে।                                       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 :নমস্&gt;নমঃ+কার=নমস্কার।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1419" y="480394"/>
            <a:ext cx="6701364" cy="14685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স্-জাত বিসর্গ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1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6339" y="294120"/>
            <a:ext cx="8364765" cy="10781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বিসর্গ ও স্বরধ্বনির সন্ধি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137" y="1605152"/>
            <a:ext cx="11546007" cy="4893647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bn-BD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অ-ধ্বনির সঙ্গে বিসর্গ এবং পরে অ-ধ্বনি থাকলে বিসর্গ ও  অ-ধ্বনির স্থলে ও-কার হয়।যেমন-</a:t>
            </a:r>
            <a:endParaRPr lang="as-IN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as-IN" sz="32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bn-BD" sz="4000" b="1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ততঃ+অধিক=ততোধিক,</a:t>
            </a:r>
            <a:r>
              <a:rPr lang="en-US" sz="4000" b="1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BD" sz="32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endParaRPr lang="bn-BD" sz="3200" dirty="0">
              <a:solidFill>
                <a:schemeClr val="dk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bn-BD" sz="32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bn-BD" sz="4000" b="1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যশঃ+অভিলাষ=যশোভিলাষ, </a:t>
            </a:r>
          </a:p>
          <a:p>
            <a:pPr lvl="0">
              <a:lnSpc>
                <a:spcPct val="150000"/>
              </a:lnSpc>
            </a:pPr>
            <a:r>
              <a:rPr lang="bn-BD" sz="4000" b="1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বয়ঃ+অধিক=বয়োধিক ইত্যাদি।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6339" y="294120"/>
            <a:ext cx="8364765" cy="10781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বিসর্গ ও স্বরধ্বনির সন্ধি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2137" y="1706773"/>
            <a:ext cx="11546007" cy="4893647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bn-BD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অ-ধ্বনির সঙ্গে বিসর্গ এবং পরে অ,আ,উ-ধ্বনি থাকলে বিসর্গ ও  অ/আ/উ-ধ্বনি মিলে র হয়।যেমন-</a:t>
            </a:r>
            <a:endParaRPr lang="as-IN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as-IN" sz="32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bn-BD" sz="4000" b="1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পুনঃ+অধিকার=পুনরাধিকার,</a:t>
            </a:r>
            <a:r>
              <a:rPr lang="en-US" sz="4000" b="1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BD" sz="32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endParaRPr lang="bn-BD" sz="3200" dirty="0">
              <a:solidFill>
                <a:schemeClr val="dk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bn-BD" sz="32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bn-BD" sz="4000" b="1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প্রাতঃ+আশ=প্রাতরাশ, </a:t>
            </a:r>
          </a:p>
          <a:p>
            <a:pPr lvl="0">
              <a:lnSpc>
                <a:spcPct val="150000"/>
              </a:lnSpc>
            </a:pPr>
            <a:r>
              <a:rPr lang="bn-BD" sz="4000" b="1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পুনঃ+উক্ত=পুনরুক্ত ইত্যাদি।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0059" y="327546"/>
            <a:ext cx="9990161" cy="1433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নীরব পাঠ-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0059" y="1929714"/>
            <a:ext cx="9990160" cy="46948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6"/>
          <p:cNvSpPr/>
          <p:nvPr/>
        </p:nvSpPr>
        <p:spPr>
          <a:xfrm>
            <a:off x="0" y="68238"/>
            <a:ext cx="12192000" cy="676246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6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254" y="321575"/>
            <a:ext cx="7501719" cy="11873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মূল্যায়ন-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01254" y="1743265"/>
            <a:ext cx="7501719" cy="11737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‘পুনরাবৃত্তি’-শব্দের সন্ধি বিচ্ছেদ কর।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1254" y="3374414"/>
            <a:ext cx="9561698" cy="11744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ঃ+অ ধ্বনি মিলে কোন ধ্বনি সৃষ্টি হয়?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 আ-কার       (খ) ঊ-কার       (গ) ও-কার           (ঘ)ঔ-কার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1254" y="5017535"/>
            <a:ext cx="10006001" cy="96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‘পুনরুক্ত’-শব্দের সন্ধি বিচ্ছেদ ‘পুনঃ+উক্ত’ কোন কোন ধ্বনি মিলে হয়েছে?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4538" y="1911969"/>
            <a:ext cx="857370" cy="8362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4538" y="3519675"/>
            <a:ext cx="857370" cy="836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3525" y="5127381"/>
            <a:ext cx="748024" cy="83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4276" y="344132"/>
            <a:ext cx="1068619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bn-IN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25" y="1591806"/>
            <a:ext cx="8024883" cy="31849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Rectangle 2"/>
          <p:cNvSpPr/>
          <p:nvPr/>
        </p:nvSpPr>
        <p:spPr>
          <a:xfrm>
            <a:off x="95534" y="194005"/>
            <a:ext cx="12096466" cy="666399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4275" y="5008728"/>
            <a:ext cx="10686197" cy="12692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উদাহরণসহ বিসর্গসন্ধির প্রকারভেদ আলোচনা কর।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5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0" y="29601"/>
            <a:ext cx="12096466" cy="67488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713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" y="160361"/>
            <a:ext cx="12091915" cy="653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0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214" y="2306470"/>
            <a:ext cx="3872252" cy="42444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4"/>
          <p:cNvSpPr/>
          <p:nvPr/>
        </p:nvSpPr>
        <p:spPr>
          <a:xfrm>
            <a:off x="1197739" y="2306470"/>
            <a:ext cx="5786459" cy="42444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>
            <a:sp3d extrusionH="57150">
              <a:bevelT w="82550" h="38100" prst="coolSlant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    :  বাংলা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শ্রেণি     :  অষ্টম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পাঠ:সন্ধি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kern="0" noProof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বিসর্গ</a:t>
            </a:r>
            <a:r>
              <a:rPr lang="en-US" sz="36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bn-BD" sz="36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-পর্ব-১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r>
              <a:rPr kumimoji="0" lang="bn-BD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সময় :  ৪০ মিনিট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4861" y="382136"/>
            <a:ext cx="9771605" cy="180150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পরিচিতি-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152" y="77273"/>
            <a:ext cx="12041747" cy="668413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9512" y="165641"/>
            <a:ext cx="10720187" cy="10372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 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71525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9512" y="5336411"/>
            <a:ext cx="4521471" cy="10234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পুনঃ+মিলন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5336412"/>
            <a:ext cx="1105469" cy="10234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7286" y="5336411"/>
            <a:ext cx="4562413" cy="10234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পুনর্মিলন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F259447-11F5-4683-9516-3B8D1969E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7" y="1439280"/>
            <a:ext cx="9878291" cy="35417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1769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1695" y="667169"/>
            <a:ext cx="10340593" cy="15285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en-US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1695" y="3257097"/>
            <a:ext cx="10340593" cy="26340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বিসর্গসন্ধি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41695" y="2726407"/>
            <a:ext cx="1034059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6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4056" y="235697"/>
            <a:ext cx="10239033" cy="1209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শিখনফল-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444" y="1643439"/>
            <a:ext cx="6984715" cy="946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এই পাঠ শেষে শিক্ষার্থীরা...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6444" y="2948970"/>
            <a:ext cx="5530106" cy="8018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বিসর্গসন্ধির সংঙ্গা বলতে পারবে।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96444" y="3983390"/>
            <a:ext cx="7700100" cy="7905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বিসর্গসন্ধির নিয়মাবলি বর্ণনা করতে পারবে।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96444" y="5132645"/>
            <a:ext cx="9174060" cy="8866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নিয়মানুসারে বিসর্গসন্ধি বিচ্ছেদ করতে পারবে।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4056" y="2948970"/>
            <a:ext cx="857370" cy="8362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4056" y="4087729"/>
            <a:ext cx="857370" cy="6862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4056" y="5132645"/>
            <a:ext cx="857370" cy="6934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469" y="177422"/>
            <a:ext cx="10495128" cy="9826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বিসর্গসন্ধি নিয়ে আলোচনা :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660" y="1514898"/>
            <a:ext cx="11791665" cy="5192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4000" u="sng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বিসর্গসন্ধি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বিসর্গ-এর সঙ্গে ব্যঞ্জনধ্বনি কিংবা স্বরধ্বনি মিলনে যে সন্ধি হয়,তাকে বিসর্গসন্ধি বলে।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যেমন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</a:p>
          <a:p>
            <a:endPara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4714" y="4111385"/>
            <a:ext cx="4681182" cy="1675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নিঃ+বাক=নির্বাক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28" y="3057899"/>
            <a:ext cx="5205572" cy="28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70775" y="541383"/>
            <a:ext cx="8488907" cy="134389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বিসর্গসন্ধি দু রকম: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9953" y="4558145"/>
            <a:ext cx="4244554" cy="14685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র্-জাত বিসর্গ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18245" y="4558145"/>
            <a:ext cx="4037428" cy="14685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স্-জাত বিসর্গ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2333" flipV="1">
            <a:off x="3556462" y="2691858"/>
            <a:ext cx="2305318" cy="10286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1910" flipV="1">
            <a:off x="6188230" y="2673393"/>
            <a:ext cx="2260031" cy="106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41419" y="480394"/>
            <a:ext cx="6701364" cy="14685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র্-জাত বিসর্গ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1112" y="2670032"/>
            <a:ext cx="11552349" cy="36704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শব্দের শেষে র্ থাকলে উচ্চারণের সময় র্ লোপ পায় এবং র্-এর      জায়গায় বিসর্গ হয়।উচ্চারণে র্ বজায় থাকে।                                       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 :অন্তর&gt;অন্তঃ+গত=অন্তর্গত।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2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270</Words>
  <Application>Microsoft Office PowerPoint</Application>
  <PresentationFormat>Widescreen</PresentationFormat>
  <Paragraphs>55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403</cp:revision>
  <dcterms:created xsi:type="dcterms:W3CDTF">2021-11-06T12:10:13Z</dcterms:created>
  <dcterms:modified xsi:type="dcterms:W3CDTF">2022-02-02T04:41:24Z</dcterms:modified>
</cp:coreProperties>
</file>