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9" r:id="rId8"/>
    <p:sldId id="272" r:id="rId9"/>
    <p:sldId id="268" r:id="rId10"/>
    <p:sldId id="270" r:id="rId11"/>
    <p:sldId id="261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A51B3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F96BC-DA93-4B20-8DCB-3111953D5A8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23672B-9988-4B3C-AB1F-99A195B6707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অবস্থানের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বনভুমির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শ্রেনিবিভাগ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  ।  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F6BD48-52A7-4951-81A0-6CC2E68587B2}" type="parTrans" cxnId="{BBF5D9BB-C9C0-4F38-848D-8E34D6E3A8CE}">
      <dgm:prSet/>
      <dgm:spPr/>
      <dgm:t>
        <a:bodyPr/>
        <a:lstStyle/>
        <a:p>
          <a:endParaRPr lang="en-US"/>
        </a:p>
      </dgm:t>
    </dgm:pt>
    <dgm:pt modelId="{1D0BAAC9-67AD-4F77-B413-CDE2B7E5E063}" type="sibTrans" cxnId="{BBF5D9BB-C9C0-4F38-848D-8E34D6E3A8CE}">
      <dgm:prSet/>
      <dgm:spPr/>
      <dgm:t>
        <a:bodyPr/>
        <a:lstStyle/>
        <a:p>
          <a:endParaRPr lang="en-US"/>
        </a:p>
      </dgm:t>
    </dgm:pt>
    <dgm:pt modelId="{4C16B979-183D-4EB4-94BE-CE67FF7C522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উদ্ভিদের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বৈশিষ্ট্যের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বনভুমির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শ্রেনিবিভাগ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। 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DB5126-4930-49CE-ACD1-875843ED9121}" type="parTrans" cxnId="{719D3B66-5F7E-4A5F-B006-2CFF2E82ECEE}">
      <dgm:prSet/>
      <dgm:spPr/>
      <dgm:t>
        <a:bodyPr/>
        <a:lstStyle/>
        <a:p>
          <a:endParaRPr lang="en-US"/>
        </a:p>
      </dgm:t>
    </dgm:pt>
    <dgm:pt modelId="{B2911781-8CA7-471F-BE94-B6DD806228B8}" type="sibTrans" cxnId="{719D3B66-5F7E-4A5F-B006-2CFF2E82ECEE}">
      <dgm:prSet/>
      <dgm:spPr/>
      <dgm:t>
        <a:bodyPr/>
        <a:lstStyle/>
        <a:p>
          <a:endParaRPr lang="en-US"/>
        </a:p>
      </dgm:t>
    </dgm:pt>
    <dgm:pt modelId="{E01009E0-684D-4387-A2B6-07DF2737F8DB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স্রোতজ বনভুমির বৈশিষ্ট্য ব্যাখ্যা করতে পারবে ।</a:t>
          </a:r>
          <a:endParaRPr lang="en-US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8FD11C-C7E2-4774-8263-32AB61E5EB31}" type="parTrans" cxnId="{7E2C5A7E-2CF5-4F28-B07F-48E35B88127E}">
      <dgm:prSet/>
      <dgm:spPr/>
      <dgm:t>
        <a:bodyPr/>
        <a:lstStyle/>
        <a:p>
          <a:endParaRPr lang="en-US"/>
        </a:p>
      </dgm:t>
    </dgm:pt>
    <dgm:pt modelId="{35563E0C-8961-4E47-932E-D4D8DBC191EB}" type="sibTrans" cxnId="{7E2C5A7E-2CF5-4F28-B07F-48E35B88127E}">
      <dgm:prSet/>
      <dgm:spPr/>
      <dgm:t>
        <a:bodyPr/>
        <a:lstStyle/>
        <a:p>
          <a:endParaRPr lang="en-US"/>
        </a:p>
      </dgm:t>
    </dgm:pt>
    <dgm:pt modelId="{764C88EC-A154-4040-9FB3-8C1DE43D5FA9}" type="pres">
      <dgm:prSet presAssocID="{36FF96BC-DA93-4B20-8DCB-3111953D5A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E8E8983-BAC2-48B2-A591-DAB9C338DF72}" type="pres">
      <dgm:prSet presAssocID="{36FF96BC-DA93-4B20-8DCB-3111953D5A8D}" presName="Name1" presStyleCnt="0"/>
      <dgm:spPr/>
    </dgm:pt>
    <dgm:pt modelId="{DFC50A9C-FBCC-437D-AEF7-5E6935CCC09E}" type="pres">
      <dgm:prSet presAssocID="{36FF96BC-DA93-4B20-8DCB-3111953D5A8D}" presName="cycle" presStyleCnt="0"/>
      <dgm:spPr/>
    </dgm:pt>
    <dgm:pt modelId="{C367C780-55A7-4B74-B9C3-33064B25B175}" type="pres">
      <dgm:prSet presAssocID="{36FF96BC-DA93-4B20-8DCB-3111953D5A8D}" presName="srcNode" presStyleLbl="node1" presStyleIdx="0" presStyleCnt="3"/>
      <dgm:spPr/>
    </dgm:pt>
    <dgm:pt modelId="{4F18108E-1C03-4C66-87A8-6E3B136BF778}" type="pres">
      <dgm:prSet presAssocID="{36FF96BC-DA93-4B20-8DCB-3111953D5A8D}" presName="conn" presStyleLbl="parChTrans1D2" presStyleIdx="0" presStyleCnt="1"/>
      <dgm:spPr/>
      <dgm:t>
        <a:bodyPr/>
        <a:lstStyle/>
        <a:p>
          <a:endParaRPr lang="en-US"/>
        </a:p>
      </dgm:t>
    </dgm:pt>
    <dgm:pt modelId="{E7A5315B-592D-441C-B437-7A779E2FB870}" type="pres">
      <dgm:prSet presAssocID="{36FF96BC-DA93-4B20-8DCB-3111953D5A8D}" presName="extraNode" presStyleLbl="node1" presStyleIdx="0" presStyleCnt="3"/>
      <dgm:spPr/>
    </dgm:pt>
    <dgm:pt modelId="{EC4139D2-BEBE-4627-B808-70C02C2FA767}" type="pres">
      <dgm:prSet presAssocID="{36FF96BC-DA93-4B20-8DCB-3111953D5A8D}" presName="dstNode" presStyleLbl="node1" presStyleIdx="0" presStyleCnt="3"/>
      <dgm:spPr/>
    </dgm:pt>
    <dgm:pt modelId="{F28A5163-107C-4B5E-A1FD-B84A23315127}" type="pres">
      <dgm:prSet presAssocID="{DC23672B-9988-4B3C-AB1F-99A195B67078}" presName="text_1" presStyleLbl="node1" presStyleIdx="0" presStyleCnt="3" custLinFactNeighborX="-1378" custLinFactNeighborY="3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B312E-BE56-4FF8-ABB3-89DE270A31C2}" type="pres">
      <dgm:prSet presAssocID="{DC23672B-9988-4B3C-AB1F-99A195B67078}" presName="accent_1" presStyleCnt="0"/>
      <dgm:spPr/>
    </dgm:pt>
    <dgm:pt modelId="{9EFA6CCF-7C37-471E-B11C-C4B1984E0345}" type="pres">
      <dgm:prSet presAssocID="{DC23672B-9988-4B3C-AB1F-99A195B67078}" presName="accentRepeatNode" presStyleLbl="solidFgAcc1" presStyleIdx="0" presStyleCnt="3" custLinFactNeighborX="665" custLinFactNeighborY="1535"/>
      <dgm:spPr/>
    </dgm:pt>
    <dgm:pt modelId="{22F7C09B-659B-4A31-9ED6-7D299174609F}" type="pres">
      <dgm:prSet presAssocID="{4C16B979-183D-4EB4-94BE-CE67FF7C522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FD643-281A-48ED-8392-F494D823928F}" type="pres">
      <dgm:prSet presAssocID="{4C16B979-183D-4EB4-94BE-CE67FF7C5226}" presName="accent_2" presStyleCnt="0"/>
      <dgm:spPr/>
    </dgm:pt>
    <dgm:pt modelId="{459B9508-7939-4E05-BDF2-E5DD2EB3CDC8}" type="pres">
      <dgm:prSet presAssocID="{4C16B979-183D-4EB4-94BE-CE67FF7C5226}" presName="accentRepeatNode" presStyleLbl="solidFgAcc1" presStyleIdx="1" presStyleCnt="3" custLinFactNeighborX="-9450" custLinFactNeighborY="675"/>
      <dgm:spPr/>
    </dgm:pt>
    <dgm:pt modelId="{B273E4A5-8A2C-454E-B64A-F1913102C256}" type="pres">
      <dgm:prSet presAssocID="{E01009E0-684D-4387-A2B6-07DF2737F8D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C4A0F-06EA-496B-A0EC-2D6EE8A3A4E2}" type="pres">
      <dgm:prSet presAssocID="{E01009E0-684D-4387-A2B6-07DF2737F8DB}" presName="accent_3" presStyleCnt="0"/>
      <dgm:spPr/>
    </dgm:pt>
    <dgm:pt modelId="{B9FAF30F-4D45-471E-9A60-21DC1366B0F9}" type="pres">
      <dgm:prSet presAssocID="{E01009E0-684D-4387-A2B6-07DF2737F8DB}" presName="accentRepeatNode" presStyleLbl="solidFgAcc1" presStyleIdx="2" presStyleCnt="3"/>
      <dgm:spPr/>
    </dgm:pt>
  </dgm:ptLst>
  <dgm:cxnLst>
    <dgm:cxn modelId="{216D5937-ABEC-4709-8096-DACFCEA61BB4}" type="presOf" srcId="{E01009E0-684D-4387-A2B6-07DF2737F8DB}" destId="{B273E4A5-8A2C-454E-B64A-F1913102C256}" srcOrd="0" destOrd="0" presId="urn:microsoft.com/office/officeart/2008/layout/VerticalCurvedList"/>
    <dgm:cxn modelId="{719D3B66-5F7E-4A5F-B006-2CFF2E82ECEE}" srcId="{36FF96BC-DA93-4B20-8DCB-3111953D5A8D}" destId="{4C16B979-183D-4EB4-94BE-CE67FF7C5226}" srcOrd="1" destOrd="0" parTransId="{5CDB5126-4930-49CE-ACD1-875843ED9121}" sibTransId="{B2911781-8CA7-471F-BE94-B6DD806228B8}"/>
    <dgm:cxn modelId="{BBF5D9BB-C9C0-4F38-848D-8E34D6E3A8CE}" srcId="{36FF96BC-DA93-4B20-8DCB-3111953D5A8D}" destId="{DC23672B-9988-4B3C-AB1F-99A195B67078}" srcOrd="0" destOrd="0" parTransId="{F1F6BD48-52A7-4951-81A0-6CC2E68587B2}" sibTransId="{1D0BAAC9-67AD-4F77-B413-CDE2B7E5E063}"/>
    <dgm:cxn modelId="{7E2C5A7E-2CF5-4F28-B07F-48E35B88127E}" srcId="{36FF96BC-DA93-4B20-8DCB-3111953D5A8D}" destId="{E01009E0-684D-4387-A2B6-07DF2737F8DB}" srcOrd="2" destOrd="0" parTransId="{388FD11C-C7E2-4774-8263-32AB61E5EB31}" sibTransId="{35563E0C-8961-4E47-932E-D4D8DBC191EB}"/>
    <dgm:cxn modelId="{BA9DB2F7-4FC8-4117-ACDD-56A470C9C72A}" type="presOf" srcId="{1D0BAAC9-67AD-4F77-B413-CDE2B7E5E063}" destId="{4F18108E-1C03-4C66-87A8-6E3B136BF778}" srcOrd="0" destOrd="0" presId="urn:microsoft.com/office/officeart/2008/layout/VerticalCurvedList"/>
    <dgm:cxn modelId="{306EC18E-737F-430F-BEBC-B6156482A541}" type="presOf" srcId="{36FF96BC-DA93-4B20-8DCB-3111953D5A8D}" destId="{764C88EC-A154-4040-9FB3-8C1DE43D5FA9}" srcOrd="0" destOrd="0" presId="urn:microsoft.com/office/officeart/2008/layout/VerticalCurvedList"/>
    <dgm:cxn modelId="{8E1713FF-D359-425C-8522-7275294CB28F}" type="presOf" srcId="{4C16B979-183D-4EB4-94BE-CE67FF7C5226}" destId="{22F7C09B-659B-4A31-9ED6-7D299174609F}" srcOrd="0" destOrd="0" presId="urn:microsoft.com/office/officeart/2008/layout/VerticalCurvedList"/>
    <dgm:cxn modelId="{8F868688-C840-4054-936F-2E5024CADD9B}" type="presOf" srcId="{DC23672B-9988-4B3C-AB1F-99A195B67078}" destId="{F28A5163-107C-4B5E-A1FD-B84A23315127}" srcOrd="0" destOrd="0" presId="urn:microsoft.com/office/officeart/2008/layout/VerticalCurvedList"/>
    <dgm:cxn modelId="{B57AD379-9FF7-4174-ADD2-44A97534451D}" type="presParOf" srcId="{764C88EC-A154-4040-9FB3-8C1DE43D5FA9}" destId="{5E8E8983-BAC2-48B2-A591-DAB9C338DF72}" srcOrd="0" destOrd="0" presId="urn:microsoft.com/office/officeart/2008/layout/VerticalCurvedList"/>
    <dgm:cxn modelId="{CDBA0C81-3FC5-4E6C-BCFD-41882A141B94}" type="presParOf" srcId="{5E8E8983-BAC2-48B2-A591-DAB9C338DF72}" destId="{DFC50A9C-FBCC-437D-AEF7-5E6935CCC09E}" srcOrd="0" destOrd="0" presId="urn:microsoft.com/office/officeart/2008/layout/VerticalCurvedList"/>
    <dgm:cxn modelId="{7042FB6F-6159-40FD-885E-60A2C29403C4}" type="presParOf" srcId="{DFC50A9C-FBCC-437D-AEF7-5E6935CCC09E}" destId="{C367C780-55A7-4B74-B9C3-33064B25B175}" srcOrd="0" destOrd="0" presId="urn:microsoft.com/office/officeart/2008/layout/VerticalCurvedList"/>
    <dgm:cxn modelId="{8DB5D5B7-16B7-432D-9BAE-099565461297}" type="presParOf" srcId="{DFC50A9C-FBCC-437D-AEF7-5E6935CCC09E}" destId="{4F18108E-1C03-4C66-87A8-6E3B136BF778}" srcOrd="1" destOrd="0" presId="urn:microsoft.com/office/officeart/2008/layout/VerticalCurvedList"/>
    <dgm:cxn modelId="{CA644839-DD8B-4157-8DFF-F78AA3A15E48}" type="presParOf" srcId="{DFC50A9C-FBCC-437D-AEF7-5E6935CCC09E}" destId="{E7A5315B-592D-441C-B437-7A779E2FB870}" srcOrd="2" destOrd="0" presId="urn:microsoft.com/office/officeart/2008/layout/VerticalCurvedList"/>
    <dgm:cxn modelId="{0C11ADBA-59E3-40BE-A104-1FDC2AB25DCC}" type="presParOf" srcId="{DFC50A9C-FBCC-437D-AEF7-5E6935CCC09E}" destId="{EC4139D2-BEBE-4627-B808-70C02C2FA767}" srcOrd="3" destOrd="0" presId="urn:microsoft.com/office/officeart/2008/layout/VerticalCurvedList"/>
    <dgm:cxn modelId="{041D79B0-C965-40B7-8268-5104FC47D6E2}" type="presParOf" srcId="{5E8E8983-BAC2-48B2-A591-DAB9C338DF72}" destId="{F28A5163-107C-4B5E-A1FD-B84A23315127}" srcOrd="1" destOrd="0" presId="urn:microsoft.com/office/officeart/2008/layout/VerticalCurvedList"/>
    <dgm:cxn modelId="{7AFEA406-84C4-4E13-98EC-6C7550F73A8A}" type="presParOf" srcId="{5E8E8983-BAC2-48B2-A591-DAB9C338DF72}" destId="{1A2B312E-BE56-4FF8-ABB3-89DE270A31C2}" srcOrd="2" destOrd="0" presId="urn:microsoft.com/office/officeart/2008/layout/VerticalCurvedList"/>
    <dgm:cxn modelId="{A589F903-1A8F-4A45-BB40-3DD39EE55EE5}" type="presParOf" srcId="{1A2B312E-BE56-4FF8-ABB3-89DE270A31C2}" destId="{9EFA6CCF-7C37-471E-B11C-C4B1984E0345}" srcOrd="0" destOrd="0" presId="urn:microsoft.com/office/officeart/2008/layout/VerticalCurvedList"/>
    <dgm:cxn modelId="{B59A52A4-9226-431F-8313-71499BDE33ED}" type="presParOf" srcId="{5E8E8983-BAC2-48B2-A591-DAB9C338DF72}" destId="{22F7C09B-659B-4A31-9ED6-7D299174609F}" srcOrd="3" destOrd="0" presId="urn:microsoft.com/office/officeart/2008/layout/VerticalCurvedList"/>
    <dgm:cxn modelId="{D4022308-D0F1-4811-BA5A-5BE4E99EC4D5}" type="presParOf" srcId="{5E8E8983-BAC2-48B2-A591-DAB9C338DF72}" destId="{226FD643-281A-48ED-8392-F494D823928F}" srcOrd="4" destOrd="0" presId="urn:microsoft.com/office/officeart/2008/layout/VerticalCurvedList"/>
    <dgm:cxn modelId="{46CA150D-2FDE-4EDA-B69A-79160737585C}" type="presParOf" srcId="{226FD643-281A-48ED-8392-F494D823928F}" destId="{459B9508-7939-4E05-BDF2-E5DD2EB3CDC8}" srcOrd="0" destOrd="0" presId="urn:microsoft.com/office/officeart/2008/layout/VerticalCurvedList"/>
    <dgm:cxn modelId="{662150D0-CBA8-4C9E-9607-C9A95354EC9D}" type="presParOf" srcId="{5E8E8983-BAC2-48B2-A591-DAB9C338DF72}" destId="{B273E4A5-8A2C-454E-B64A-F1913102C256}" srcOrd="5" destOrd="0" presId="urn:microsoft.com/office/officeart/2008/layout/VerticalCurvedList"/>
    <dgm:cxn modelId="{AE26B073-B66D-49F6-8350-6635597A45EC}" type="presParOf" srcId="{5E8E8983-BAC2-48B2-A591-DAB9C338DF72}" destId="{7A6C4A0F-06EA-496B-A0EC-2D6EE8A3A4E2}" srcOrd="6" destOrd="0" presId="urn:microsoft.com/office/officeart/2008/layout/VerticalCurvedList"/>
    <dgm:cxn modelId="{36740764-60F7-4843-9C5A-14BCC63D813A}" type="presParOf" srcId="{7A6C4A0F-06EA-496B-A0EC-2D6EE8A3A4E2}" destId="{B9FAF30F-4D45-471E-9A60-21DC1366B0F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8108E-1C03-4C66-87A8-6E3B136BF778}">
      <dsp:nvSpPr>
        <dsp:cNvPr id="0" name=""/>
        <dsp:cNvSpPr/>
      </dsp:nvSpPr>
      <dsp:spPr>
        <a:xfrm>
          <a:off x="-4857712" y="-744448"/>
          <a:ext cx="5785688" cy="5785688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A5163-107C-4B5E-A1FD-B84A23315127}">
      <dsp:nvSpPr>
        <dsp:cNvPr id="0" name=""/>
        <dsp:cNvSpPr/>
      </dsp:nvSpPr>
      <dsp:spPr>
        <a:xfrm>
          <a:off x="488752" y="458682"/>
          <a:ext cx="7842873" cy="85935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2116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অবস্থানের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বনভুমির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শ্রেনিবিভাগ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  ।  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8752" y="458682"/>
        <a:ext cx="7842873" cy="859358"/>
      </dsp:txXfrm>
    </dsp:sp>
    <dsp:sp modelId="{9EFA6CCF-7C37-471E-B11C-C4B1984E0345}">
      <dsp:nvSpPr>
        <dsp:cNvPr id="0" name=""/>
        <dsp:cNvSpPr/>
      </dsp:nvSpPr>
      <dsp:spPr>
        <a:xfrm>
          <a:off x="66871" y="338748"/>
          <a:ext cx="1074198" cy="1074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7C09B-659B-4A31-9ED6-7D299174609F}">
      <dsp:nvSpPr>
        <dsp:cNvPr id="0" name=""/>
        <dsp:cNvSpPr/>
      </dsp:nvSpPr>
      <dsp:spPr>
        <a:xfrm>
          <a:off x="909203" y="1718716"/>
          <a:ext cx="7530496" cy="85935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2116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উদ্ভিদের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বৈশিষ্ট্যের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ভিত্তিতে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বনভুমির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শ্রেনিবিভাগ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। 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9203" y="1718716"/>
        <a:ext cx="7530496" cy="859358"/>
      </dsp:txXfrm>
    </dsp:sp>
    <dsp:sp modelId="{459B9508-7939-4E05-BDF2-E5DD2EB3CDC8}">
      <dsp:nvSpPr>
        <dsp:cNvPr id="0" name=""/>
        <dsp:cNvSpPr/>
      </dsp:nvSpPr>
      <dsp:spPr>
        <a:xfrm>
          <a:off x="270593" y="1618547"/>
          <a:ext cx="1074198" cy="1074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3E4A5-8A2C-454E-B64A-F1913102C256}">
      <dsp:nvSpPr>
        <dsp:cNvPr id="0" name=""/>
        <dsp:cNvSpPr/>
      </dsp:nvSpPr>
      <dsp:spPr>
        <a:xfrm>
          <a:off x="596827" y="3007754"/>
          <a:ext cx="7842873" cy="85935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2116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স্রোতজ বনভুমির বৈশিষ্ট্য ব্যাখ্যা করতে পারবে ।</a:t>
          </a:r>
          <a:endParaRPr lang="en-US" sz="38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827" y="3007754"/>
        <a:ext cx="7842873" cy="859358"/>
      </dsp:txXfrm>
    </dsp:sp>
    <dsp:sp modelId="{B9FAF30F-4D45-471E-9A60-21DC1366B0F9}">
      <dsp:nvSpPr>
        <dsp:cNvPr id="0" name=""/>
        <dsp:cNvSpPr/>
      </dsp:nvSpPr>
      <dsp:spPr>
        <a:xfrm>
          <a:off x="59728" y="2900334"/>
          <a:ext cx="1074198" cy="1074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9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4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4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2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8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8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CFCC-3630-40F2-B459-C7F6DDDB0587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3183-B437-4D6E-8964-0A254B1AC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3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8.jfi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1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FD12E5B-DC6B-4DB8-A214-92CB59E1E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77" y="946589"/>
            <a:ext cx="3614914" cy="19814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9327" y="3167390"/>
            <a:ext cx="425823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A51B3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 ও পার্বত্য চট্রগ্রামের বনভুমি </a:t>
            </a:r>
            <a:endParaRPr lang="en-US" sz="2800" dirty="0">
              <a:solidFill>
                <a:srgbClr val="A51B3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43102" y="946589"/>
            <a:ext cx="5622788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পার্বত্য</a:t>
            </a:r>
            <a:r>
              <a:rPr lang="bn-BD" sz="3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চট্টগ্রাম বাংলাদেশের দক্ষিণ-পূর্বাঞ্চলের একটি এলাকা, যা তিনটি জেলা, রাঙ্গামাটি, বান্দরবান, </a:t>
            </a:r>
            <a:r>
              <a:rPr lang="bn-BD" sz="32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3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খাগড়াছড়ি নিয়ে গঠিত। চট্টগ্রাম বিভাগের এই এলাকা পাহাড় </a:t>
            </a:r>
            <a:r>
              <a:rPr lang="bn-BD" sz="32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3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উপত্যকায় পূর্ণ বলে এর নামকরণ হয়েছে </a:t>
            </a:r>
            <a:r>
              <a:rPr lang="bn-BD" sz="32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পার্বত্য</a:t>
            </a:r>
            <a:r>
              <a:rPr lang="bn-BD" sz="3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চট্টগ্রাম। দেশের একটা বিশাল অংশের বনভূমি এই অঞ্চল জুড়ে আছে।</a:t>
            </a:r>
            <a:endParaRPr lang="en-US" sz="32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1357" y="242955"/>
            <a:ext cx="1087205" cy="8143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491" y="106531"/>
            <a:ext cx="1351755" cy="101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9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8192" y="1371434"/>
            <a:ext cx="2231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7001" y="3062414"/>
            <a:ext cx="400943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বনভুমি বলতে কী বুঝায় ?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10" y="1329638"/>
            <a:ext cx="1689746" cy="1162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7937" y="1045546"/>
            <a:ext cx="23743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1768" y="2773134"/>
            <a:ext cx="751832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 ও পার্বত্য চট্রগ্রামের বনভুমি সর্ম্পকে   আলোচনা কর ।</a:t>
            </a:r>
            <a:endParaRPr lang="bn-BD" sz="2800" dirty="0" smtClean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509" y="2130640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3293" y="4199725"/>
            <a:ext cx="751680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মধুপুর ও ভাওয়ালের বনভুমি সর্ম্পকে আলোচনা কর  ।</a:t>
            </a:r>
            <a:endParaRPr lang="en-US" sz="32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8483" y="4937087"/>
            <a:ext cx="75216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rgbClr val="0066FF"/>
                </a:solidFill>
              </a:rPr>
              <a:t> </a:t>
            </a:r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রংপুর ও দিনাজপুরের বনভুমি সর্ম্পকে আলোচনা কর । 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96" y="1115604"/>
            <a:ext cx="2056152" cy="11986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86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4407" y="559293"/>
            <a:ext cx="1641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0612" y="1562142"/>
            <a:ext cx="7906332" cy="3908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কিসের সাহায্যে কর্নফুলী কাগজের কলে কাগজ উৎপন্ন হয়?</a:t>
            </a: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বাশ (খ) বেত (গ) কাঠ (ঘ) পাট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 ও ভাওয়ালের বনভুমির প্রধান বৃক্ষের নাম কী ?</a:t>
            </a:r>
          </a:p>
          <a:p>
            <a:pPr algn="ctr"/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BD" sz="3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গেওয়া (</a:t>
            </a:r>
            <a:r>
              <a:rPr lang="bn-BD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খ)সেগুন (গ)শাল (ঘ) নীম 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বৃক্ষের নাম কী ?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সুন্দরী (খ) সেগুন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গেওয়া  (ঘ) নীম 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E2805E1-B6BE-4C3B-86B0-F72DBAF2CC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69" y="2131867"/>
            <a:ext cx="383079" cy="351794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30000"/>
              </a:scheme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E2805E1-B6BE-4C3B-86B0-F72DBAF2CC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323" y="3076046"/>
            <a:ext cx="415760" cy="381806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30000"/>
              </a:scheme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E2805E1-B6BE-4C3B-86B0-F72DBAF2CC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61" y="4115185"/>
            <a:ext cx="410435" cy="376916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30000"/>
              </a:scheme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929" y="106531"/>
            <a:ext cx="1943317" cy="145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48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4447" y="909887"/>
            <a:ext cx="2771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5041" y="2329181"/>
            <a:ext cx="945483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36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ক্রান্তীয় চিরহরিৎ ও পত্রপতনশীল বৃক্ষের বনভুমির ব্যাখ্যা দাও 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5041" y="3748475"/>
            <a:ext cx="7622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36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ক্রান্তীয় পত্রপতনশীল বৃক্ষের বনভুমির ব্যাখ্যা দাও </a:t>
            </a:r>
            <a:r>
              <a:rPr lang="bn-BD" sz="28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912" y="909887"/>
            <a:ext cx="1908699" cy="10267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1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9946" y="771688"/>
            <a:ext cx="4341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659" y="2018884"/>
            <a:ext cx="5033638" cy="2820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54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8015" y="616544"/>
            <a:ext cx="5808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BD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2" y="106530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548" y="1767165"/>
            <a:ext cx="70485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23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906" y="775095"/>
            <a:ext cx="1429490" cy="17062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668903" y="2916359"/>
            <a:ext cx="493755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bn-BD" sz="3200" dirty="0" smtClean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প্রভাষক অর্থনীতি </a:t>
            </a: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মোজাদ্দেদীয়া ইসলামিয়া আলিম মাদরাসা</a:t>
            </a: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কালিয়াকৈর , গাজীপুর ।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961" y="2481308"/>
            <a:ext cx="1429305" cy="33024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878" y="242615"/>
            <a:ext cx="3110811" cy="18293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77842" y="850351"/>
            <a:ext cx="20088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38" y="1255138"/>
            <a:ext cx="1762125" cy="17133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38168" y="3524395"/>
            <a:ext cx="206819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৪০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3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9349" y="430113"/>
            <a:ext cx="53126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কিছু ছবি দেখি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66" y="1671294"/>
            <a:ext cx="2847975" cy="1537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6096000" y="3463446"/>
            <a:ext cx="300460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 ও ভাওয়ালের গড় </a:t>
            </a:r>
            <a:endParaRPr lang="en-US" sz="28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09349" y="3463446"/>
            <a:ext cx="181331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স্রোতজ বনভুমি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14" y="1676707"/>
            <a:ext cx="2992493" cy="1531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034" y="440855"/>
            <a:ext cx="5976289" cy="59762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98746" y="1072068"/>
            <a:ext cx="2517042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86156" y="2154269"/>
            <a:ext cx="292963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b="1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বনভুমির</a:t>
            </a:r>
            <a:r>
              <a:rPr lang="en-US" sz="3200" b="1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শ্রেনিবিভাগ</a:t>
            </a:r>
            <a:endParaRPr lang="en-US" sz="3200" b="1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312" y="2692878"/>
            <a:ext cx="556236" cy="980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4769" y="289380"/>
            <a:ext cx="1965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95244" y="2240754"/>
            <a:ext cx="5424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sz="3200" b="1" dirty="0">
              <a:ln w="0"/>
              <a:effectLst>
                <a:outerShdw blurRad="50800" dist="50800" dir="5400000" algn="tl" rotWithShape="0">
                  <a:schemeClr val="tx1">
                    <a:alpha val="43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20774253"/>
              </p:ext>
            </p:extLst>
          </p:nvPr>
        </p:nvGraphicFramePr>
        <p:xfrm>
          <a:off x="2028409" y="1748901"/>
          <a:ext cx="8498564" cy="429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8408" y="1418955"/>
            <a:ext cx="575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BD" sz="28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</a:t>
            </a:r>
            <a:endParaRPr lang="en-US" sz="28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20" y="740278"/>
            <a:ext cx="5070193" cy="23191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5588" y="3249538"/>
            <a:ext cx="452072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 ও ভাওয়ালের গড় </a:t>
            </a:r>
            <a:endParaRPr lang="en-US" sz="36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2379" y="4147569"/>
            <a:ext cx="7031115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 গড় বা মধুপুর শালবন বা মধুপুর জঙ্গল বাংলাদেশের কেন্দ্রভাগে অবস্থিত একটি বৃহৎ বনভূমি বা উত্থিত এলাকা। ... গড়টির উত্তর অংশ মধুপুর গড় এবং দক্ষিণাংশ ভাওয়াল গড় নামে পরিচিত।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017" y="386613"/>
            <a:ext cx="2232042" cy="16718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71" y="106530"/>
            <a:ext cx="2334876" cy="174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7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1" y="1218222"/>
            <a:ext cx="3810000" cy="25812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6981" y="982137"/>
            <a:ext cx="5936941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স্রোতজ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বনভূমি বা উপকূলীয় বনকে ম্যানগ্রোভ বন বলে। অসংখ্য দ্বীপ নিয়ে গঠিত বনাঞ্চল হলো সুন্দরবন। ... সুন্দরবনের মোট আয়তনের ৬২ শতাংশ বাংলাদেশে অবস্থিত। এটির আয়তন প্রায় ১০০০০ বর্গ কিঃমিঃ।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2058" y="4136847"/>
            <a:ext cx="209513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স্রোতজ</a:t>
            </a:r>
            <a:r>
              <a:rPr lang="bn-BD" sz="28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বনভূমি</a:t>
            </a:r>
            <a:endParaRPr lang="en-US" sz="28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4432" y="246028"/>
            <a:ext cx="1111693" cy="832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269" y="106531"/>
            <a:ext cx="1168978" cy="8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7000">
                  <a:srgbClr val="0000FF"/>
                </a:gs>
                <a:gs pos="25000">
                  <a:srgbClr val="00B0F0"/>
                </a:gs>
                <a:gs pos="53000">
                  <a:srgbClr val="00B050"/>
                </a:gs>
                <a:gs pos="93000">
                  <a:srgbClr val="7030A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1241007" y="2549311"/>
            <a:ext cx="256993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গোলপাতা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872" y="758704"/>
            <a:ext cx="2923862" cy="16439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85249" y="5002925"/>
            <a:ext cx="199926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প্রানী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" y="5578480"/>
            <a:ext cx="12057529" cy="11719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87011" y="525505"/>
            <a:ext cx="6096000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bn-BD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গোলপাতা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(ইংরেজি: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Nypa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fruticans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প্রতিবর্ণী. নাইপা ফ্রুটিক্যান্স) </a:t>
            </a:r>
            <a:r>
              <a:rPr lang="bn-BD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স্বল্প ও মধ্যম লবণাক্ত অঞ্চলে জন্মে। এর পাতা প্রায় ৩-৯ মিটার লম্বা হয়। এছাড়াও ভারত মহাসাগর এবং প্রশান্ত মহাসাগর অঞ্চলের উপকূলীয় এবং মোহনা এলাকার একপ্রকার পাম জাতীয় উদ্ভিদ, যাদেরকে 'নিপা পাম' নামেও ডাকা হয়।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73" y="3234374"/>
            <a:ext cx="3262725" cy="160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87010" y="3879540"/>
            <a:ext cx="6096001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</a:t>
            </a:r>
            <a:r>
              <a:rPr lang="bn-BD" sz="28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প্রাণী : </a:t>
            </a:r>
            <a:r>
              <a:rPr lang="bn-BD" sz="28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</a:t>
            </a:r>
            <a:r>
              <a:rPr lang="bn-BD" sz="28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নানা প্রজাতির প্রাণী রয়েছে। এগুলোর মধ্যে জলে রয়েছে কুমির, হাঙ্গর প্রভৃতি। স্থলে রয়েছে রয়েল বেঙ্গল টাইগার, গরিণ, বানর, শজারু, শেয়াল, নানান ধরনের পাখি, মৌমাছি, বন মোরগ ইত্যাদি ।</a:t>
            </a:r>
            <a:endParaRPr lang="en-US" sz="28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7499" y="239096"/>
            <a:ext cx="1056447" cy="7913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561" y="106531"/>
            <a:ext cx="870685" cy="65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225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38</cp:revision>
  <dcterms:created xsi:type="dcterms:W3CDTF">2022-02-17T09:07:31Z</dcterms:created>
  <dcterms:modified xsi:type="dcterms:W3CDTF">2022-02-20T10:51:19Z</dcterms:modified>
</cp:coreProperties>
</file>