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4" r:id="rId1"/>
  </p:sldMasterIdLst>
  <p:notesMasterIdLst>
    <p:notesMasterId r:id="rId28"/>
  </p:notesMasterIdLst>
  <p:sldIdLst>
    <p:sldId id="256" r:id="rId2"/>
    <p:sldId id="432" r:id="rId3"/>
    <p:sldId id="480" r:id="rId4"/>
    <p:sldId id="506" r:id="rId5"/>
    <p:sldId id="395" r:id="rId6"/>
    <p:sldId id="396" r:id="rId7"/>
    <p:sldId id="493" r:id="rId8"/>
    <p:sldId id="494" r:id="rId9"/>
    <p:sldId id="488" r:id="rId10"/>
    <p:sldId id="496" r:id="rId11"/>
    <p:sldId id="484" r:id="rId12"/>
    <p:sldId id="487" r:id="rId13"/>
    <p:sldId id="503" r:id="rId14"/>
    <p:sldId id="490" r:id="rId15"/>
    <p:sldId id="481" r:id="rId16"/>
    <p:sldId id="498" r:id="rId17"/>
    <p:sldId id="499" r:id="rId18"/>
    <p:sldId id="500" r:id="rId19"/>
    <p:sldId id="501" r:id="rId20"/>
    <p:sldId id="502" r:id="rId21"/>
    <p:sldId id="485" r:id="rId22"/>
    <p:sldId id="504" r:id="rId23"/>
    <p:sldId id="505" r:id="rId24"/>
    <p:sldId id="489" r:id="rId25"/>
    <p:sldId id="419" r:id="rId26"/>
    <p:sldId id="420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70"/>
    <a:srgbClr val="FF0000"/>
    <a:srgbClr val="FEBF98"/>
    <a:srgbClr val="FDA873"/>
    <a:srgbClr val="FC8E4A"/>
    <a:srgbClr val="FB6305"/>
    <a:srgbClr val="F5F3E9"/>
    <a:srgbClr val="333399"/>
    <a:srgbClr val="001C5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291" autoAdjust="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2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0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5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4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8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9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শুন্যস্থান</a:t>
            </a:r>
            <a:r>
              <a:rPr lang="en-US" dirty="0"/>
              <a:t> </a:t>
            </a:r>
            <a:r>
              <a:rPr lang="en-US" dirty="0" err="1"/>
              <a:t>পূরণ</a:t>
            </a:r>
            <a:r>
              <a:rPr lang="en-US" dirty="0"/>
              <a:t> </a:t>
            </a:r>
            <a:r>
              <a:rPr lang="en-US" dirty="0" err="1"/>
              <a:t>ছাড়াও</a:t>
            </a:r>
            <a:r>
              <a:rPr lang="en-US" dirty="0"/>
              <a:t> </a:t>
            </a:r>
            <a:r>
              <a:rPr lang="en-US" dirty="0" err="1"/>
              <a:t>মূল্যায়ন</a:t>
            </a:r>
            <a:r>
              <a:rPr lang="en-US" dirty="0"/>
              <a:t> </a:t>
            </a:r>
            <a:r>
              <a:rPr lang="en-US" dirty="0" err="1"/>
              <a:t>অংশে</a:t>
            </a:r>
            <a:r>
              <a:rPr lang="en-US" dirty="0"/>
              <a:t> </a:t>
            </a:r>
            <a:r>
              <a:rPr lang="en-US" dirty="0" err="1"/>
              <a:t>বহুনির্বাচনি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ও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মৌখিক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লিখিত</a:t>
            </a:r>
            <a:r>
              <a:rPr lang="en-US" dirty="0"/>
              <a:t> </a:t>
            </a:r>
            <a:r>
              <a:rPr lang="en-US" dirty="0" err="1"/>
              <a:t>মূল্যায়ন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7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5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উপকরণ</a:t>
            </a:r>
            <a:r>
              <a:rPr lang="en-US" dirty="0"/>
              <a:t> </a:t>
            </a:r>
            <a:r>
              <a:rPr lang="en-US" dirty="0" err="1"/>
              <a:t>গুছিয়ে</a:t>
            </a:r>
            <a:r>
              <a:rPr lang="en-US" dirty="0"/>
              <a:t> </a:t>
            </a:r>
            <a:r>
              <a:rPr lang="en-US" dirty="0" err="1"/>
              <a:t>রেখে</a:t>
            </a:r>
            <a:r>
              <a:rPr lang="en-US" dirty="0"/>
              <a:t>, </a:t>
            </a:r>
            <a:r>
              <a:rPr lang="en-US" dirty="0" err="1"/>
              <a:t>সকলকে</a:t>
            </a:r>
            <a:r>
              <a:rPr lang="en-US" dirty="0"/>
              <a:t> </a:t>
            </a:r>
            <a:r>
              <a:rPr lang="en-US" dirty="0" err="1"/>
              <a:t>ধন্যবাদ</a:t>
            </a:r>
            <a:r>
              <a:rPr lang="en-US" dirty="0"/>
              <a:t> </a:t>
            </a:r>
            <a:r>
              <a:rPr lang="en-US" dirty="0" err="1"/>
              <a:t>জানিয়ে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1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উচ্চারণ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9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9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শিক্ষার্থীদেরকে</a:t>
            </a:r>
            <a:r>
              <a:rPr lang="en-US" dirty="0"/>
              <a:t> </a:t>
            </a:r>
            <a:r>
              <a:rPr lang="en-US" dirty="0" err="1"/>
              <a:t>পাঠ্যবইয়ের</a:t>
            </a:r>
            <a:r>
              <a:rPr lang="en-US" dirty="0"/>
              <a:t> ৬৮ </a:t>
            </a:r>
            <a:r>
              <a:rPr lang="en-US" dirty="0" err="1"/>
              <a:t>পৃষ্ঠা</a:t>
            </a:r>
            <a:r>
              <a:rPr lang="en-US" dirty="0"/>
              <a:t> </a:t>
            </a:r>
            <a:r>
              <a:rPr lang="en-US" dirty="0" err="1"/>
              <a:t>খুলতে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এভাব্</a:t>
            </a:r>
            <a:r>
              <a:rPr lang="en-US" dirty="0"/>
              <a:t> </a:t>
            </a:r>
            <a:r>
              <a:rPr lang="en-US" dirty="0" err="1"/>
              <a:t>সমস্ত</a:t>
            </a:r>
            <a:r>
              <a:rPr lang="en-US" dirty="0"/>
              <a:t> </a:t>
            </a:r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পড়ে</a:t>
            </a:r>
            <a:r>
              <a:rPr lang="en-US" dirty="0"/>
              <a:t> </a:t>
            </a:r>
            <a:r>
              <a:rPr lang="en-US" dirty="0" err="1"/>
              <a:t>শোনাব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54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9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60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20-Feb-22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39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C9856AA4-A975-47F2-8D6D-7800A7D812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FEAAB4-A457-43BC-A4AB-9BC0D956E6B4}"/>
              </a:ext>
            </a:extLst>
          </p:cNvPr>
          <p:cNvGrpSpPr/>
          <p:nvPr/>
        </p:nvGrpSpPr>
        <p:grpSpPr>
          <a:xfrm>
            <a:off x="76200" y="53661"/>
            <a:ext cx="8991600" cy="5036178"/>
            <a:chOff x="76200" y="53660"/>
            <a:chExt cx="8991600" cy="50361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82CCB3-5DD7-4271-A974-C67B504E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660"/>
              <a:ext cx="8991600" cy="503617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ADAC21-F86A-478A-96CA-3A90707A3FB0}"/>
                </a:ext>
              </a:extLst>
            </p:cNvPr>
            <p:cNvSpPr/>
            <p:nvPr/>
          </p:nvSpPr>
          <p:spPr>
            <a:xfrm>
              <a:off x="1676400" y="4248150"/>
              <a:ext cx="60198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C5A11E-887D-4E78-B357-915B0022758E}"/>
              </a:ext>
            </a:extLst>
          </p:cNvPr>
          <p:cNvSpPr txBox="1"/>
          <p:nvPr/>
        </p:nvSpPr>
        <p:spPr>
          <a:xfrm>
            <a:off x="571500" y="4074176"/>
            <a:ext cx="8001000" cy="1015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21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kern="2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21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kern="2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21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kern="2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2100" spc="1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kern="2100" spc="1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52AA54-EC3F-4F37-BE23-014E869A1AE0}"/>
              </a:ext>
            </a:extLst>
          </p:cNvPr>
          <p:cNvSpPr/>
          <p:nvPr/>
        </p:nvSpPr>
        <p:spPr>
          <a:xfrm>
            <a:off x="76200" y="0"/>
            <a:ext cx="9067798" cy="5143500"/>
          </a:xfrm>
          <a:prstGeom prst="roundRect">
            <a:avLst>
              <a:gd name="adj" fmla="val 0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A089C73F-1E65-4CD5-8011-D44D5B04FAB7}"/>
              </a:ext>
            </a:extLst>
          </p:cNvPr>
          <p:cNvSpPr/>
          <p:nvPr/>
        </p:nvSpPr>
        <p:spPr>
          <a:xfrm>
            <a:off x="8001001" y="4248150"/>
            <a:ext cx="990600" cy="764750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0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77336" y="1247061"/>
            <a:ext cx="1655796" cy="646986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77336" y="3325004"/>
            <a:ext cx="1655796" cy="669608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624401" y="4425375"/>
            <a:ext cx="58951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নদীকে স্রোতস্বিনী বলা হয়।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247061"/>
            <a:ext cx="1655796" cy="64698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321046"/>
            <a:ext cx="1655796" cy="64698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2FBCF9-5F1E-4759-A1AF-4E2E0E77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067" y="879813"/>
            <a:ext cx="2580333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BE0722-1753-4ACC-8083-647DFFBA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068" y="2952750"/>
            <a:ext cx="2580332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207DD-F604-47E1-ABEF-AEEECDB06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054A40-32A4-440C-9D08-86AA420C9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DE3991-2B03-4FBC-ABA3-269310D62FED}"/>
              </a:ext>
            </a:extLst>
          </p:cNvPr>
          <p:cNvSpPr txBox="1"/>
          <p:nvPr/>
        </p:nvSpPr>
        <p:spPr>
          <a:xfrm>
            <a:off x="2005117" y="2343150"/>
            <a:ext cx="5133766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সাগরের ঊর্মিমালা পানিতে আছরে পড়ে।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17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C1B41-888F-4CCE-973A-92C83F5F8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 b="7284"/>
          <a:stretch/>
        </p:blipFill>
        <p:spPr>
          <a:xfrm>
            <a:off x="3277487" y="819150"/>
            <a:ext cx="2589025" cy="14753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3F793-925A-4577-982E-625102D98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b="16003"/>
          <a:stretch/>
        </p:blipFill>
        <p:spPr>
          <a:xfrm>
            <a:off x="3277488" y="3002445"/>
            <a:ext cx="2589025" cy="143177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19201" y="1200150"/>
            <a:ext cx="1655796" cy="646986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39804" y="3344512"/>
            <a:ext cx="1655797" cy="669608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997E6-9C21-435E-B463-A2951EB988F4}"/>
              </a:ext>
            </a:extLst>
          </p:cNvPr>
          <p:cNvSpPr txBox="1"/>
          <p:nvPr/>
        </p:nvSpPr>
        <p:spPr>
          <a:xfrm>
            <a:off x="2157801" y="2343150"/>
            <a:ext cx="48283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সাগরের অপর নাম সমুদ্দুর।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432103" y="4425375"/>
            <a:ext cx="6279795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ঝরনার প্রতিধ্বনি শুনতে পাই।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197814"/>
            <a:ext cx="1655796" cy="64698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028950"/>
            <a:ext cx="2514600" cy="119181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বাতাসে ধাক্কায় ধ্বনির ফিরে আসা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2ECD99-593B-4B4F-9F7D-79DD1DCD7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14E6C1-8C91-418D-AE0E-09D76A23B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83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77336" y="1247061"/>
            <a:ext cx="1655796" cy="646986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19201" y="3325004"/>
            <a:ext cx="1655797" cy="669608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624401" y="4425375"/>
            <a:ext cx="58951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247061"/>
            <a:ext cx="2133600" cy="119181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321046"/>
            <a:ext cx="1655796" cy="64698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2FBCF9-5F1E-4759-A1AF-4E2E0E77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00" y="879813"/>
            <a:ext cx="2513713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BE0722-1753-4ACC-8083-647DFFBAE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00" y="2976573"/>
            <a:ext cx="2513713" cy="141569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207DD-F604-47E1-ABEF-AEEECDB06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054A40-32A4-440C-9D08-86AA420C9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DE3991-2B03-4FBC-ABA3-269310D62FED}"/>
              </a:ext>
            </a:extLst>
          </p:cNvPr>
          <p:cNvSpPr txBox="1"/>
          <p:nvPr/>
        </p:nvSpPr>
        <p:spPr>
          <a:xfrm>
            <a:off x="2105234" y="2343150"/>
            <a:ext cx="493353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250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843836" y="285750"/>
            <a:ext cx="545632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2048642" y="1787972"/>
            <a:ext cx="5046716" cy="646986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F3CD43-F8FA-4674-A25D-FC859FB9D52E}"/>
              </a:ext>
            </a:extLst>
          </p:cNvPr>
          <p:cNvGrpSpPr/>
          <p:nvPr/>
        </p:nvGrpSpPr>
        <p:grpSpPr>
          <a:xfrm>
            <a:off x="3486150" y="3069437"/>
            <a:ext cx="2171700" cy="1712113"/>
            <a:chOff x="254001" y="2894796"/>
            <a:chExt cx="2451100" cy="20069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5E25A7-B18A-4265-B822-E1D94F5F9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1" y="2894796"/>
              <a:ext cx="2451100" cy="2006905"/>
            </a:xfrm>
            <a:prstGeom prst="rect">
              <a:avLst/>
            </a:prstGeom>
          </p:spPr>
        </p:pic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2C11A2A2-D238-417A-B30F-CE81771EA69F}"/>
                </a:ext>
              </a:extLst>
            </p:cNvPr>
            <p:cNvSpPr/>
            <p:nvPr/>
          </p:nvSpPr>
          <p:spPr>
            <a:xfrm>
              <a:off x="905974" y="4615180"/>
              <a:ext cx="1147154" cy="231937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EE4191F-221E-4198-9E95-04272B5C7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98FA9-AEC2-4448-ACF4-9E5F81C82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4815FF-DA67-495A-9221-A8075073E0C9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2540130" y="2952750"/>
            <a:ext cx="4063741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 কোয়েল ময়না কোকিল সবার আছে গান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গানে পাখির সুরে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 সবার প্রাণ।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99" y="911397"/>
            <a:ext cx="2128638" cy="18726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2819400" y="81975"/>
            <a:ext cx="350520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899" y="911399"/>
            <a:ext cx="2133600" cy="1872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C2EC9-41F5-43E1-BA9F-9B076A42C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22504-916F-4EFB-A79B-44037FA19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7B36639-3EA9-433B-90CF-2E43AAD2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4099" y="911398"/>
            <a:ext cx="2128638" cy="1872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04452F5-260F-4612-AD04-4A0855C6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3699" y="911399"/>
            <a:ext cx="2133600" cy="1872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9E7BBC-371C-4381-8732-FE93173A0BE8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3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3016283" y="2952750"/>
            <a:ext cx="3111435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 নদীর ঊর্মিমালার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 ভোলানো সুর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হচ্ছে স্রোতস্বিনী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 সমুদ্দুর।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99" y="911398"/>
            <a:ext cx="2128638" cy="18566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3162300" y="81975"/>
            <a:ext cx="2819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899" y="911399"/>
            <a:ext cx="2133600" cy="18566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C2EC9-41F5-43E1-BA9F-9B076A42C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22504-916F-4EFB-A79B-44037FA19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7B36639-3EA9-433B-90CF-2E43AAD2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4099" y="911399"/>
            <a:ext cx="2128638" cy="18566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04452F5-260F-4612-AD04-4A0855C6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3699" y="911400"/>
            <a:ext cx="2133600" cy="18566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6CAA32-B98E-4D42-A397-5C4654B0F234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8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2879742" y="2952750"/>
            <a:ext cx="3384517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 পাহাড় সুরের বাহার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ঝরনা-প্রকৃতিতে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 তার প্রতিধ্বনি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গ্রীষ্ম-বর্ষা-শীতে।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99" y="911399"/>
            <a:ext cx="2128638" cy="18566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3162300" y="81975"/>
            <a:ext cx="2819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899" y="911400"/>
            <a:ext cx="2133600" cy="18566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C2EC9-41F5-43E1-BA9F-9B076A42C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22504-916F-4EFB-A79B-44037FA19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7B36639-3EA9-433B-90CF-2E43AAD2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9138" y="911399"/>
            <a:ext cx="2129699" cy="18566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04452F5-260F-4612-AD04-4A0855C6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3699" y="911399"/>
            <a:ext cx="2133600" cy="18566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6CAA32-B98E-4D42-A397-5C4654B0F234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5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2879742" y="2952750"/>
            <a:ext cx="3384517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গানে মুগ্ধ পাতা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 স্বর্ণলতা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ছন্দ-সুরে ফুলের সাথে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প্রজাপতির কথা।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928" y="881448"/>
            <a:ext cx="2987659" cy="18566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3162300" y="81975"/>
            <a:ext cx="2819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4C2EC9-41F5-43E1-BA9F-9B076A42C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22504-916F-4EFB-A79B-44037FA193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04452F5-260F-4612-AD04-4A0855C6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9308" y="881448"/>
            <a:ext cx="2987659" cy="18566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6CAA32-B98E-4D42-A397-5C4654B0F234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3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2697171" y="2952750"/>
            <a:ext cx="3749658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পাখি নই, নইকো পাহাড়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ঝরনা সাগর নই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মুখের মধুর ভাষায়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 কথা কই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99" y="911398"/>
            <a:ext cx="2128638" cy="18566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3162300" y="81975"/>
            <a:ext cx="2819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899" y="911397"/>
            <a:ext cx="2133600" cy="18566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C2EC9-41F5-43E1-BA9F-9B076A42C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22504-916F-4EFB-A79B-44037FA19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7B36639-3EA9-433B-90CF-2E43AAD2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9138" y="911398"/>
            <a:ext cx="2129699" cy="18566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04452F5-260F-4612-AD04-4A0855C6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3699" y="911397"/>
            <a:ext cx="2133600" cy="18566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6CAA32-B98E-4D42-A397-5C4654B0F234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9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601E92A1-050A-43AF-B1F0-81285F7CD6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0B015B-60FF-4A66-BBDA-9E2692FF8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16C843-33FD-43D1-9205-CD512C45B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9D05D8-2C93-4580-AD3C-D9829D962C5E}"/>
              </a:ext>
            </a:extLst>
          </p:cNvPr>
          <p:cNvSpPr txBox="1"/>
          <p:nvPr/>
        </p:nvSpPr>
        <p:spPr>
          <a:xfrm>
            <a:off x="228600" y="2506894"/>
            <a:ext cx="4180365" cy="22467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পয়রাডাঙ্গা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Email-nkbhossain@gmail.com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B4B0FB1-701D-460A-8198-BFE3AFB2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/>
        </p:blipFill>
        <p:spPr bwMode="auto">
          <a:xfrm>
            <a:off x="1447613" y="512841"/>
            <a:ext cx="1824768" cy="18937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C3B37F-D545-4ACB-8784-66288153A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241" y="510364"/>
            <a:ext cx="1824759" cy="20591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7CE68D3-B7A2-4E24-8200-CA57E7D7FBC6}"/>
              </a:ext>
            </a:extLst>
          </p:cNvPr>
          <p:cNvSpPr txBox="1"/>
          <p:nvPr/>
        </p:nvSpPr>
        <p:spPr>
          <a:xfrm>
            <a:off x="5296978" y="2691560"/>
            <a:ext cx="3505196" cy="2062103"/>
          </a:xfrm>
          <a:prstGeom prst="rect">
            <a:avLst/>
          </a:prstGeom>
          <a:solidFill>
            <a:srgbClr val="F68F7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১৬/০২/২০২২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84064-ADC0-4F55-891E-903F1EF0E407}"/>
              </a:ext>
            </a:extLst>
          </p:cNvPr>
          <p:cNvGrpSpPr/>
          <p:nvPr/>
        </p:nvGrpSpPr>
        <p:grpSpPr>
          <a:xfrm>
            <a:off x="4724400" y="672066"/>
            <a:ext cx="178739" cy="3880884"/>
            <a:chOff x="4724400" y="672066"/>
            <a:chExt cx="178739" cy="388088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F8AA89-872D-4C0B-883A-4E6687A24891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764216"/>
              <a:ext cx="0" cy="3610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F90421E-0131-4320-85F9-D9DE3F851784}"/>
                </a:ext>
              </a:extLst>
            </p:cNvPr>
            <p:cNvSpPr/>
            <p:nvPr/>
          </p:nvSpPr>
          <p:spPr>
            <a:xfrm flipH="1">
              <a:off x="4725310" y="672066"/>
              <a:ext cx="177829" cy="1842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E4966-DB9D-488D-A079-8F5D41B932F9}"/>
                </a:ext>
              </a:extLst>
            </p:cNvPr>
            <p:cNvSpPr/>
            <p:nvPr/>
          </p:nvSpPr>
          <p:spPr>
            <a:xfrm flipH="1">
              <a:off x="4724400" y="4368651"/>
              <a:ext cx="177829" cy="1842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BC0B1B-4CB7-4F59-AB66-A3026497E766}"/>
              </a:ext>
            </a:extLst>
          </p:cNvPr>
          <p:cNvGrpSpPr/>
          <p:nvPr/>
        </p:nvGrpSpPr>
        <p:grpSpPr>
          <a:xfrm>
            <a:off x="4858771" y="1047750"/>
            <a:ext cx="185225" cy="3124200"/>
            <a:chOff x="4869404" y="1047750"/>
            <a:chExt cx="185225" cy="31242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90A8C7-560E-4CC1-937D-AEE6426701E1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1098306"/>
              <a:ext cx="0" cy="2971800"/>
            </a:xfrm>
            <a:prstGeom prst="line">
              <a:avLst/>
            </a:prstGeom>
            <a:ln w="28575">
              <a:solidFill>
                <a:srgbClr val="F68F7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94C2F1-BFFB-4596-83AF-07F5605D59F0}"/>
                </a:ext>
              </a:extLst>
            </p:cNvPr>
            <p:cNvSpPr/>
            <p:nvPr/>
          </p:nvSpPr>
          <p:spPr>
            <a:xfrm flipH="1">
              <a:off x="4869404" y="1047750"/>
              <a:ext cx="177829" cy="184299"/>
            </a:xfrm>
            <a:prstGeom prst="ellipse">
              <a:avLst/>
            </a:prstGeom>
            <a:solidFill>
              <a:srgbClr val="FB6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CD7C88-E77C-417A-8634-5E8BD494B7B9}"/>
                </a:ext>
              </a:extLst>
            </p:cNvPr>
            <p:cNvSpPr/>
            <p:nvPr/>
          </p:nvSpPr>
          <p:spPr>
            <a:xfrm flipH="1">
              <a:off x="4876800" y="3987651"/>
              <a:ext cx="177829" cy="184299"/>
            </a:xfrm>
            <a:prstGeom prst="ellipse">
              <a:avLst/>
            </a:prstGeom>
            <a:solidFill>
              <a:srgbClr val="FB6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5B1144-6633-4140-A1A8-2C2F581A4079}"/>
              </a:ext>
            </a:extLst>
          </p:cNvPr>
          <p:cNvGrpSpPr/>
          <p:nvPr/>
        </p:nvGrpSpPr>
        <p:grpSpPr>
          <a:xfrm>
            <a:off x="4571071" y="1047750"/>
            <a:ext cx="185228" cy="3114505"/>
            <a:chOff x="4549805" y="1047750"/>
            <a:chExt cx="185228" cy="311450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03EA8E-2C1F-4914-86AD-69F099411F90}"/>
                </a:ext>
              </a:extLst>
            </p:cNvPr>
            <p:cNvCxnSpPr>
              <a:cxnSpLocks/>
            </p:cNvCxnSpPr>
            <p:nvPr/>
          </p:nvCxnSpPr>
          <p:spPr>
            <a:xfrm>
              <a:off x="4648200" y="1098306"/>
              <a:ext cx="0" cy="29718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6CE911-7CF5-4223-B8C2-9C1E39417AFB}"/>
                </a:ext>
              </a:extLst>
            </p:cNvPr>
            <p:cNvSpPr/>
            <p:nvPr/>
          </p:nvSpPr>
          <p:spPr>
            <a:xfrm flipH="1">
              <a:off x="4557204" y="1047750"/>
              <a:ext cx="177829" cy="18429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4CB9CC-6001-4ED2-BC0A-792CCAFE891C}"/>
                </a:ext>
              </a:extLst>
            </p:cNvPr>
            <p:cNvSpPr/>
            <p:nvPr/>
          </p:nvSpPr>
          <p:spPr>
            <a:xfrm flipH="1">
              <a:off x="4549805" y="3977956"/>
              <a:ext cx="177829" cy="18429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37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2697171" y="2952750"/>
            <a:ext cx="3749658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আমার মায়ের ভাষা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 ছেলের দান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378" y="911399"/>
            <a:ext cx="2129698" cy="18566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3162300" y="81975"/>
            <a:ext cx="2819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899" y="911398"/>
            <a:ext cx="2133600" cy="18566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C2EC9-41F5-43E1-BA9F-9B076A42C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22504-916F-4EFB-A79B-44037FA19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7B36639-3EA9-433B-90CF-2E43AAD2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9138" y="911399"/>
            <a:ext cx="2129699" cy="18566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04452F5-260F-4612-AD04-4A0855C6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3699" y="911398"/>
            <a:ext cx="2133600" cy="18566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6CAA32-B98E-4D42-A397-5C4654B0F234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2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9C6E6-C5C8-4C40-978D-C8EFE3D84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5A4C9-ED38-4C15-B9AC-2B8467D2C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5E2154-D395-444B-9C9E-5FB841FBDD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20" y="1338036"/>
            <a:ext cx="8239561" cy="2986314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D0B145-056A-4857-A743-7E5B018E8357}"/>
              </a:ext>
            </a:extLst>
          </p:cNvPr>
          <p:cNvSpPr txBox="1"/>
          <p:nvPr/>
        </p:nvSpPr>
        <p:spPr>
          <a:xfrm>
            <a:off x="2500313" y="310575"/>
            <a:ext cx="41433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9C6E6-C5C8-4C40-978D-C8EFE3D84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5A4C9-ED38-4C15-B9AC-2B8467D2C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62CD04-751B-4210-81AE-5C8811EBE9FA}"/>
              </a:ext>
            </a:extLst>
          </p:cNvPr>
          <p:cNvSpPr/>
          <p:nvPr/>
        </p:nvSpPr>
        <p:spPr>
          <a:xfrm>
            <a:off x="4876800" y="2915421"/>
            <a:ext cx="3971045" cy="1589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9F4679-E1D8-46E9-A778-7EB6B856C47C}"/>
              </a:ext>
            </a:extLst>
          </p:cNvPr>
          <p:cNvGrpSpPr/>
          <p:nvPr/>
        </p:nvGrpSpPr>
        <p:grpSpPr>
          <a:xfrm>
            <a:off x="296155" y="227470"/>
            <a:ext cx="4491663" cy="4477880"/>
            <a:chOff x="76200" y="201009"/>
            <a:chExt cx="6553201" cy="47143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BD368D-7871-4993-8007-4E199F081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352550"/>
              <a:ext cx="6553201" cy="356281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875166-C0B7-4EB9-8F12-B4BEB9114D2B}"/>
                </a:ext>
              </a:extLst>
            </p:cNvPr>
            <p:cNvSpPr txBox="1"/>
            <p:nvPr/>
          </p:nvSpPr>
          <p:spPr>
            <a:xfrm>
              <a:off x="1645242" y="201009"/>
              <a:ext cx="3232712" cy="100449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ফেব্রুয়ারির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গান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লুৎফর</a:t>
              </a:r>
              <a:r>
                <a:rPr lang="en-US" sz="2400" b="1" dirty="0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400" b="1" dirty="0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রিটন</a:t>
              </a:r>
              <a:endParaRPr lang="en-US" sz="2400" b="1" dirty="0">
                <a:solidFill>
                  <a:srgbClr val="00257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C679E6-DD6B-4125-AA63-EBA257F72B25}"/>
              </a:ext>
            </a:extLst>
          </p:cNvPr>
          <p:cNvGrpSpPr/>
          <p:nvPr/>
        </p:nvGrpSpPr>
        <p:grpSpPr>
          <a:xfrm>
            <a:off x="5482077" y="656290"/>
            <a:ext cx="2760490" cy="1667463"/>
            <a:chOff x="5786692" y="585894"/>
            <a:chExt cx="2760490" cy="16674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029754-04C6-42AE-AFAD-F3152AAC9696}"/>
                </a:ext>
              </a:extLst>
            </p:cNvPr>
            <p:cNvGrpSpPr/>
            <p:nvPr/>
          </p:nvGrpSpPr>
          <p:grpSpPr>
            <a:xfrm>
              <a:off x="5786692" y="585894"/>
              <a:ext cx="2760490" cy="1667463"/>
              <a:chOff x="2879413" y="219720"/>
              <a:chExt cx="3021849" cy="182746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76AC4EE-B3D1-42F5-AE52-68CC90DDC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413" y="219720"/>
                <a:ext cx="3021849" cy="1827468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64AD7B-FAC3-4DAA-A7BD-C865D66113FB}"/>
                  </a:ext>
                </a:extLst>
              </p:cNvPr>
              <p:cNvSpPr/>
              <p:nvPr/>
            </p:nvSpPr>
            <p:spPr>
              <a:xfrm>
                <a:off x="3810000" y="1657349"/>
                <a:ext cx="1090287" cy="232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1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1339F4-6CD1-43FF-A2C2-B0B4E957929F}"/>
                </a:ext>
              </a:extLst>
            </p:cNvPr>
            <p:cNvSpPr/>
            <p:nvPr/>
          </p:nvSpPr>
          <p:spPr>
            <a:xfrm>
              <a:off x="5786692" y="2130906"/>
              <a:ext cx="1909508" cy="122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9C6E6-C5C8-4C40-978D-C8EFE3D84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5A4C9-ED38-4C15-B9AC-2B8467D2C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62CD04-751B-4210-81AE-5C8811EBE9FA}"/>
              </a:ext>
            </a:extLst>
          </p:cNvPr>
          <p:cNvSpPr/>
          <p:nvPr/>
        </p:nvSpPr>
        <p:spPr>
          <a:xfrm>
            <a:off x="535164" y="294588"/>
            <a:ext cx="8073673" cy="52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করি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AB7836-F0B0-4D63-BC2A-8098F3292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95522"/>
              </p:ext>
            </p:extLst>
          </p:nvPr>
        </p:nvGraphicFramePr>
        <p:xfrm>
          <a:off x="990601" y="1047750"/>
          <a:ext cx="6934198" cy="518160"/>
        </p:xfrm>
        <a:graphic>
          <a:graphicData uri="http://schemas.openxmlformats.org/drawingml/2006/table">
            <a:tbl>
              <a:tblPr firstRow="1" bandRow="1">
                <a:effectLst/>
                <a:tableStyleId>{8A107856-5554-42FB-B03E-39F5DBC370BA}</a:tableStyleId>
              </a:tblPr>
              <a:tblGrid>
                <a:gridCol w="89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EBF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>
                    <a:solidFill>
                      <a:srgbClr val="FEBF9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EBF9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EBF9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EBF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>
                    <a:solidFill>
                      <a:srgbClr val="FEB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59F1B54-19FD-461D-8D90-EADA1B1915C5}"/>
              </a:ext>
            </a:extLst>
          </p:cNvPr>
          <p:cNvSpPr txBox="1"/>
          <p:nvPr/>
        </p:nvSpPr>
        <p:spPr>
          <a:xfrm>
            <a:off x="914400" y="173355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(ক) বাংলার সৌন্দর্য দেখে আমি ........................।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0BB9A-565A-4174-A941-DC4C87B65B53}"/>
              </a:ext>
            </a:extLst>
          </p:cNvPr>
          <p:cNvSpPr txBox="1"/>
          <p:nvPr/>
        </p:nvSpPr>
        <p:spPr>
          <a:xfrm>
            <a:off x="914400" y="219075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(খ) গ্রীষ্মকালে ফলের........................ দেখা যায় 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C3EFD-785C-4438-8A0B-E2AECB10D4CA}"/>
              </a:ext>
            </a:extLst>
          </p:cNvPr>
          <p:cNvSpPr txBox="1"/>
          <p:nvPr/>
        </p:nvSpPr>
        <p:spPr>
          <a:xfrm>
            <a:off x="914400" y="272415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(গ) সাত ................... তের নদী পাড় হওয়া চাট্টখানি ব্যাপার না।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500BB-23B3-4712-B178-23E2AC991298}"/>
              </a:ext>
            </a:extLst>
          </p:cNvPr>
          <p:cNvSpPr txBox="1"/>
          <p:nvPr/>
        </p:nvSpPr>
        <p:spPr>
          <a:xfrm>
            <a:off x="914400" y="325755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(ঘ)  ........................ ভেসে চলেছে পাল তোলা নৌকা।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9591E-5134-4D30-9BC6-07AA1565C6ED}"/>
              </a:ext>
            </a:extLst>
          </p:cNvPr>
          <p:cNvSpPr txBox="1"/>
          <p:nvPr/>
        </p:nvSpPr>
        <p:spPr>
          <a:xfrm>
            <a:off x="914400" y="380113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(ঙ) রংধনুর ..................... রং এ আকাশ রঙিন হয়েছে।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92E743-46BB-4BB4-B979-864E27147B7D}"/>
              </a:ext>
            </a:extLst>
          </p:cNvPr>
          <p:cNvSpPr txBox="1"/>
          <p:nvPr/>
        </p:nvSpPr>
        <p:spPr>
          <a:xfrm>
            <a:off x="914400" y="433453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(চ) সকল মানুষের কন্ঠে একই ........................ 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128A3-ED8B-49BC-AAB4-47672275B199}"/>
              </a:ext>
            </a:extLst>
          </p:cNvPr>
          <p:cNvSpPr txBox="1"/>
          <p:nvPr/>
        </p:nvSpPr>
        <p:spPr>
          <a:xfrm>
            <a:off x="1905000" y="104775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528EC7-4777-45EE-AC02-056BE6005F67}"/>
              </a:ext>
            </a:extLst>
          </p:cNvPr>
          <p:cNvSpPr txBox="1"/>
          <p:nvPr/>
        </p:nvSpPr>
        <p:spPr>
          <a:xfrm>
            <a:off x="2590800" y="10477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FA5B80-EDDC-421E-A65F-563C27A54398}"/>
              </a:ext>
            </a:extLst>
          </p:cNvPr>
          <p:cNvSpPr/>
          <p:nvPr/>
        </p:nvSpPr>
        <p:spPr>
          <a:xfrm>
            <a:off x="990600" y="1047750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সমুদ্দুর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00FFD8-D1B8-4751-A0CC-416128D95076}"/>
              </a:ext>
            </a:extLst>
          </p:cNvPr>
          <p:cNvSpPr/>
          <p:nvPr/>
        </p:nvSpPr>
        <p:spPr>
          <a:xfrm>
            <a:off x="6400800" y="104775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স্রোতস্বিনী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D3AE7F-BB03-4A8A-ACB8-B0CBB5A013D6}"/>
              </a:ext>
            </a:extLst>
          </p:cNvPr>
          <p:cNvSpPr/>
          <p:nvPr/>
        </p:nvSpPr>
        <p:spPr>
          <a:xfrm>
            <a:off x="4648200" y="1047750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মন ভোলানো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1E3D17-55CD-4B5D-9A4D-603F9D3404DC}"/>
              </a:ext>
            </a:extLst>
          </p:cNvPr>
          <p:cNvSpPr txBox="1"/>
          <p:nvPr/>
        </p:nvSpPr>
        <p:spPr>
          <a:xfrm>
            <a:off x="3429000" y="10477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প্রতিধ্বনি</a:t>
            </a: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C45B84-0A0E-4A1A-9A83-FAA088583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34" y="3986833"/>
            <a:ext cx="1604345" cy="10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451E-17 -1.48148E-6 L 0.37084 0.1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1513E-6 L 0.11667 0.20754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816 0.304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1513E-6 L -0.45833 0.41507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51513E-6 L -0.25 0.51884 " pathEditMode="relative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1513E-6 L 0.13333 0.62261 " pathEditMode="relative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9073E-EE49-4E55-A3CC-339C9EEEE2C2}"/>
              </a:ext>
            </a:extLst>
          </p:cNvPr>
          <p:cNvSpPr/>
          <p:nvPr/>
        </p:nvSpPr>
        <p:spPr>
          <a:xfrm>
            <a:off x="1836308" y="89049"/>
            <a:ext cx="547138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b="1" dirty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7471-DA44-4EDA-91F4-3DC316DD51B9}"/>
              </a:ext>
            </a:extLst>
          </p:cNvPr>
          <p:cNvSpPr txBox="1"/>
          <p:nvPr/>
        </p:nvSpPr>
        <p:spPr>
          <a:xfrm>
            <a:off x="936837" y="634851"/>
            <a:ext cx="637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2297-AC73-4CA4-8B22-D7C29127D2F3}"/>
              </a:ext>
            </a:extLst>
          </p:cNvPr>
          <p:cNvSpPr txBox="1"/>
          <p:nvPr/>
        </p:nvSpPr>
        <p:spPr>
          <a:xfrm>
            <a:off x="956171" y="2017084"/>
            <a:ext cx="712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0070A-1329-4F90-8550-9E6007788974}"/>
              </a:ext>
            </a:extLst>
          </p:cNvPr>
          <p:cNvSpPr txBox="1"/>
          <p:nvPr/>
        </p:nvSpPr>
        <p:spPr>
          <a:xfrm>
            <a:off x="956172" y="3464884"/>
            <a:ext cx="622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43661-AB48-45E9-B00A-4684E2CB2447}"/>
              </a:ext>
            </a:extLst>
          </p:cNvPr>
          <p:cNvSpPr txBox="1"/>
          <p:nvPr/>
        </p:nvSpPr>
        <p:spPr>
          <a:xfrm>
            <a:off x="1364208" y="1065614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AA79D5-E80B-4930-93B7-947D0DED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2532"/>
            <a:ext cx="1604345" cy="1067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C884FE-7454-46C5-868F-F9C81CEEB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31464D-ABAA-4837-9836-B0542B0DFE43}"/>
              </a:ext>
            </a:extLst>
          </p:cNvPr>
          <p:cNvSpPr txBox="1"/>
          <p:nvPr/>
        </p:nvSpPr>
        <p:spPr>
          <a:xfrm>
            <a:off x="4968557" y="1069289"/>
            <a:ext cx="106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মুগ্ধ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EA38-6C58-4178-B07B-E665A3A045F7}"/>
              </a:ext>
            </a:extLst>
          </p:cNvPr>
          <p:cNvSpPr txBox="1"/>
          <p:nvPr/>
        </p:nvSpPr>
        <p:spPr>
          <a:xfrm>
            <a:off x="1364208" y="1527985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70D47-4F00-45B0-8A4D-40E946D9B4F9}"/>
              </a:ext>
            </a:extLst>
          </p:cNvPr>
          <p:cNvSpPr txBox="1"/>
          <p:nvPr/>
        </p:nvSpPr>
        <p:spPr>
          <a:xfrm>
            <a:off x="4968557" y="1531660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123F61-1445-481E-892D-6B744F35C560}"/>
              </a:ext>
            </a:extLst>
          </p:cNvPr>
          <p:cNvSpPr txBox="1"/>
          <p:nvPr/>
        </p:nvSpPr>
        <p:spPr>
          <a:xfrm>
            <a:off x="1369524" y="2463651"/>
            <a:ext cx="321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স্রোতস্বিনী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A6BE30-4AD1-41E5-98DC-890F163E41BC}"/>
              </a:ext>
            </a:extLst>
          </p:cNvPr>
          <p:cNvSpPr txBox="1"/>
          <p:nvPr/>
        </p:nvSpPr>
        <p:spPr>
          <a:xfrm>
            <a:off x="4968557" y="2467326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64075A-53A5-4A5F-A634-EFFFCB291214}"/>
              </a:ext>
            </a:extLst>
          </p:cNvPr>
          <p:cNvSpPr txBox="1"/>
          <p:nvPr/>
        </p:nvSpPr>
        <p:spPr>
          <a:xfrm>
            <a:off x="1364208" y="2948941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AA562-7EDE-4C0D-B511-7AD102009F31}"/>
              </a:ext>
            </a:extLst>
          </p:cNvPr>
          <p:cNvSpPr txBox="1"/>
          <p:nvPr/>
        </p:nvSpPr>
        <p:spPr>
          <a:xfrm>
            <a:off x="4488920" y="2952616"/>
            <a:ext cx="335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DA919A-E47A-4E11-BF94-939C04645846}"/>
              </a:ext>
            </a:extLst>
          </p:cNvPr>
          <p:cNvSpPr txBox="1"/>
          <p:nvPr/>
        </p:nvSpPr>
        <p:spPr>
          <a:xfrm>
            <a:off x="1369525" y="3936276"/>
            <a:ext cx="261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১.মামার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14E7EF-0FD2-4E63-AF50-D988C775B8C3}"/>
              </a:ext>
            </a:extLst>
          </p:cNvPr>
          <p:cNvSpPr txBox="1"/>
          <p:nvPr/>
        </p:nvSpPr>
        <p:spPr>
          <a:xfrm>
            <a:off x="4899237" y="39433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ভাইয়ের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622FE4-0715-4353-B68F-5C0B95839F90}"/>
              </a:ext>
            </a:extLst>
          </p:cNvPr>
          <p:cNvSpPr txBox="1"/>
          <p:nvPr/>
        </p:nvSpPr>
        <p:spPr>
          <a:xfrm>
            <a:off x="4975437" y="44005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ভাইয়ের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EF5D8-8D3A-4F04-AF6D-E4659038D70C}"/>
              </a:ext>
            </a:extLst>
          </p:cNvPr>
          <p:cNvSpPr txBox="1"/>
          <p:nvPr/>
        </p:nvSpPr>
        <p:spPr>
          <a:xfrm>
            <a:off x="1317837" y="4414742"/>
            <a:ext cx="207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B391A-272C-4A43-94B9-F0228B83478B}"/>
              </a:ext>
            </a:extLst>
          </p:cNvPr>
          <p:cNvSpPr txBox="1"/>
          <p:nvPr/>
        </p:nvSpPr>
        <p:spPr>
          <a:xfrm>
            <a:off x="5836673" y="1047750"/>
            <a:ext cx="326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Symbol" panose="05050102010706020507" pitchFamily="18" charset="2"/>
              </a:rPr>
              <a:t>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B3EF4A-F658-401C-8E23-53A69DAFFDB8}"/>
              </a:ext>
            </a:extLst>
          </p:cNvPr>
          <p:cNvSpPr txBox="1"/>
          <p:nvPr/>
        </p:nvSpPr>
        <p:spPr>
          <a:xfrm>
            <a:off x="2994237" y="2444175"/>
            <a:ext cx="326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Symbol" panose="05050102010706020507" pitchFamily="18" charset="2"/>
              </a:rPr>
              <a:t>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B9F288-00CB-4BAF-BFC8-69528544B627}"/>
              </a:ext>
            </a:extLst>
          </p:cNvPr>
          <p:cNvSpPr txBox="1"/>
          <p:nvPr/>
        </p:nvSpPr>
        <p:spPr>
          <a:xfrm>
            <a:off x="6391338" y="4366882"/>
            <a:ext cx="326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Symbol" panose="05050102010706020507" pitchFamily="18" charset="2"/>
              </a:rPr>
              <a:t>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F5370E-658C-41B7-B463-8FA846014DDD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PE\Desktop\Images\বাংলা\প্রথম\3d-home-icon-png-www-galleryhip-com-the-hippest-pics-1000.png">
            <a:extLst>
              <a:ext uri="{FF2B5EF4-FFF2-40B4-BE49-F238E27FC236}">
                <a16:creationId xmlns:a16="http://schemas.microsoft.com/office/drawing/2014/main" id="{34759BFC-F35F-419E-9913-D7C16444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462409"/>
            <a:ext cx="2400300" cy="195694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33959E-833C-4E07-8265-DB7204936E36}"/>
              </a:ext>
            </a:extLst>
          </p:cNvPr>
          <p:cNvSpPr txBox="1"/>
          <p:nvPr/>
        </p:nvSpPr>
        <p:spPr>
          <a:xfrm>
            <a:off x="1028700" y="2724150"/>
            <a:ext cx="7086600" cy="120032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C2740F1-27AD-4ED4-A00C-18FDED2071C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727FB-3F06-469B-8436-0ACF1003E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124D1C-3EB9-4A5C-9B53-E84419DE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30FE5-2611-4A78-B168-0274A381C6D7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CFDE7-63CF-4E1F-A3C4-028DDC0AA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491"/>
          <a:stretch/>
        </p:blipFill>
        <p:spPr>
          <a:xfrm>
            <a:off x="63240" y="57150"/>
            <a:ext cx="9029390" cy="502920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B849C69D-5C18-488C-BA6C-4D5337367CA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E669A-439F-44DC-9DAC-9C3BCB32ABA0}"/>
              </a:ext>
            </a:extLst>
          </p:cNvPr>
          <p:cNvSpPr txBox="1"/>
          <p:nvPr/>
        </p:nvSpPr>
        <p:spPr>
          <a:xfrm>
            <a:off x="74407" y="57150"/>
            <a:ext cx="2743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6600" b="1" kern="1700" spc="14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E26AB-966C-462A-BE2A-818F503DF0C9}"/>
              </a:ext>
            </a:extLst>
          </p:cNvPr>
          <p:cNvSpPr txBox="1"/>
          <p:nvPr/>
        </p:nvSpPr>
        <p:spPr>
          <a:xfrm>
            <a:off x="2108383" y="136909"/>
            <a:ext cx="4927234" cy="5847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DPE\Desktop\Images\বাংলা\জব্বার.jpg">
            <a:extLst>
              <a:ext uri="{FF2B5EF4-FFF2-40B4-BE49-F238E27FC236}">
                <a16:creationId xmlns:a16="http://schemas.microsoft.com/office/drawing/2014/main" id="{D2473D8D-B7EC-4B4C-919C-9396685B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174" y="969110"/>
            <a:ext cx="1565226" cy="1807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3" descr="C:\Users\DPE\Desktop\Images\বাংলা\বরকত.jpg">
            <a:extLst>
              <a:ext uri="{FF2B5EF4-FFF2-40B4-BE49-F238E27FC236}">
                <a16:creationId xmlns:a16="http://schemas.microsoft.com/office/drawing/2014/main" id="{CDE4E01D-A1BA-4164-9526-E4B10D0A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971550"/>
            <a:ext cx="1524901" cy="1807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4" descr="C:\Users\DPE\Desktop\Images\বাংলা\রফিক.jpg">
            <a:extLst>
              <a:ext uri="{FF2B5EF4-FFF2-40B4-BE49-F238E27FC236}">
                <a16:creationId xmlns:a16="http://schemas.microsoft.com/office/drawing/2014/main" id="{5E3FFAD7-C02B-4B23-A2D2-2D06DBE1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971550"/>
            <a:ext cx="1565226" cy="1807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5" descr="C:\Users\DPE\Desktop\Images\বাংলা\শফিউর.jpg">
            <a:extLst>
              <a:ext uri="{FF2B5EF4-FFF2-40B4-BE49-F238E27FC236}">
                <a16:creationId xmlns:a16="http://schemas.microsoft.com/office/drawing/2014/main" id="{301D4B1D-0619-442E-BC11-2DE0F447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971550"/>
            <a:ext cx="1565226" cy="1807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6" descr="C:\Users\DPE\Desktop\Images\বাংলা\সালাম.jpg">
            <a:extLst>
              <a:ext uri="{FF2B5EF4-FFF2-40B4-BE49-F238E27FC236}">
                <a16:creationId xmlns:a16="http://schemas.microsoft.com/office/drawing/2014/main" id="{FD0D2AC7-4526-4779-A921-24AD0A56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6174" y="971550"/>
            <a:ext cx="1565226" cy="1807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F33EFF2-18C6-4BBC-BF7D-9DEBBA66B93F}"/>
              </a:ext>
            </a:extLst>
          </p:cNvPr>
          <p:cNvSpPr/>
          <p:nvPr/>
        </p:nvSpPr>
        <p:spPr>
          <a:xfrm>
            <a:off x="2162957" y="3663375"/>
            <a:ext cx="48180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লোকগুলোকে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51F4-EED6-4DEB-8C46-5317890A61A6}"/>
              </a:ext>
            </a:extLst>
          </p:cNvPr>
          <p:cNvSpPr/>
          <p:nvPr/>
        </p:nvSpPr>
        <p:spPr>
          <a:xfrm>
            <a:off x="609600" y="287655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রফিক</a:t>
            </a:r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93F779-FF17-43AE-B840-9AC946CD4CEC}"/>
              </a:ext>
            </a:extLst>
          </p:cNvPr>
          <p:cNvSpPr/>
          <p:nvPr/>
        </p:nvSpPr>
        <p:spPr>
          <a:xfrm>
            <a:off x="2438400" y="287655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সালাম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5F7CAF-6997-4CDC-9E20-546D37529917}"/>
              </a:ext>
            </a:extLst>
          </p:cNvPr>
          <p:cNvSpPr/>
          <p:nvPr/>
        </p:nvSpPr>
        <p:spPr>
          <a:xfrm>
            <a:off x="4191000" y="287655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বরকত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90F0B5-914A-4FD9-B1E3-0CBCFA7A21C3}"/>
              </a:ext>
            </a:extLst>
          </p:cNvPr>
          <p:cNvSpPr/>
          <p:nvPr/>
        </p:nvSpPr>
        <p:spPr>
          <a:xfrm>
            <a:off x="5943600" y="2876550"/>
            <a:ext cx="94274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সফিউর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E8D87B-5A82-4E83-AE64-AC63CA6B2DF9}"/>
              </a:ext>
            </a:extLst>
          </p:cNvPr>
          <p:cNvSpPr/>
          <p:nvPr/>
        </p:nvSpPr>
        <p:spPr>
          <a:xfrm>
            <a:off x="7696200" y="2876550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জব্বার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D13047-5168-4FBB-A4ED-5FC3065F4B67}"/>
              </a:ext>
            </a:extLst>
          </p:cNvPr>
          <p:cNvSpPr/>
          <p:nvPr/>
        </p:nvSpPr>
        <p:spPr>
          <a:xfrm>
            <a:off x="2057400" y="3486150"/>
            <a:ext cx="5029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 সবাই বাংলা ভাষার মর্যাদা রক্ষার জন্য নিজের জীবন দিয়েছিলেন।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6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19" grpId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heed_Minar.JPG">
            <a:extLst>
              <a:ext uri="{FF2B5EF4-FFF2-40B4-BE49-F238E27FC236}">
                <a16:creationId xmlns:a16="http://schemas.microsoft.com/office/drawing/2014/main" id="{92CB52FE-10F8-49E3-8C7A-9BCD583D4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1206926" y="666750"/>
            <a:ext cx="6730149" cy="348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E26AB-966C-462A-BE2A-818F503DF0C9}"/>
              </a:ext>
            </a:extLst>
          </p:cNvPr>
          <p:cNvSpPr txBox="1"/>
          <p:nvPr/>
        </p:nvSpPr>
        <p:spPr>
          <a:xfrm>
            <a:off x="2959192" y="82795"/>
            <a:ext cx="3225617" cy="5847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5894C-AA2B-462E-9544-F38F482B5799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2BC5C1F1-EA5B-4BDD-B343-A699A7ECB763}"/>
              </a:ext>
            </a:extLst>
          </p:cNvPr>
          <p:cNvSpPr txBox="1">
            <a:spLocks/>
          </p:cNvSpPr>
          <p:nvPr/>
        </p:nvSpPr>
        <p:spPr>
          <a:xfrm>
            <a:off x="1944688" y="4280296"/>
            <a:ext cx="3389312" cy="5012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7B08A84-071D-4845-B108-EA8B9337198D}"/>
              </a:ext>
            </a:extLst>
          </p:cNvPr>
          <p:cNvSpPr txBox="1">
            <a:spLocks/>
          </p:cNvSpPr>
          <p:nvPr/>
        </p:nvSpPr>
        <p:spPr>
          <a:xfrm>
            <a:off x="1944688" y="4248150"/>
            <a:ext cx="5141912" cy="603647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ছবিটি সম্পর্কে তোমরা কি কিছু জানো?</a:t>
            </a:r>
            <a:endParaRPr lang="en-US" sz="3200" b="1" dirty="0"/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CEC96A38-E946-4D9F-BA19-5F0F54F7A5D8}"/>
              </a:ext>
            </a:extLst>
          </p:cNvPr>
          <p:cNvSpPr/>
          <p:nvPr/>
        </p:nvSpPr>
        <p:spPr>
          <a:xfrm>
            <a:off x="5486400" y="4379284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88E6F5AC-1401-426B-AAAD-6FA32D3ECFC7}"/>
              </a:ext>
            </a:extLst>
          </p:cNvPr>
          <p:cNvSpPr txBox="1">
            <a:spLocks/>
          </p:cNvSpPr>
          <p:nvPr/>
        </p:nvSpPr>
        <p:spPr>
          <a:xfrm>
            <a:off x="6096000" y="4258783"/>
            <a:ext cx="1752599" cy="501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cap="all" dirty="0">
                <a:latin typeface="NikoshBAN" pitchFamily="2" charset="0"/>
                <a:ea typeface="+mj-ea"/>
                <a:cs typeface="NikoshBAN" pitchFamily="2" charset="0"/>
              </a:rPr>
              <a:t>শহীদ মিনার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6" grpId="0" animBg="1"/>
      <p:bldP spid="16" grpId="1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77508-7238-46BB-B935-2DF87E2B66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3" y="63098"/>
            <a:ext cx="8900262" cy="4989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3063478" y="553075"/>
            <a:ext cx="3017043" cy="72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6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05588-87B6-4D38-87F0-BAF946248B9A}"/>
              </a:ext>
            </a:extLst>
          </p:cNvPr>
          <p:cNvSpPr txBox="1"/>
          <p:nvPr/>
        </p:nvSpPr>
        <p:spPr>
          <a:xfrm>
            <a:off x="2422965" y="1846823"/>
            <a:ext cx="4298070" cy="1449854"/>
          </a:xfrm>
          <a:prstGeom prst="flowChartTerminator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6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6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C0A50C-2858-4E4C-909F-F4E3E3A1BF6A}"/>
              </a:ext>
            </a:extLst>
          </p:cNvPr>
          <p:cNvSpPr/>
          <p:nvPr/>
        </p:nvSpPr>
        <p:spPr>
          <a:xfrm>
            <a:off x="304800" y="285750"/>
            <a:ext cx="16002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EFE4DC9-11B5-485A-B479-21003A70EC1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72B7A-F1FF-4041-8F70-A59D34EA87BA}"/>
              </a:ext>
            </a:extLst>
          </p:cNvPr>
          <p:cNvSpPr txBox="1"/>
          <p:nvPr/>
        </p:nvSpPr>
        <p:spPr>
          <a:xfrm>
            <a:off x="3067050" y="3790950"/>
            <a:ext cx="30099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5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600" b="1" dirty="0">
                <a:solidFill>
                  <a:srgbClr val="0025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5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solidFill>
                  <a:srgbClr val="0025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5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3200" b="1" dirty="0">
              <a:solidFill>
                <a:srgbClr val="00257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3974CA-5BB9-4636-B0A2-81617CFA6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C40351-C098-4909-9DC6-AF1F53124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0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2895600" y="523786"/>
            <a:ext cx="35814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2800" b="1" spc="-15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0DF0C-4DD6-4A7B-88B2-92C1BF3DB8FB}"/>
              </a:ext>
            </a:extLst>
          </p:cNvPr>
          <p:cNvCxnSpPr>
            <a:cxnSpLocks/>
          </p:cNvCxnSpPr>
          <p:nvPr/>
        </p:nvCxnSpPr>
        <p:spPr>
          <a:xfrm>
            <a:off x="2286000" y="1046553"/>
            <a:ext cx="43053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B7EF88-FA9E-4887-9484-D410B49B04F0}"/>
              </a:ext>
            </a:extLst>
          </p:cNvPr>
          <p:cNvSpPr txBox="1"/>
          <p:nvPr/>
        </p:nvSpPr>
        <p:spPr>
          <a:xfrm>
            <a:off x="228600" y="1504950"/>
            <a:ext cx="8828566" cy="261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1.3.2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ts val="5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2.2.2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১.৫.১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ts val="5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২.৩.২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8" descr="Speaking Logo Stock Illustrations – 2,661 Speaking Logo Stock  Illustrations, Vectors &amp;amp; Clipart - Dreamstime">
            <a:extLst>
              <a:ext uri="{FF2B5EF4-FFF2-40B4-BE49-F238E27FC236}">
                <a16:creationId xmlns:a16="http://schemas.microsoft.com/office/drawing/2014/main" id="{382221F3-DAF8-4BFD-83A4-F4F3913B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4" y="1627049"/>
            <a:ext cx="582012" cy="55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0" descr="A Boy Reading A Novel | Boy cartoon drawing, Cartoon drawings, Reading  cartoon">
            <a:extLst>
              <a:ext uri="{FF2B5EF4-FFF2-40B4-BE49-F238E27FC236}">
                <a16:creationId xmlns:a16="http://schemas.microsoft.com/office/drawing/2014/main" id="{F66E372F-73FF-4F2F-BBA3-B735FF7C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9" y="2312849"/>
            <a:ext cx="551776" cy="46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131B6-CE50-496D-8F30-2E0716B58A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875">
            <a:off x="190307" y="2982693"/>
            <a:ext cx="582012" cy="44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241D1D-4800-4C1B-B42A-6605941A5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49737-9B90-4F4A-96EA-833155135C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DB89F6-60D6-4998-BCB5-F7B01AADB90D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7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41D1D-4800-4C1B-B42A-6605941A5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49737-9B90-4F4A-96EA-833155135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8EDF6C-2240-4F68-91DF-97CE21FB2EA8}"/>
              </a:ext>
            </a:extLst>
          </p:cNvPr>
          <p:cNvSpPr/>
          <p:nvPr/>
        </p:nvSpPr>
        <p:spPr>
          <a:xfrm>
            <a:off x="415105" y="481566"/>
            <a:ext cx="8313791" cy="4299984"/>
          </a:xfrm>
          <a:prstGeom prst="roundRect">
            <a:avLst>
              <a:gd name="adj" fmla="val 82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7A948-8209-4E30-844D-C3470B7A1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2843"/>
          <a:stretch/>
        </p:blipFill>
        <p:spPr>
          <a:xfrm>
            <a:off x="609600" y="822374"/>
            <a:ext cx="2209800" cy="251310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97D300-1787-4F6E-977C-214B47439F3D}"/>
              </a:ext>
            </a:extLst>
          </p:cNvPr>
          <p:cNvSpPr txBox="1"/>
          <p:nvPr/>
        </p:nvSpPr>
        <p:spPr>
          <a:xfrm>
            <a:off x="609599" y="3460343"/>
            <a:ext cx="2209800" cy="109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লুৎফর রহমান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রিটন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6CABE-2F83-4939-A6DF-FFB6F93930A4}"/>
              </a:ext>
            </a:extLst>
          </p:cNvPr>
          <p:cNvSpPr txBox="1"/>
          <p:nvPr/>
        </p:nvSpPr>
        <p:spPr>
          <a:xfrm>
            <a:off x="2881423" y="669974"/>
            <a:ext cx="191917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>
                <a:solidFill>
                  <a:srgbClr val="A51E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endParaRPr lang="en-US" sz="2800" b="1" spc="-150" dirty="0">
              <a:solidFill>
                <a:srgbClr val="A51E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CD88BE-927C-45D7-ACEA-147DFD671AA1}"/>
              </a:ext>
            </a:extLst>
          </p:cNvPr>
          <p:cNvSpPr txBox="1"/>
          <p:nvPr/>
        </p:nvSpPr>
        <p:spPr>
          <a:xfrm>
            <a:off x="2929705" y="1258308"/>
            <a:ext cx="5799190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১৯৬১ সালের ১লা এপ্রিল, ঢাকায়।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DCE2AF-B040-43DB-9EC6-7FDFE8CD60A9}"/>
              </a:ext>
            </a:extLst>
          </p:cNvPr>
          <p:cNvSpPr txBox="1"/>
          <p:nvPr/>
        </p:nvSpPr>
        <p:spPr>
          <a:xfrm>
            <a:off x="2929706" y="1812974"/>
            <a:ext cx="5799190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গ্রন্থঃ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ধুত্তুরি, ঢাকা আমার ঢাকা, ছড়া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মুক্তিযুদ্ধ,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 বিয়ের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নিমন্ত্র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বাচ্চা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হাতির কাণ্ডকারখানা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73B07-4843-42C5-B8A4-048B5B7BEF61}"/>
              </a:ext>
            </a:extLst>
          </p:cNvPr>
          <p:cNvSpPr txBox="1"/>
          <p:nvPr/>
        </p:nvSpPr>
        <p:spPr>
          <a:xfrm>
            <a:off x="2929706" y="3257550"/>
            <a:ext cx="579919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একাডেমী সাহিত্য পুরস্কার (২০০৭)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টেলিভিশিনের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3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41D1D-4800-4C1B-B42A-6605941A5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49737-9B90-4F4A-96EA-833155135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90295C-2418-4F9F-AFA0-69ECED01825E}"/>
              </a:ext>
            </a:extLst>
          </p:cNvPr>
          <p:cNvSpPr txBox="1"/>
          <p:nvPr/>
        </p:nvSpPr>
        <p:spPr>
          <a:xfrm>
            <a:off x="166688" y="2102644"/>
            <a:ext cx="881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রিটন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জন্ম-পরিচয়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549F31-9688-4C15-B9A6-8DDE6F80C18B}"/>
              </a:ext>
            </a:extLst>
          </p:cNvPr>
          <p:cNvSpPr txBox="1"/>
          <p:nvPr/>
        </p:nvSpPr>
        <p:spPr>
          <a:xfrm>
            <a:off x="3886200" y="691575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1050B1-0144-4038-B485-E188F32FC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666750"/>
            <a:ext cx="598714" cy="7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8B9720-11E6-4214-A4A4-067FA983F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1004" y="666750"/>
            <a:ext cx="598714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5C5AA-6AE7-41AC-99D8-8129A2C558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" b="2607"/>
          <a:stretch/>
        </p:blipFill>
        <p:spPr>
          <a:xfrm>
            <a:off x="3733800" y="3105150"/>
            <a:ext cx="1676400" cy="17043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9C9865-8E9E-4C94-8E71-7BE1DF594F9E}"/>
              </a:ext>
            </a:extLst>
          </p:cNvPr>
          <p:cNvSpPr txBox="1"/>
          <p:nvPr/>
        </p:nvSpPr>
        <p:spPr>
          <a:xfrm>
            <a:off x="7467600" y="4363819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27674 -0.011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5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5781 -0.011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62B5CA-C06E-4B17-8BD6-DCA858A77D6C}"/>
              </a:ext>
            </a:extLst>
          </p:cNvPr>
          <p:cNvGrpSpPr/>
          <p:nvPr/>
        </p:nvGrpSpPr>
        <p:grpSpPr>
          <a:xfrm>
            <a:off x="76200" y="201009"/>
            <a:ext cx="6553201" cy="4714355"/>
            <a:chOff x="76200" y="201009"/>
            <a:chExt cx="6553201" cy="47143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92359B-EB18-4112-9D5B-90740FC34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352550"/>
              <a:ext cx="6553201" cy="35628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904198-95DA-4C63-9B0D-9923C6924B11}"/>
                </a:ext>
              </a:extLst>
            </p:cNvPr>
            <p:cNvSpPr txBox="1"/>
            <p:nvPr/>
          </p:nvSpPr>
          <p:spPr>
            <a:xfrm>
              <a:off x="1828800" y="201009"/>
              <a:ext cx="2914469" cy="107721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ফেব্রুয়ারির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গান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লুৎফর</a:t>
              </a:r>
              <a:r>
                <a:rPr lang="en-US" sz="2800" b="1" dirty="0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800" b="1" dirty="0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57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রিটন</a:t>
              </a:r>
              <a:endParaRPr lang="en-US" sz="2800" b="1" dirty="0">
                <a:solidFill>
                  <a:srgbClr val="00257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A089C73F-1E65-4CD5-8011-D44D5B04FAB7}"/>
              </a:ext>
            </a:extLst>
          </p:cNvPr>
          <p:cNvSpPr/>
          <p:nvPr/>
        </p:nvSpPr>
        <p:spPr>
          <a:xfrm>
            <a:off x="8001000" y="4248150"/>
            <a:ext cx="990601" cy="764750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701C9-8AE6-413F-9104-4629BCEBE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30" y="1276350"/>
            <a:ext cx="2914470" cy="2651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9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783</Words>
  <Application>Microsoft Office PowerPoint</Application>
  <PresentationFormat>On-screen Show (16:9)</PresentationFormat>
  <Paragraphs>189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NikoshBAN</vt:lpstr>
      <vt:lpstr>Sakkal Majalla</vt:lpstr>
      <vt:lpstr>SutonnyMJ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5569</cp:revision>
  <dcterms:created xsi:type="dcterms:W3CDTF">2006-08-16T00:00:00Z</dcterms:created>
  <dcterms:modified xsi:type="dcterms:W3CDTF">2022-02-20T17:25:02Z</dcterms:modified>
</cp:coreProperties>
</file>