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6" r:id="rId3"/>
    <p:sldId id="257" r:id="rId4"/>
    <p:sldId id="285" r:id="rId5"/>
    <p:sldId id="258" r:id="rId6"/>
    <p:sldId id="259" r:id="rId7"/>
    <p:sldId id="266" r:id="rId8"/>
    <p:sldId id="260" r:id="rId9"/>
    <p:sldId id="267" r:id="rId10"/>
    <p:sldId id="261" r:id="rId11"/>
    <p:sldId id="268" r:id="rId12"/>
    <p:sldId id="262" r:id="rId13"/>
    <p:sldId id="269" r:id="rId14"/>
    <p:sldId id="270" r:id="rId15"/>
    <p:sldId id="275" r:id="rId16"/>
    <p:sldId id="271" r:id="rId17"/>
    <p:sldId id="272" r:id="rId18"/>
    <p:sldId id="273" r:id="rId19"/>
    <p:sldId id="274" r:id="rId20"/>
    <p:sldId id="276" r:id="rId21"/>
    <p:sldId id="277" r:id="rId22"/>
    <p:sldId id="263" r:id="rId23"/>
    <p:sldId id="264" r:id="rId24"/>
    <p:sldId id="278" r:id="rId25"/>
    <p:sldId id="279" r:id="rId26"/>
    <p:sldId id="280" r:id="rId27"/>
    <p:sldId id="281" r:id="rId28"/>
    <p:sldId id="282" r:id="rId29"/>
    <p:sldId id="283" r:id="rId30"/>
    <p:sldId id="26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a:srgbClr val="660033"/>
    <a:srgbClr val="008000"/>
    <a:srgbClr val="003300"/>
    <a:srgbClr val="00FF99"/>
    <a:srgbClr val="006600"/>
    <a:srgbClr val="CCFFFF"/>
    <a:srgbClr val="FFCC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55993-3E12-45C7-BDA5-BA242D475BB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9BCEA26D-C8A9-4F43-8AC0-934766431464}">
      <dgm:prSet phldrT="[Text]" custT="1"/>
      <dgm:spPr>
        <a:solidFill>
          <a:srgbClr val="FF0000"/>
        </a:solidFill>
        <a:scene3d>
          <a:camera prst="orthographicFront"/>
          <a:lightRig rig="threePt" dir="t"/>
        </a:scene3d>
        <a:sp3d>
          <a:bevelT w="165100" prst="coolSlant"/>
        </a:sp3d>
      </dgm:spPr>
      <dgm:t>
        <a:bodyPr/>
        <a:lstStyle/>
        <a:p>
          <a:r>
            <a:rPr lang="bn-IN" sz="40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১.কেন্দ্রীয় শাসন</a:t>
          </a:r>
        </a:p>
        <a:p>
          <a:r>
            <a:rPr lang="bn-IN" sz="40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২.প্রাদেশিক শাসন</a:t>
          </a:r>
          <a:endParaRPr lang="en-GB" sz="40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dgm:t>
    </dgm:pt>
    <dgm:pt modelId="{2741E425-0A01-4D40-8311-BEAA7F91BB23}" type="parTrans" cxnId="{1EBE1B45-EFBB-4B5E-9175-C524FD8AAC39}">
      <dgm:prSet/>
      <dgm:spPr/>
      <dgm:t>
        <a:bodyPr/>
        <a:lstStyle/>
        <a:p>
          <a:endParaRPr lang="en-GB"/>
        </a:p>
      </dgm:t>
    </dgm:pt>
    <dgm:pt modelId="{71E9852F-4998-4C57-AB6C-50A89C485E88}" type="sibTrans" cxnId="{1EBE1B45-EFBB-4B5E-9175-C524FD8AAC39}">
      <dgm:prSet/>
      <dgm:spPr/>
      <dgm:t>
        <a:bodyPr/>
        <a:lstStyle/>
        <a:p>
          <a:endParaRPr lang="en-GB"/>
        </a:p>
      </dgm:t>
    </dgm:pt>
    <dgm:pt modelId="{9B286843-5A77-4347-AA8F-4F2626CF11AA}">
      <dgm:prSet phldrT="[Text]" custT="1"/>
      <dgm:spPr>
        <a:solidFill>
          <a:srgbClr val="00B0F0"/>
        </a:solidFill>
        <a:scene3d>
          <a:camera prst="orthographicFront"/>
          <a:lightRig rig="threePt" dir="t"/>
        </a:scene3d>
        <a:sp3d>
          <a:bevelT w="165100" prst="coolSlant"/>
        </a:sp3d>
      </dgm:spPr>
      <dgm:t>
        <a:bodyPr/>
        <a:lstStyle/>
        <a:p>
          <a:r>
            <a:rPr lang="bn-IN" sz="36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a:t>
          </a:r>
          <a:endParaRPr lang="en-GB" sz="36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dgm:t>
    </dgm:pt>
    <dgm:pt modelId="{822011ED-7ED4-4351-BDFD-CACEDC2167A9}" type="parTrans" cxnId="{400259CF-163B-46D1-A01E-7E75C8DE9682}">
      <dgm:prSet/>
      <dgm:spPr/>
      <dgm:t>
        <a:bodyPr/>
        <a:lstStyle/>
        <a:p>
          <a:endParaRPr lang="en-GB"/>
        </a:p>
      </dgm:t>
    </dgm:pt>
    <dgm:pt modelId="{11922434-9E8D-40A0-B34A-85980DDF8420}" type="sibTrans" cxnId="{400259CF-163B-46D1-A01E-7E75C8DE9682}">
      <dgm:prSet/>
      <dgm:spPr/>
      <dgm:t>
        <a:bodyPr/>
        <a:lstStyle/>
        <a:p>
          <a:endParaRPr lang="en-GB"/>
        </a:p>
      </dgm:t>
    </dgm:pt>
    <dgm:pt modelId="{F63A39B4-3E6E-4CC1-B500-9B3F418BA9B0}">
      <dgm:prSet phldrT="[Text]" custT="1"/>
      <dgm:spPr>
        <a:solidFill>
          <a:srgbClr val="99FF33"/>
        </a:solidFill>
        <a:scene3d>
          <a:camera prst="orthographicFront"/>
          <a:lightRig rig="threePt" dir="t"/>
        </a:scene3d>
        <a:sp3d>
          <a:bevelT w="165100" prst="coolSlant"/>
        </a:sp3d>
      </dgm:spPr>
      <dgm:t>
        <a:bodyPr/>
        <a:lstStyle/>
        <a:p>
          <a:r>
            <a:rPr lang="bn-IN" sz="36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পরগনা</a:t>
          </a:r>
          <a:endParaRPr lang="en-GB" sz="36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dgm:t>
    </dgm:pt>
    <dgm:pt modelId="{E198A459-AC25-4ACE-A76F-7C03603F502D}" type="parTrans" cxnId="{139BE0C2-B12E-4065-B263-2F4D0165A179}">
      <dgm:prSet/>
      <dgm:spPr/>
      <dgm:t>
        <a:bodyPr/>
        <a:lstStyle/>
        <a:p>
          <a:endParaRPr lang="en-GB"/>
        </a:p>
      </dgm:t>
    </dgm:pt>
    <dgm:pt modelId="{A4AFA383-19F7-4956-8529-647341BDC9CD}" type="sibTrans" cxnId="{139BE0C2-B12E-4065-B263-2F4D0165A179}">
      <dgm:prSet/>
      <dgm:spPr/>
      <dgm:t>
        <a:bodyPr/>
        <a:lstStyle/>
        <a:p>
          <a:endParaRPr lang="en-GB"/>
        </a:p>
      </dgm:t>
    </dgm:pt>
    <dgm:pt modelId="{0B8A49BF-4875-4F3A-B1D0-277ADF13CEEF}">
      <dgm:prSet phldrT="[Text]" custT="1"/>
      <dgm:spPr>
        <a:solidFill>
          <a:srgbClr val="FF9933"/>
        </a:solidFill>
        <a:scene3d>
          <a:camera prst="orthographicFront"/>
          <a:lightRig rig="threePt" dir="t"/>
        </a:scene3d>
        <a:sp3d>
          <a:bevelT w="165100" prst="coolSlant"/>
        </a:sp3d>
      </dgm:spPr>
      <dgm:t>
        <a:bodyPr/>
        <a:lstStyle/>
        <a:p>
          <a:r>
            <a:rPr lang="bn-IN" sz="4000" b="1" dirty="0">
              <a:solidFill>
                <a:srgbClr val="0033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গ্রাম</a:t>
          </a:r>
          <a:r>
            <a:rPr lang="bn-IN" sz="2400" dirty="0">
              <a:latin typeface="NikoshBAN" panose="02000000000000000000" pitchFamily="2" charset="0"/>
              <a:cs typeface="NikoshBAN" panose="02000000000000000000" pitchFamily="2" charset="0"/>
            </a:rPr>
            <a:t> </a:t>
          </a:r>
          <a:endParaRPr lang="en-GB" sz="2400" dirty="0">
            <a:latin typeface="NikoshBAN" panose="02000000000000000000" pitchFamily="2" charset="0"/>
            <a:cs typeface="NikoshBAN" panose="02000000000000000000" pitchFamily="2" charset="0"/>
          </a:endParaRPr>
        </a:p>
      </dgm:t>
    </dgm:pt>
    <dgm:pt modelId="{9A886716-E239-4685-BF2F-60A929F686CD}" type="parTrans" cxnId="{E2E06F0C-4C2B-4612-AC97-A03DE82F1F10}">
      <dgm:prSet/>
      <dgm:spPr/>
      <dgm:t>
        <a:bodyPr/>
        <a:lstStyle/>
        <a:p>
          <a:endParaRPr lang="en-GB"/>
        </a:p>
      </dgm:t>
    </dgm:pt>
    <dgm:pt modelId="{06759292-03EB-44B3-81A7-D9D5089C6C47}" type="sibTrans" cxnId="{E2E06F0C-4C2B-4612-AC97-A03DE82F1F10}">
      <dgm:prSet/>
      <dgm:spPr/>
      <dgm:t>
        <a:bodyPr/>
        <a:lstStyle/>
        <a:p>
          <a:endParaRPr lang="en-GB"/>
        </a:p>
      </dgm:t>
    </dgm:pt>
    <dgm:pt modelId="{1890A700-2561-4CD9-A7CD-DC1AE70903DF}" type="pres">
      <dgm:prSet presAssocID="{78355993-3E12-45C7-BDA5-BA242D475BBC}" presName="diagram" presStyleCnt="0">
        <dgm:presLayoutVars>
          <dgm:dir/>
          <dgm:resizeHandles val="exact"/>
        </dgm:presLayoutVars>
      </dgm:prSet>
      <dgm:spPr/>
    </dgm:pt>
    <dgm:pt modelId="{32F1124D-6EFC-4CED-8F1A-5FF48C9DF8FE}" type="pres">
      <dgm:prSet presAssocID="{9BCEA26D-C8A9-4F43-8AC0-934766431464}" presName="node" presStyleLbl="node1" presStyleIdx="0" presStyleCnt="4" custAng="20621568" custScaleX="210208" custScaleY="357304" custLinFactNeighborX="-97725" custLinFactNeighborY="31783">
        <dgm:presLayoutVars>
          <dgm:bulletEnabled val="1"/>
        </dgm:presLayoutVars>
      </dgm:prSet>
      <dgm:spPr/>
    </dgm:pt>
    <dgm:pt modelId="{4DEC1DF5-8097-42C2-AD2A-5BDA95E2343E}" type="pres">
      <dgm:prSet presAssocID="{71E9852F-4998-4C57-AB6C-50A89C485E88}" presName="sibTrans" presStyleCnt="0"/>
      <dgm:spPr/>
    </dgm:pt>
    <dgm:pt modelId="{C1DBF5E3-7CAC-4AC4-B8CC-7880546D3744}" type="pres">
      <dgm:prSet presAssocID="{9B286843-5A77-4347-AA8F-4F2626CF11AA}" presName="node" presStyleLbl="node1" presStyleIdx="1" presStyleCnt="4" custAng="20753710" custScaleX="152154" custScaleY="214718" custLinFactX="-10653" custLinFactY="55868" custLinFactNeighborX="-100000" custLinFactNeighborY="100000">
        <dgm:presLayoutVars>
          <dgm:bulletEnabled val="1"/>
        </dgm:presLayoutVars>
      </dgm:prSet>
      <dgm:spPr/>
    </dgm:pt>
    <dgm:pt modelId="{A494730D-4A71-443A-A2EB-7338EE12791B}" type="pres">
      <dgm:prSet presAssocID="{11922434-9E8D-40A0-B34A-85980DDF8420}" presName="sibTrans" presStyleCnt="0"/>
      <dgm:spPr/>
    </dgm:pt>
    <dgm:pt modelId="{1DE2BB66-8C5B-4DB9-BEDF-A68031BB6324}" type="pres">
      <dgm:prSet presAssocID="{F63A39B4-3E6E-4CC1-B500-9B3F418BA9B0}" presName="node" presStyleLbl="node1" presStyleIdx="2" presStyleCnt="4" custAng="21179951" custScaleX="145497" custScaleY="181011" custLinFactX="-38729" custLinFactY="90156" custLinFactNeighborX="-100000" custLinFactNeighborY="100000">
        <dgm:presLayoutVars>
          <dgm:bulletEnabled val="1"/>
        </dgm:presLayoutVars>
      </dgm:prSet>
      <dgm:spPr/>
    </dgm:pt>
    <dgm:pt modelId="{2139C906-30A4-4FC2-8DFD-BDBE0782DFD3}" type="pres">
      <dgm:prSet presAssocID="{A4AFA383-19F7-4956-8529-647341BDC9CD}" presName="sibTrans" presStyleCnt="0"/>
      <dgm:spPr/>
    </dgm:pt>
    <dgm:pt modelId="{6502C022-974B-46E0-BEAF-CFAE0EB62F34}" type="pres">
      <dgm:prSet presAssocID="{0B8A49BF-4875-4F3A-B1D0-277ADF13CEEF}" presName="node" presStyleLbl="node1" presStyleIdx="3" presStyleCnt="4" custAng="21376536" custScaleX="142637" custScaleY="198555" custLinFactX="65614" custLinFactNeighborX="100000" custLinFactNeighborY="-183">
        <dgm:presLayoutVars>
          <dgm:bulletEnabled val="1"/>
        </dgm:presLayoutVars>
      </dgm:prSet>
      <dgm:spPr/>
    </dgm:pt>
  </dgm:ptLst>
  <dgm:cxnLst>
    <dgm:cxn modelId="{E2E06F0C-4C2B-4612-AC97-A03DE82F1F10}" srcId="{78355993-3E12-45C7-BDA5-BA242D475BBC}" destId="{0B8A49BF-4875-4F3A-B1D0-277ADF13CEEF}" srcOrd="3" destOrd="0" parTransId="{9A886716-E239-4685-BF2F-60A929F686CD}" sibTransId="{06759292-03EB-44B3-81A7-D9D5089C6C47}"/>
    <dgm:cxn modelId="{1EBE1B45-EFBB-4B5E-9175-C524FD8AAC39}" srcId="{78355993-3E12-45C7-BDA5-BA242D475BBC}" destId="{9BCEA26D-C8A9-4F43-8AC0-934766431464}" srcOrd="0" destOrd="0" parTransId="{2741E425-0A01-4D40-8311-BEAA7F91BB23}" sibTransId="{71E9852F-4998-4C57-AB6C-50A89C485E88}"/>
    <dgm:cxn modelId="{3B861858-1CF0-4BA9-864C-C19DD71D9DDE}" type="presOf" srcId="{0B8A49BF-4875-4F3A-B1D0-277ADF13CEEF}" destId="{6502C022-974B-46E0-BEAF-CFAE0EB62F34}" srcOrd="0" destOrd="0" presId="urn:microsoft.com/office/officeart/2005/8/layout/default"/>
    <dgm:cxn modelId="{CB99D359-58E0-438E-B59D-CCF6F030BAEC}" type="presOf" srcId="{78355993-3E12-45C7-BDA5-BA242D475BBC}" destId="{1890A700-2561-4CD9-A7CD-DC1AE70903DF}" srcOrd="0" destOrd="0" presId="urn:microsoft.com/office/officeart/2005/8/layout/default"/>
    <dgm:cxn modelId="{633E6FA4-443D-4988-B635-B1F57379C235}" type="presOf" srcId="{9B286843-5A77-4347-AA8F-4F2626CF11AA}" destId="{C1DBF5E3-7CAC-4AC4-B8CC-7880546D3744}" srcOrd="0" destOrd="0" presId="urn:microsoft.com/office/officeart/2005/8/layout/default"/>
    <dgm:cxn modelId="{3AE0A1B2-49D8-4A22-A40C-2476BBF126B9}" type="presOf" srcId="{9BCEA26D-C8A9-4F43-8AC0-934766431464}" destId="{32F1124D-6EFC-4CED-8F1A-5FF48C9DF8FE}" srcOrd="0" destOrd="0" presId="urn:microsoft.com/office/officeart/2005/8/layout/default"/>
    <dgm:cxn modelId="{139BE0C2-B12E-4065-B263-2F4D0165A179}" srcId="{78355993-3E12-45C7-BDA5-BA242D475BBC}" destId="{F63A39B4-3E6E-4CC1-B500-9B3F418BA9B0}" srcOrd="2" destOrd="0" parTransId="{E198A459-AC25-4ACE-A76F-7C03603F502D}" sibTransId="{A4AFA383-19F7-4956-8529-647341BDC9CD}"/>
    <dgm:cxn modelId="{400259CF-163B-46D1-A01E-7E75C8DE9682}" srcId="{78355993-3E12-45C7-BDA5-BA242D475BBC}" destId="{9B286843-5A77-4347-AA8F-4F2626CF11AA}" srcOrd="1" destOrd="0" parTransId="{822011ED-7ED4-4351-BDFD-CACEDC2167A9}" sibTransId="{11922434-9E8D-40A0-B34A-85980DDF8420}"/>
    <dgm:cxn modelId="{9088EBF3-38C9-41A3-984E-CC20F343F08F}" type="presOf" srcId="{F63A39B4-3E6E-4CC1-B500-9B3F418BA9B0}" destId="{1DE2BB66-8C5B-4DB9-BEDF-A68031BB6324}" srcOrd="0" destOrd="0" presId="urn:microsoft.com/office/officeart/2005/8/layout/default"/>
    <dgm:cxn modelId="{1FD1D929-17DC-4741-AFE2-F156A0560DAC}" type="presParOf" srcId="{1890A700-2561-4CD9-A7CD-DC1AE70903DF}" destId="{32F1124D-6EFC-4CED-8F1A-5FF48C9DF8FE}" srcOrd="0" destOrd="0" presId="urn:microsoft.com/office/officeart/2005/8/layout/default"/>
    <dgm:cxn modelId="{3D623518-588C-4564-BF85-042A5D97F204}" type="presParOf" srcId="{1890A700-2561-4CD9-A7CD-DC1AE70903DF}" destId="{4DEC1DF5-8097-42C2-AD2A-5BDA95E2343E}" srcOrd="1" destOrd="0" presId="urn:microsoft.com/office/officeart/2005/8/layout/default"/>
    <dgm:cxn modelId="{3F735F9C-39FA-4DE3-BF55-51E04F60F6C9}" type="presParOf" srcId="{1890A700-2561-4CD9-A7CD-DC1AE70903DF}" destId="{C1DBF5E3-7CAC-4AC4-B8CC-7880546D3744}" srcOrd="2" destOrd="0" presId="urn:microsoft.com/office/officeart/2005/8/layout/default"/>
    <dgm:cxn modelId="{B84C8C26-111B-47C4-A443-95D12EEE7C38}" type="presParOf" srcId="{1890A700-2561-4CD9-A7CD-DC1AE70903DF}" destId="{A494730D-4A71-443A-A2EB-7338EE12791B}" srcOrd="3" destOrd="0" presId="urn:microsoft.com/office/officeart/2005/8/layout/default"/>
    <dgm:cxn modelId="{9B32F23F-F611-40C5-BDCE-C28A21EA1095}" type="presParOf" srcId="{1890A700-2561-4CD9-A7CD-DC1AE70903DF}" destId="{1DE2BB66-8C5B-4DB9-BEDF-A68031BB6324}" srcOrd="4" destOrd="0" presId="urn:microsoft.com/office/officeart/2005/8/layout/default"/>
    <dgm:cxn modelId="{4E3CC743-F839-4156-9542-ADD733FC5277}" type="presParOf" srcId="{1890A700-2561-4CD9-A7CD-DC1AE70903DF}" destId="{2139C906-30A4-4FC2-8DFD-BDBE0782DFD3}" srcOrd="5" destOrd="0" presId="urn:microsoft.com/office/officeart/2005/8/layout/default"/>
    <dgm:cxn modelId="{34C8D2F2-A22F-4287-9A25-63807A5D1DAF}" type="presParOf" srcId="{1890A700-2561-4CD9-A7CD-DC1AE70903DF}" destId="{6502C022-974B-46E0-BEAF-CFAE0EB62F3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1124D-6EFC-4CED-8F1A-5FF48C9DF8FE}">
      <dsp:nvSpPr>
        <dsp:cNvPr id="0" name=""/>
        <dsp:cNvSpPr/>
      </dsp:nvSpPr>
      <dsp:spPr>
        <a:xfrm rot="20621568">
          <a:off x="361086" y="267957"/>
          <a:ext cx="2934068" cy="2992334"/>
        </a:xfrm>
        <a:prstGeom prst="rect">
          <a:avLst/>
        </a:prstGeom>
        <a:solidFill>
          <a:srgbClr val="FF000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bn-IN" sz="4000" b="1" kern="12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১.কেন্দ্রীয় শাসন</a:t>
          </a:r>
        </a:p>
        <a:p>
          <a:pPr marL="0" lvl="0" indent="0" algn="ctr" defTabSz="1778000">
            <a:lnSpc>
              <a:spcPct val="90000"/>
            </a:lnSpc>
            <a:spcBef>
              <a:spcPct val="0"/>
            </a:spcBef>
            <a:spcAft>
              <a:spcPct val="35000"/>
            </a:spcAft>
            <a:buNone/>
          </a:pPr>
          <a:r>
            <a:rPr lang="bn-IN" sz="4000" b="1" kern="12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২.প্রাদেশিক শাসন</a:t>
          </a:r>
          <a:endParaRPr lang="en-GB" sz="4000" b="1" kern="1200"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dsp:txBody>
      <dsp:txXfrm>
        <a:off x="361086" y="267957"/>
        <a:ext cx="2934068" cy="2992334"/>
      </dsp:txXfrm>
    </dsp:sp>
    <dsp:sp modelId="{C1DBF5E3-7CAC-4AC4-B8CC-7880546D3744}">
      <dsp:nvSpPr>
        <dsp:cNvPr id="0" name=""/>
        <dsp:cNvSpPr/>
      </dsp:nvSpPr>
      <dsp:spPr>
        <a:xfrm rot="20753710">
          <a:off x="2339880" y="1904200"/>
          <a:ext cx="2123754" cy="1798211"/>
        </a:xfrm>
        <a:prstGeom prst="rect">
          <a:avLst/>
        </a:prstGeom>
        <a:solidFill>
          <a:srgbClr val="00B0F0"/>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bn-IN" sz="3600" b="1" kern="1200"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a:t>
          </a:r>
          <a:endParaRPr lang="en-GB" sz="3600" b="1" kern="1200"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dsp:txBody>
      <dsp:txXfrm>
        <a:off x="2339880" y="1904200"/>
        <a:ext cx="2123754" cy="1798211"/>
      </dsp:txXfrm>
    </dsp:sp>
    <dsp:sp modelId="{1DE2BB66-8C5B-4DB9-BEDF-A68031BB6324}">
      <dsp:nvSpPr>
        <dsp:cNvPr id="0" name=""/>
        <dsp:cNvSpPr/>
      </dsp:nvSpPr>
      <dsp:spPr>
        <a:xfrm rot="21179951">
          <a:off x="4211331" y="2332498"/>
          <a:ext cx="2030836" cy="1515923"/>
        </a:xfrm>
        <a:prstGeom prst="rect">
          <a:avLst/>
        </a:prstGeom>
        <a:solidFill>
          <a:srgbClr val="99FF33"/>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bn-IN" sz="3600" b="1" kern="1200"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পরগনা</a:t>
          </a:r>
          <a:endParaRPr lang="en-GB" sz="3600" b="1" kern="1200"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dsp:txBody>
      <dsp:txXfrm>
        <a:off x="4211331" y="2332498"/>
        <a:ext cx="2030836" cy="1515923"/>
      </dsp:txXfrm>
    </dsp:sp>
    <dsp:sp modelId="{6502C022-974B-46E0-BEAF-CFAE0EB62F34}">
      <dsp:nvSpPr>
        <dsp:cNvPr id="0" name=""/>
        <dsp:cNvSpPr/>
      </dsp:nvSpPr>
      <dsp:spPr>
        <a:xfrm rot="21376536">
          <a:off x="5810798" y="3132163"/>
          <a:ext cx="1990917" cy="1662850"/>
        </a:xfrm>
        <a:prstGeom prst="rect">
          <a:avLst/>
        </a:prstGeom>
        <a:solidFill>
          <a:srgbClr val="FF9933"/>
        </a:solidFill>
        <a:ln w="12700" cap="flat" cmpd="sng" algn="ctr">
          <a:solidFill>
            <a:schemeClr val="lt1">
              <a:hueOff val="0"/>
              <a:satOff val="0"/>
              <a:lumOff val="0"/>
              <a:alphaOff val="0"/>
            </a:schemeClr>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bn-IN" sz="4000" b="1" kern="1200" dirty="0">
              <a:solidFill>
                <a:srgbClr val="0033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গ্রাম</a:t>
          </a:r>
          <a:r>
            <a:rPr lang="bn-IN" sz="2400" kern="1200" dirty="0">
              <a:latin typeface="NikoshBAN" panose="02000000000000000000" pitchFamily="2" charset="0"/>
              <a:cs typeface="NikoshBAN" panose="02000000000000000000" pitchFamily="2" charset="0"/>
            </a:rPr>
            <a:t> </a:t>
          </a:r>
          <a:endParaRPr lang="en-GB" sz="2400" kern="1200" dirty="0">
            <a:latin typeface="NikoshBAN" panose="02000000000000000000" pitchFamily="2" charset="0"/>
            <a:cs typeface="NikoshBAN" panose="02000000000000000000" pitchFamily="2" charset="0"/>
          </a:endParaRPr>
        </a:p>
      </dsp:txBody>
      <dsp:txXfrm>
        <a:off x="5810798" y="3132163"/>
        <a:ext cx="1990917" cy="16628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B3AAD-B4C7-4469-AF79-0F9EB04A2C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51C571-B067-40BB-9EE9-484BB17B83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881C091-BDF1-45E3-B139-25BAECB54EC5}"/>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5" name="Footer Placeholder 4">
            <a:extLst>
              <a:ext uri="{FF2B5EF4-FFF2-40B4-BE49-F238E27FC236}">
                <a16:creationId xmlns:a16="http://schemas.microsoft.com/office/drawing/2014/main" id="{082C1ECF-2A63-4520-8F02-0DE9C688D2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5D67D4-A458-4FCB-A821-B4D104E168C8}"/>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2089777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EE358-4C3A-487E-A286-65E600E809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9B2B4E-C9CA-4544-B40F-37C54D8630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150473-767A-4F94-8774-5E93886B90DB}"/>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5" name="Footer Placeholder 4">
            <a:extLst>
              <a:ext uri="{FF2B5EF4-FFF2-40B4-BE49-F238E27FC236}">
                <a16:creationId xmlns:a16="http://schemas.microsoft.com/office/drawing/2014/main" id="{6D579FBB-E444-419B-8B8C-73A6629FE7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D5A4BA-2893-46BE-9E4F-9AED265FA35F}"/>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294583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6329EA-8C2C-423F-9918-7D1665F425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6ACDA1-DC91-46D6-8771-5B150BA742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2FD99C-2659-47DE-A358-6D9B67C3930E}"/>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5" name="Footer Placeholder 4">
            <a:extLst>
              <a:ext uri="{FF2B5EF4-FFF2-40B4-BE49-F238E27FC236}">
                <a16:creationId xmlns:a16="http://schemas.microsoft.com/office/drawing/2014/main" id="{24FFD079-32A4-4A89-9AB3-0FDE4CA549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4F011C-FB60-4CA3-9675-48CBAEDD1459}"/>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358280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E581-E60C-459D-B8B2-9504BBA81C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F98F43-EBC4-4BB0-8014-C1179446F6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9F593C-C25A-463B-BBAF-2DB5E8125324}"/>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5" name="Footer Placeholder 4">
            <a:extLst>
              <a:ext uri="{FF2B5EF4-FFF2-40B4-BE49-F238E27FC236}">
                <a16:creationId xmlns:a16="http://schemas.microsoft.com/office/drawing/2014/main" id="{C7A160A2-B991-4997-B033-95FF692A90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15F88B-C396-4BDE-B19A-414D440B7F52}"/>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381039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173DC-9FC4-41BB-9C3B-7477123AE2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D37E6A7-8550-40A7-AD6C-542EC5D405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EC5E09-A0F6-4502-BB7F-99D4F47F99F6}"/>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5" name="Footer Placeholder 4">
            <a:extLst>
              <a:ext uri="{FF2B5EF4-FFF2-40B4-BE49-F238E27FC236}">
                <a16:creationId xmlns:a16="http://schemas.microsoft.com/office/drawing/2014/main" id="{399D723F-B7E8-4304-9185-FA6640ECC2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B01614-B3D4-4F91-9A0E-7DEF8DDBDE8A}"/>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709141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934CE-0054-4692-85F4-9F33165AA4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B9DDC0-15DC-45E0-8799-9E7F52AB5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0B3225-DC9D-4584-BCE8-2B0AEAAF37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DF2746-11AD-44F4-A5F9-94690EDABAD9}"/>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6" name="Footer Placeholder 5">
            <a:extLst>
              <a:ext uri="{FF2B5EF4-FFF2-40B4-BE49-F238E27FC236}">
                <a16:creationId xmlns:a16="http://schemas.microsoft.com/office/drawing/2014/main" id="{75F64A8F-E14B-485E-A03E-B8039997A9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ADB41A-8153-45F3-A8B7-6D9E3F5B83AF}"/>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319052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CCAE-F6A1-4E6C-96DB-BAC6C12F23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C5B59-AD56-4638-B2FC-8928D29FEB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09CB8B-7056-403A-9F2C-CB2AB5AD6E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22703B7-5F84-4C6D-81CC-C9F5B2860D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1D3502-11A5-4421-BCD6-82CB885F02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D03ED2-1265-4226-8697-4EA0F6EB18BC}"/>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8" name="Footer Placeholder 7">
            <a:extLst>
              <a:ext uri="{FF2B5EF4-FFF2-40B4-BE49-F238E27FC236}">
                <a16:creationId xmlns:a16="http://schemas.microsoft.com/office/drawing/2014/main" id="{86A88DE1-524B-46FF-B0D6-2F3100BAE7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56BDD4-B02A-441E-B6B0-1D8E73950171}"/>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250266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6F60-62FC-4BFD-A6C6-44B24FB960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0C018A5-1045-48EF-9286-9E4432237DAB}"/>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4" name="Footer Placeholder 3">
            <a:extLst>
              <a:ext uri="{FF2B5EF4-FFF2-40B4-BE49-F238E27FC236}">
                <a16:creationId xmlns:a16="http://schemas.microsoft.com/office/drawing/2014/main" id="{DA6A1354-F392-4F2C-82D6-D5360DD3FFF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A3EABEB-F9AD-4185-9B34-C3CDFE218622}"/>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2492679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ACBB67-8149-4321-8D66-2365E28E87FE}"/>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3" name="Footer Placeholder 2">
            <a:extLst>
              <a:ext uri="{FF2B5EF4-FFF2-40B4-BE49-F238E27FC236}">
                <a16:creationId xmlns:a16="http://schemas.microsoft.com/office/drawing/2014/main" id="{90413AD7-2BEA-42C2-B92C-B7F8F50311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EF65D2-A11B-4AF1-AF4C-02A36236B6E1}"/>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107878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C5521-FDA1-428D-84E9-A3E7C0E066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60E94F7-8314-4B8D-91D2-3FD91E4577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EF6702-984A-456A-87DC-A815223C02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092C4-847B-4495-A95B-003F978F48F9}"/>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6" name="Footer Placeholder 5">
            <a:extLst>
              <a:ext uri="{FF2B5EF4-FFF2-40B4-BE49-F238E27FC236}">
                <a16:creationId xmlns:a16="http://schemas.microsoft.com/office/drawing/2014/main" id="{B05F252E-B26A-4EEE-BB0B-2D35B353BB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E46C31-7C70-487A-B8F8-051293D4BCE3}"/>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207436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93ABA-7F72-4973-8AFC-F1CF391199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020BDB-1884-4875-8FF2-85AD68899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1208A0-9B5E-42CA-87C2-37132394B7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8D708F-9E7B-45E7-B4D7-85B314462DF5}"/>
              </a:ext>
            </a:extLst>
          </p:cNvPr>
          <p:cNvSpPr>
            <a:spLocks noGrp="1"/>
          </p:cNvSpPr>
          <p:nvPr>
            <p:ph type="dt" sz="half" idx="10"/>
          </p:nvPr>
        </p:nvSpPr>
        <p:spPr/>
        <p:txBody>
          <a:bodyPr/>
          <a:lstStyle/>
          <a:p>
            <a:fld id="{F74422EF-AEA3-4498-8D6E-7096C5FC2A9C}" type="datetimeFigureOut">
              <a:rPr lang="en-GB" smtClean="0"/>
              <a:t>22/02/2022</a:t>
            </a:fld>
            <a:endParaRPr lang="en-GB"/>
          </a:p>
        </p:txBody>
      </p:sp>
      <p:sp>
        <p:nvSpPr>
          <p:cNvPr id="6" name="Footer Placeholder 5">
            <a:extLst>
              <a:ext uri="{FF2B5EF4-FFF2-40B4-BE49-F238E27FC236}">
                <a16:creationId xmlns:a16="http://schemas.microsoft.com/office/drawing/2014/main" id="{7CD13468-CE96-46A3-8B1D-5F08440E05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046327-6285-45EB-9E7E-984CC4A8C974}"/>
              </a:ext>
            </a:extLst>
          </p:cNvPr>
          <p:cNvSpPr>
            <a:spLocks noGrp="1"/>
          </p:cNvSpPr>
          <p:nvPr>
            <p:ph type="sldNum" sz="quarter" idx="12"/>
          </p:nvPr>
        </p:nvSpPr>
        <p:spPr/>
        <p:txBody>
          <a:bodyPr/>
          <a:lstStyle/>
          <a:p>
            <a:fld id="{2AD06883-7944-4B3F-8898-B9BCB7BDAB93}" type="slidenum">
              <a:rPr lang="en-GB" smtClean="0"/>
              <a:t>‹#›</a:t>
            </a:fld>
            <a:endParaRPr lang="en-GB"/>
          </a:p>
        </p:txBody>
      </p:sp>
    </p:spTree>
    <p:extLst>
      <p:ext uri="{BB962C8B-B14F-4D97-AF65-F5344CB8AC3E}">
        <p14:creationId xmlns:p14="http://schemas.microsoft.com/office/powerpoint/2010/main" val="1595588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5EA750-3D4F-405A-B9DD-84C851EB93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2BA0FD-0C97-406A-B104-BC794C69BB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0C4269-2B6F-4F19-864F-98E6712B3A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422EF-AEA3-4498-8D6E-7096C5FC2A9C}" type="datetimeFigureOut">
              <a:rPr lang="en-GB" smtClean="0"/>
              <a:t>22/02/2022</a:t>
            </a:fld>
            <a:endParaRPr lang="en-GB"/>
          </a:p>
        </p:txBody>
      </p:sp>
      <p:sp>
        <p:nvSpPr>
          <p:cNvPr id="5" name="Footer Placeholder 4">
            <a:extLst>
              <a:ext uri="{FF2B5EF4-FFF2-40B4-BE49-F238E27FC236}">
                <a16:creationId xmlns:a16="http://schemas.microsoft.com/office/drawing/2014/main" id="{0CB536B7-EDB9-4E11-8576-703B1DD2AB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47A263-5C52-4983-B728-4A3D3255AD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06883-7944-4B3F-8898-B9BCB7BDAB93}" type="slidenum">
              <a:rPr lang="en-GB" smtClean="0"/>
              <a:t>‹#›</a:t>
            </a:fld>
            <a:endParaRPr lang="en-GB"/>
          </a:p>
        </p:txBody>
      </p:sp>
    </p:spTree>
    <p:extLst>
      <p:ext uri="{BB962C8B-B14F-4D97-AF65-F5344CB8AC3E}">
        <p14:creationId xmlns:p14="http://schemas.microsoft.com/office/powerpoint/2010/main" val="1016833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6A69E-EBD1-4AAA-91E6-6A7727D26BE8}"/>
              </a:ext>
            </a:extLst>
          </p:cNvPr>
          <p:cNvSpPr>
            <a:spLocks noGrp="1"/>
          </p:cNvSpPr>
          <p:nvPr>
            <p:ph type="title"/>
          </p:nvPr>
        </p:nvSpPr>
        <p:spPr/>
        <p:txBody>
          <a:bodyPr/>
          <a:lstStyle/>
          <a:p>
            <a:endParaRPr lang="en-US"/>
          </a:p>
        </p:txBody>
      </p:sp>
      <p:pic>
        <p:nvPicPr>
          <p:cNvPr id="43" name="Content Placeholder 42">
            <a:extLst>
              <a:ext uri="{FF2B5EF4-FFF2-40B4-BE49-F238E27FC236}">
                <a16:creationId xmlns:a16="http://schemas.microsoft.com/office/drawing/2014/main" id="{A7042C91-55FC-42EE-9430-24F444EC7F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464234"/>
            <a:ext cx="10515599" cy="5880295"/>
          </a:xfrm>
          <a:scene3d>
            <a:camera prst="orthographicFront"/>
            <a:lightRig rig="threePt" dir="t"/>
          </a:scene3d>
          <a:sp3d>
            <a:bevelT w="165100" prst="coolSlant"/>
          </a:sp3d>
        </p:spPr>
      </p:pic>
    </p:spTree>
    <p:extLst>
      <p:ext uri="{BB962C8B-B14F-4D97-AF65-F5344CB8AC3E}">
        <p14:creationId xmlns:p14="http://schemas.microsoft.com/office/powerpoint/2010/main" val="344401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checkerboard(across)">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9977-4D8A-401F-9FA1-735D80802362}"/>
              </a:ext>
            </a:extLst>
          </p:cNvPr>
          <p:cNvSpPr>
            <a:spLocks noGrp="1"/>
          </p:cNvSpPr>
          <p:nvPr>
            <p:ph type="title"/>
          </p:nvPr>
        </p:nvSpPr>
        <p:spPr/>
        <p:txBody>
          <a:bodyPr>
            <a:normAutofit/>
          </a:bodyPr>
          <a:lstStyle/>
          <a:p>
            <a:endParaRPr lang="en-GB" sz="2400" dirty="0">
              <a:solidFill>
                <a:srgbClr val="002060"/>
              </a:solidFill>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F7B108C8-BFF7-41DF-BBF5-72B4D2E58379}"/>
              </a:ext>
            </a:extLst>
          </p:cNvPr>
          <p:cNvSpPr>
            <a:spLocks noGrp="1"/>
          </p:cNvSpPr>
          <p:nvPr>
            <p:ph idx="1"/>
          </p:nvPr>
        </p:nvSpPr>
        <p:spPr>
          <a:xfrm>
            <a:off x="838200" y="365125"/>
            <a:ext cx="10515600" cy="5811838"/>
          </a:xfr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lin ang="0" scaled="1"/>
            <a:tileRect/>
          </a:gradFill>
          <a:scene3d>
            <a:camera prst="orthographicFront"/>
            <a:lightRig rig="threePt" dir="t"/>
          </a:scene3d>
          <a:sp3d>
            <a:bevelT w="165100" prst="coolSlant"/>
          </a:sp3d>
        </p:spPr>
        <p:txBody>
          <a:bodyPr>
            <a:noAutofit/>
          </a:bodyPr>
          <a:lstStyle/>
          <a:p>
            <a:pPr algn="just">
              <a:buFont typeface="Wingdings" panose="05000000000000000000" pitchFamily="2" charset="2"/>
              <a:buChar char="§"/>
            </a:pPr>
            <a:r>
              <a:rPr lang="bn-IN" sz="4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দেওয়ান-ই-রিসালাতঃ</a:t>
            </a:r>
          </a:p>
          <a:p>
            <a:pPr marL="0" indent="0" algn="just">
              <a:buNone/>
            </a:pPr>
            <a:r>
              <a:rPr lang="bn-IN" sz="4000" dirty="0">
                <a:solidFill>
                  <a:srgbClr val="002060"/>
                </a:solidFill>
                <a:latin typeface="NikoshBAN" panose="02000000000000000000" pitchFamily="2" charset="0"/>
                <a:cs typeface="NikoshBAN" panose="02000000000000000000" pitchFamily="2" charset="0"/>
              </a:rPr>
              <a:t>এই বিভাগ পররাষ্ট্র মন্ত্রণালয়ের কাজ করত। বিদেশ হতে আগত দূতদের অভ্যর্থনা দেওয়া, যেকোনো বিদেশির উপর নজর রাখা ছিলো এই বিভাগের কাজ। কূটনৈতিক সম্পর্ক এই বিভাগের দক্ষতার উপর নির্ভর করত।  </a:t>
            </a:r>
          </a:p>
          <a:p>
            <a:pPr algn="just">
              <a:buFont typeface="Wingdings" panose="05000000000000000000" pitchFamily="2" charset="2"/>
              <a:buChar char="§"/>
            </a:pPr>
            <a:r>
              <a:rPr lang="bn-IN" sz="4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দেওয়ান-ই ইনশাঃ </a:t>
            </a:r>
          </a:p>
          <a:p>
            <a:pPr marL="0" indent="0" algn="just">
              <a:buNone/>
            </a:pPr>
            <a:r>
              <a:rPr lang="bn-IN" sz="4000" dirty="0">
                <a:solidFill>
                  <a:srgbClr val="002060"/>
                </a:solidFill>
                <a:latin typeface="NikoshBAN" panose="02000000000000000000" pitchFamily="2" charset="0"/>
                <a:cs typeface="NikoshBAN" panose="02000000000000000000" pitchFamily="2" charset="0"/>
              </a:rPr>
              <a:t>এটি ছিলো যোগাযোগ মন্ত্রণালয়। শেরশাহের আদেশের খসড়া তৈরী, তা বিভিন্ন স্থানে পৌছানো এবং রাজকীয় ফরমান তৈরি ও প্রচার এবং সংরক্ষণ ছিলো বিভাগের কাজ। </a:t>
            </a:r>
          </a:p>
          <a:p>
            <a:pPr marL="0" indent="0" algn="just">
              <a:buNone/>
            </a:pPr>
            <a:r>
              <a:rPr lang="bn-IN" sz="4000" dirty="0">
                <a:latin typeface="NikoshBAN" panose="02000000000000000000" pitchFamily="2" charset="0"/>
                <a:cs typeface="NikoshBAN" panose="02000000000000000000" pitchFamily="2" charset="0"/>
              </a:rPr>
              <a:t> </a:t>
            </a:r>
            <a:endParaRPr lang="en-GB"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5724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02D4F-F6BC-4C66-8556-57714CED59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BFC013-2432-4849-A611-C3E95E3F00B4}"/>
              </a:ext>
            </a:extLst>
          </p:cNvPr>
          <p:cNvSpPr>
            <a:spLocks noGrp="1"/>
          </p:cNvSpPr>
          <p:nvPr>
            <p:ph idx="1"/>
          </p:nvPr>
        </p:nvSpPr>
        <p:spPr>
          <a:xfrm>
            <a:off x="838200" y="478302"/>
            <a:ext cx="10515600" cy="5698661"/>
          </a:xfr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5400000" scaled="1"/>
            <a:tileRect/>
          </a:gradFill>
          <a:scene3d>
            <a:camera prst="orthographicFront"/>
            <a:lightRig rig="threePt" dir="t"/>
          </a:scene3d>
          <a:sp3d>
            <a:bevelT w="165100" prst="coolSlant"/>
          </a:sp3d>
        </p:spPr>
        <p:txBody>
          <a:bodyPr>
            <a:normAutofit/>
          </a:bodyPr>
          <a:lstStyle/>
          <a:p>
            <a:pPr>
              <a:buFont typeface="Wingdings" panose="05000000000000000000" pitchFamily="2" charset="2"/>
              <a:buChar char="§"/>
            </a:pPr>
            <a:r>
              <a:rPr lang="as-IN" sz="4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দেও</a:t>
            </a:r>
            <a:r>
              <a:rPr lang="en-US" sz="4000" b="1" dirty="0" err="1">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4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ন-ই-কাজি</a:t>
            </a:r>
            <a:r>
              <a:rPr lang="en-US" sz="4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a:buFont typeface="Wingdings" panose="05000000000000000000" pitchFamily="2" charset="2"/>
              <a:buChar char="§"/>
            </a:pPr>
            <a:r>
              <a:rPr lang="en-US" sz="4000" dirty="0" err="1">
                <a:latin typeface="NikoshBAN" panose="02000000000000000000" pitchFamily="2" charset="0"/>
                <a:cs typeface="NikoshBAN" panose="02000000000000000000" pitchFamily="2" charset="0"/>
              </a:rPr>
              <a:t>এটি</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ছিলো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মূলত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বিচার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বিভাগ</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এই</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বিভাগের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প্রধান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ছিলেন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কাজী</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উল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কুজ্জাত</a:t>
            </a:r>
            <a:r>
              <a:rPr lang="en-US" sz="4000" dirty="0">
                <a:latin typeface="NikoshBAN" panose="02000000000000000000" pitchFamily="2" charset="0"/>
                <a:cs typeface="NikoshBAN" panose="02000000000000000000" pitchFamily="2" charset="0"/>
              </a:rPr>
              <a:t> </a:t>
            </a:r>
            <a:r>
              <a:rPr lang="as-IN" sz="4000" dirty="0">
                <a:latin typeface="NikoshBAN" panose="02000000000000000000" pitchFamily="2" charset="0"/>
                <a:cs typeface="NikoshBAN" panose="02000000000000000000" pitchFamily="2" charset="0"/>
              </a:rPr>
              <a:t>(প্রধান বিচারপতি)</a:t>
            </a:r>
            <a:r>
              <a:rPr lang="en-US" sz="4000" dirty="0">
                <a:latin typeface="NikoshBAN" panose="02000000000000000000" pitchFamily="2" charset="0"/>
                <a:cs typeface="NikoshBAN" panose="02000000000000000000" pitchFamily="2" charset="0"/>
              </a:rPr>
              <a:t>। </a:t>
            </a:r>
            <a:endParaRPr lang="as-IN" sz="4000" dirty="0">
              <a:latin typeface="NikoshBAN" panose="02000000000000000000" pitchFamily="2" charset="0"/>
              <a:cs typeface="NikoshBAN" panose="02000000000000000000" pitchFamily="2" charset="0"/>
            </a:endParaRPr>
          </a:p>
          <a:p>
            <a:pPr>
              <a:buFont typeface="Wingdings" panose="05000000000000000000" pitchFamily="2" charset="2"/>
              <a:buChar char="§"/>
            </a:pPr>
            <a:r>
              <a:rPr lang="as-IN" sz="4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দেও</a:t>
            </a:r>
            <a:r>
              <a:rPr lang="en-US" sz="4000" b="1" dirty="0" err="1">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4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ন-ই-বারি</a:t>
            </a:r>
            <a:r>
              <a:rPr lang="en-US" sz="4000" b="1" dirty="0" err="1">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a:t>
            </a:r>
            <a:r>
              <a:rPr lang="en-US" sz="4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a:buFont typeface="Wingdings" panose="05000000000000000000" pitchFamily="2" charset="2"/>
              <a:buChar char="§"/>
            </a:pPr>
            <a:r>
              <a:rPr lang="en-US" sz="4000" dirty="0" err="1">
                <a:latin typeface="NikoshBAN" panose="02000000000000000000" pitchFamily="2" charset="0"/>
                <a:cs typeface="NikoshBAN" panose="02000000000000000000" pitchFamily="2" charset="0"/>
              </a:rPr>
              <a:t>এই</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বিভাগ</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মূলত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ডাক</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বিভাগ</a:t>
            </a:r>
            <a:r>
              <a:rPr lang="en-US" sz="4000" dirty="0">
                <a:latin typeface="NikoshBAN" panose="02000000000000000000" pitchFamily="2" charset="0"/>
                <a:cs typeface="NikoshBAN" panose="02000000000000000000" pitchFamily="2" charset="0"/>
              </a:rPr>
              <a:t> ও </a:t>
            </a:r>
            <a:r>
              <a:rPr lang="en-US" sz="4000" dirty="0" err="1">
                <a:latin typeface="NikoshBAN" panose="02000000000000000000" pitchFamily="2" charset="0"/>
                <a:cs typeface="NikoshBAN" panose="02000000000000000000" pitchFamily="2" charset="0"/>
              </a:rPr>
              <a:t>গুপ্তচরবৃত্তির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কাজ</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এই</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বিভাগের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প্রধান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ছিলেন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সাহিব</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উল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বারিদ</a:t>
            </a:r>
            <a:r>
              <a:rPr lang="en-US" sz="4000" dirty="0">
                <a:latin typeface="NikoshBAN" panose="02000000000000000000" pitchFamily="2" charset="0"/>
                <a:cs typeface="NikoshBAN" panose="02000000000000000000" pitchFamily="2" charset="0"/>
              </a:rPr>
              <a:t>।</a:t>
            </a:r>
            <a:endParaRPr lang="as-IN" sz="4000" dirty="0">
              <a:latin typeface="NikoshBAN" panose="02000000000000000000" pitchFamily="2" charset="0"/>
              <a:cs typeface="NikoshBAN" panose="02000000000000000000" pitchFamily="2" charset="0"/>
            </a:endParaRPr>
          </a:p>
          <a:p>
            <a:pPr>
              <a:buFont typeface="Wingdings" panose="05000000000000000000" pitchFamily="2" charset="2"/>
              <a:buChar char="§"/>
            </a:pPr>
            <a:r>
              <a:rPr lang="as-IN" sz="4000" b="1" dirty="0">
                <a:solidFill>
                  <a:srgbClr val="0033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দেও</a:t>
            </a:r>
            <a:r>
              <a:rPr lang="en-US" sz="4000" b="1" dirty="0" err="1">
                <a:solidFill>
                  <a:srgbClr val="0033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4000" b="1" dirty="0">
                <a:solidFill>
                  <a:srgbClr val="0033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ন-ই-সামান</a:t>
            </a:r>
            <a:r>
              <a:rPr lang="en-US" sz="4000" b="1" dirty="0">
                <a:solidFill>
                  <a:srgbClr val="0033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a:buFont typeface="Wingdings" panose="05000000000000000000" pitchFamily="2" charset="2"/>
              <a:buChar char="§"/>
            </a:pPr>
            <a:r>
              <a:rPr lang="en-US" sz="4000" dirty="0" err="1">
                <a:latin typeface="NikoshBAN" panose="02000000000000000000" pitchFamily="2" charset="0"/>
                <a:cs typeface="NikoshBAN" panose="02000000000000000000" pitchFamily="2" charset="0"/>
              </a:rPr>
              <a:t>এই</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বিভাগের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মূল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কাজ</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ছিলো</a:t>
            </a:r>
            <a:r>
              <a:rPr lang="en-US" sz="4000" dirty="0">
                <a:latin typeface="NikoshBAN" panose="02000000000000000000" pitchFamily="2" charset="0"/>
                <a:cs typeface="NikoshBAN" panose="02000000000000000000" pitchFamily="2" charset="0"/>
              </a:rPr>
              <a:t> </a:t>
            </a:r>
            <a:r>
              <a:rPr lang="as-IN" sz="4000" dirty="0">
                <a:latin typeface="NikoshBAN" panose="02000000000000000000" pitchFamily="2" charset="0"/>
                <a:cs typeface="NikoshBAN" panose="02000000000000000000" pitchFamily="2" charset="0"/>
              </a:rPr>
              <a:t>রাজ পরিবারের তত্ত্বাবধা</a:t>
            </a:r>
            <a:r>
              <a:rPr lang="en-US" sz="4000" dirty="0" err="1">
                <a:latin typeface="NikoshBAN" panose="02000000000000000000" pitchFamily="2" charset="0"/>
                <a:cs typeface="NikoshBAN" panose="02000000000000000000" pitchFamily="2" charset="0"/>
              </a:rPr>
              <a:t>য়ন</a:t>
            </a:r>
            <a:r>
              <a:rPr lang="en-US" sz="4000" dirty="0">
                <a:latin typeface="NikoshBAN" panose="02000000000000000000" pitchFamily="2" charset="0"/>
                <a:cs typeface="NikoshBAN" panose="02000000000000000000" pitchFamily="2" charset="0"/>
              </a:rPr>
              <a:t>।  </a:t>
            </a:r>
            <a:endParaRPr lang="as-IN" sz="4000" dirty="0">
              <a:latin typeface="NikoshBAN" panose="02000000000000000000" pitchFamily="2" charset="0"/>
              <a:cs typeface="NikoshBAN" panose="02000000000000000000" pitchFamily="2" charset="0"/>
            </a:endParaRPr>
          </a:p>
          <a:p>
            <a:pPr marL="0" indent="0">
              <a:buNone/>
            </a:pPr>
            <a:endParaRPr lang="en-US" sz="4000" dirty="0"/>
          </a:p>
        </p:txBody>
      </p:sp>
    </p:spTree>
    <p:extLst>
      <p:ext uri="{BB962C8B-B14F-4D97-AF65-F5344CB8AC3E}">
        <p14:creationId xmlns:p14="http://schemas.microsoft.com/office/powerpoint/2010/main" val="245925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Left)">
                                      <p:cBhvr>
                                        <p:cTn id="16" dur="500"/>
                                        <p:tgtEl>
                                          <p:spTgt spid="3">
                                            <p:txEl>
                                              <p:pRg st="3" end="3"/>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Left)">
                                      <p:cBhvr>
                                        <p:cTn id="19" dur="500"/>
                                        <p:tgtEl>
                                          <p:spTgt spid="3">
                                            <p:txEl>
                                              <p:pRg st="4" end="4"/>
                                            </p:txEl>
                                          </p:spTgt>
                                        </p:tgtEl>
                                      </p:cBhvr>
                                    </p:animEffect>
                                  </p:childTnLst>
                                </p:cTn>
                              </p:par>
                              <p:par>
                                <p:cTn id="20" presetID="18" presetClass="entr" presetSubtype="12"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trips(down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49804-E866-40BB-B27D-86C3FAF3EABD}"/>
              </a:ext>
            </a:extLst>
          </p:cNvPr>
          <p:cNvSpPr>
            <a:spLocks noGrp="1"/>
          </p:cNvSpPr>
          <p:nvPr>
            <p:ph type="title"/>
          </p:nvPr>
        </p:nvSpPr>
        <p:spPr>
          <a:xfrm>
            <a:off x="838200" y="365126"/>
            <a:ext cx="10515600" cy="943170"/>
          </a:xfrm>
          <a:solidFill>
            <a:schemeClr val="accent4">
              <a:lumMod val="60000"/>
              <a:lumOff val="40000"/>
            </a:schemeClr>
          </a:solidFill>
          <a:scene3d>
            <a:camera prst="orthographicFront"/>
            <a:lightRig rig="threePt" dir="t"/>
          </a:scene3d>
          <a:sp3d>
            <a:bevelT w="165100" prst="coolSlant"/>
          </a:sp3d>
        </p:spPr>
        <p:txBody>
          <a:bodyPr>
            <a:normAutofit fontScale="90000"/>
          </a:bodyPr>
          <a:lstStyle/>
          <a:p>
            <a:pPr algn="ctr"/>
            <a:br>
              <a:rPr lang="bn-IN" dirty="0">
                <a:solidFill>
                  <a:srgbClr val="002060"/>
                </a:solidFill>
                <a:latin typeface="NikoshBAN" panose="02000000000000000000" pitchFamily="2" charset="0"/>
                <a:cs typeface="NikoshBAN" panose="02000000000000000000" pitchFamily="2" charset="0"/>
              </a:rPr>
            </a:br>
            <a:r>
              <a:rPr lang="bn-IN"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প্রাদেশিক শাসন ব্যবস্থাঃ </a:t>
            </a:r>
            <a:br>
              <a:rPr lang="bn-IN" sz="3200" dirty="0">
                <a:solidFill>
                  <a:srgbClr val="002060"/>
                </a:solidFill>
                <a:latin typeface="NikoshBAN" panose="02000000000000000000" pitchFamily="2" charset="0"/>
                <a:cs typeface="NikoshBAN" panose="02000000000000000000" pitchFamily="2" charset="0"/>
              </a:rPr>
            </a:br>
            <a:endParaRPr lang="en-GB" sz="3200" dirty="0">
              <a:solidFill>
                <a:srgbClr val="002060"/>
              </a:solidFill>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B400453D-B73A-4270-8EF1-4CE7462041D7}"/>
              </a:ext>
            </a:extLst>
          </p:cNvPr>
          <p:cNvSpPr>
            <a:spLocks noGrp="1"/>
          </p:cNvSpPr>
          <p:nvPr>
            <p:ph idx="1"/>
          </p:nvPr>
        </p:nvSpPr>
        <p:spPr>
          <a:xfrm>
            <a:off x="838200" y="1308296"/>
            <a:ext cx="10515600" cy="4868667"/>
          </a:xfrm>
          <a:solidFill>
            <a:schemeClr val="accent5">
              <a:lumMod val="20000"/>
              <a:lumOff val="80000"/>
            </a:schemeClr>
          </a:solidFill>
          <a:scene3d>
            <a:camera prst="orthographicFront"/>
            <a:lightRig rig="threePt" dir="t"/>
          </a:scene3d>
          <a:sp3d>
            <a:bevelT w="165100" prst="coolSlant"/>
          </a:sp3d>
        </p:spPr>
        <p:txBody>
          <a:bodyPr/>
          <a:lstStyle/>
          <a:p>
            <a:pPr marL="0" indent="0" algn="just">
              <a:buNone/>
            </a:pPr>
            <a:r>
              <a:rPr lang="bn-IN" sz="3600" dirty="0">
                <a:latin typeface="NikoshBAN" panose="02000000000000000000" pitchFamily="2" charset="0"/>
                <a:cs typeface="NikoshBAN" panose="02000000000000000000" pitchFamily="2" charset="0"/>
              </a:rPr>
              <a:t>সুষ্ঠভাবে শাসন পরিচালনার জন্য শেরশাহ সমগ্র সাম্রাজ্যকে ৪৭ টি সরকার ও ১,১৩,০০০ পরগনায় বিভক্ত করেন। গ্রাম ছিলো সর্বনিম্ন প্রশাসনিক ইউনিট। সরকারের দুজন অফিসার প্রধান দায়িত্ব পালন করতেন।</a:t>
            </a:r>
          </a:p>
          <a:p>
            <a:pPr marL="0" indent="0">
              <a:buNone/>
            </a:pPr>
            <a:r>
              <a:rPr lang="bn-IN" sz="36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শিকদার-ই-শিকদারানঃ </a:t>
            </a:r>
          </a:p>
          <a:p>
            <a:pPr marL="0" indent="0">
              <a:buNone/>
            </a:pPr>
            <a:r>
              <a:rPr lang="bn-IN" sz="3600" dirty="0">
                <a:latin typeface="NikoshBAN" panose="02000000000000000000" pitchFamily="2" charset="0"/>
                <a:cs typeface="NikoshBAN" panose="02000000000000000000" pitchFamily="2" charset="0"/>
              </a:rPr>
              <a:t>এর কাজ ছিলো প্রদেশের সামগ্রিক আইন শৃঙ্খলা রক্ষা করা ও বিদ্রোহ দমন করা। </a:t>
            </a:r>
          </a:p>
          <a:p>
            <a:pPr marL="0" indent="0">
              <a:buNone/>
            </a:pPr>
            <a:r>
              <a:rPr lang="bn-IN" sz="36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মুনসিফ-ই-মুনসিফানঃ</a:t>
            </a:r>
          </a:p>
          <a:p>
            <a:pPr marL="0" indent="0">
              <a:buNone/>
            </a:pPr>
            <a:r>
              <a:rPr lang="bn-IN" sz="3600" dirty="0">
                <a:solidFill>
                  <a:srgbClr val="002060"/>
                </a:solidFill>
                <a:latin typeface="NikoshBAN" panose="02000000000000000000" pitchFamily="2" charset="0"/>
                <a:cs typeface="NikoshBAN" panose="02000000000000000000" pitchFamily="2" charset="0"/>
              </a:rPr>
              <a:t>দেওয়ানি, জমি জরিপ ও ভূমি রাজস্ব সংক্রান্ত কার্যাবলী সম্পাদন করা। </a:t>
            </a:r>
          </a:p>
          <a:p>
            <a:pPr marL="0" indent="0">
              <a:buNone/>
            </a:pPr>
            <a:endParaRPr lang="bn-IN"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085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1" end="1"/>
                                            </p:txEl>
                                          </p:spTgt>
                                        </p:tgtEl>
                                        <p:attrNameLst>
                                          <p:attrName>ppt_w</p:attrName>
                                        </p:attrNameLst>
                                      </p:cBhvr>
                                    </p:anim>
                                    <p:anim by="(#ppt_w*0.50)" calcmode="lin" valueType="num">
                                      <p:cBhvr>
                                        <p:cTn id="14" dur="500" decel="50000" autoRev="1" fill="hold">
                                          <p:stCondLst>
                                            <p:cond delay="0"/>
                                          </p:stCondLst>
                                        </p:cTn>
                                        <p:tgtEl>
                                          <p:spTgt spid="3">
                                            <p:txEl>
                                              <p:pRg st="1" end="1"/>
                                            </p:txEl>
                                          </p:spTgt>
                                        </p:tgtEl>
                                        <p:attrNameLst>
                                          <p:attrName>ppt_x</p:attrName>
                                        </p:attrNameLst>
                                      </p:cBhvr>
                                    </p:anim>
                                    <p:anim from="(-#ppt_h/2)" to="(#ppt_y)" calcmode="lin" valueType="num">
                                      <p:cBhvr>
                                        <p:cTn id="15" dur="1000" fill="hold">
                                          <p:stCondLst>
                                            <p:cond delay="0"/>
                                          </p:stCondLst>
                                        </p:cTn>
                                        <p:tgtEl>
                                          <p:spTgt spid="3">
                                            <p:txEl>
                                              <p:pRg st="1" end="1"/>
                                            </p:txEl>
                                          </p:spTgt>
                                        </p:tgtEl>
                                        <p:attrNameLst>
                                          <p:attrName>ppt_y</p:attrName>
                                        </p:attrNameLst>
                                      </p:cBhvr>
                                    </p:anim>
                                    <p:animRot by="21600000">
                                      <p:cBhvr>
                                        <p:cTn id="16" dur="1000" fill="hold">
                                          <p:stCondLst>
                                            <p:cond delay="0"/>
                                          </p:stCondLst>
                                        </p:cTn>
                                        <p:tgtEl>
                                          <p:spTgt spid="3">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3">
                                            <p:txEl>
                                              <p:pRg st="2" end="2"/>
                                            </p:txEl>
                                          </p:spTgt>
                                        </p:tgtEl>
                                        <p:attrNameLst>
                                          <p:attrName>ppt_w</p:attrName>
                                        </p:attrNameLst>
                                      </p:cBhvr>
                                    </p:anim>
                                    <p:anim by="(#ppt_w*0.50)" calcmode="lin" valueType="num">
                                      <p:cBhvr>
                                        <p:cTn id="20" dur="500" decel="50000" autoRev="1" fill="hold">
                                          <p:stCondLst>
                                            <p:cond delay="0"/>
                                          </p:stCondLst>
                                        </p:cTn>
                                        <p:tgtEl>
                                          <p:spTgt spid="3">
                                            <p:txEl>
                                              <p:pRg st="2" end="2"/>
                                            </p:txEl>
                                          </p:spTgt>
                                        </p:tgtEl>
                                        <p:attrNameLst>
                                          <p:attrName>ppt_x</p:attrName>
                                        </p:attrNameLst>
                                      </p:cBhvr>
                                    </p:anim>
                                    <p:anim from="(-#ppt_h/2)" to="(#ppt_y)" calcmode="lin" valueType="num">
                                      <p:cBhvr>
                                        <p:cTn id="21" dur="1000" fill="hold">
                                          <p:stCondLst>
                                            <p:cond delay="0"/>
                                          </p:stCondLst>
                                        </p:cTn>
                                        <p:tgtEl>
                                          <p:spTgt spid="3">
                                            <p:txEl>
                                              <p:pRg st="2" end="2"/>
                                            </p:txEl>
                                          </p:spTgt>
                                        </p:tgtEl>
                                        <p:attrNameLst>
                                          <p:attrName>ppt_y</p:attrName>
                                        </p:attrNameLst>
                                      </p:cBhvr>
                                    </p:anim>
                                    <p:animRot by="21600000">
                                      <p:cBhvr>
                                        <p:cTn id="22" dur="1000" fill="hold">
                                          <p:stCondLst>
                                            <p:cond delay="0"/>
                                          </p:stCondLst>
                                        </p:cTn>
                                        <p:tgtEl>
                                          <p:spTgt spid="3">
                                            <p:txEl>
                                              <p:pRg st="2" end="2"/>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by="(-#ppt_w*2)" calcmode="lin" valueType="num">
                                      <p:cBhvr rctx="PPT">
                                        <p:cTn id="25" dur="500" autoRev="1" fill="hold">
                                          <p:stCondLst>
                                            <p:cond delay="0"/>
                                          </p:stCondLst>
                                        </p:cTn>
                                        <p:tgtEl>
                                          <p:spTgt spid="3">
                                            <p:txEl>
                                              <p:pRg st="3" end="3"/>
                                            </p:txEl>
                                          </p:spTgt>
                                        </p:tgtEl>
                                        <p:attrNameLst>
                                          <p:attrName>ppt_w</p:attrName>
                                        </p:attrNameLst>
                                      </p:cBhvr>
                                    </p:anim>
                                    <p:anim by="(#ppt_w*0.50)" calcmode="lin" valueType="num">
                                      <p:cBhvr>
                                        <p:cTn id="26" dur="500" decel="50000" autoRev="1" fill="hold">
                                          <p:stCondLst>
                                            <p:cond delay="0"/>
                                          </p:stCondLst>
                                        </p:cTn>
                                        <p:tgtEl>
                                          <p:spTgt spid="3">
                                            <p:txEl>
                                              <p:pRg st="3" end="3"/>
                                            </p:txEl>
                                          </p:spTgt>
                                        </p:tgtEl>
                                        <p:attrNameLst>
                                          <p:attrName>ppt_x</p:attrName>
                                        </p:attrNameLst>
                                      </p:cBhvr>
                                    </p:anim>
                                    <p:anim from="(-#ppt_h/2)" to="(#ppt_y)" calcmode="lin" valueType="num">
                                      <p:cBhvr>
                                        <p:cTn id="27" dur="1000" fill="hold">
                                          <p:stCondLst>
                                            <p:cond delay="0"/>
                                          </p:stCondLst>
                                        </p:cTn>
                                        <p:tgtEl>
                                          <p:spTgt spid="3">
                                            <p:txEl>
                                              <p:pRg st="3" end="3"/>
                                            </p:txEl>
                                          </p:spTgt>
                                        </p:tgtEl>
                                        <p:attrNameLst>
                                          <p:attrName>ppt_y</p:attrName>
                                        </p:attrNameLst>
                                      </p:cBhvr>
                                    </p:anim>
                                    <p:animRot by="21600000">
                                      <p:cBhvr>
                                        <p:cTn id="28" dur="1000" fill="hold">
                                          <p:stCondLst>
                                            <p:cond delay="0"/>
                                          </p:stCondLst>
                                        </p:cTn>
                                        <p:tgtEl>
                                          <p:spTgt spid="3">
                                            <p:txEl>
                                              <p:pRg st="3" end="3"/>
                                            </p:txEl>
                                          </p:spTgt>
                                        </p:tgtEl>
                                        <p:attrNameLst>
                                          <p:attrName>r</p:attrName>
                                        </p:attrNameLst>
                                      </p:cBhvr>
                                    </p:animRot>
                                  </p:childTnLst>
                                </p:cTn>
                              </p:par>
                              <p:par>
                                <p:cTn id="29" presetID="56" presetClass="entr" presetSubtype="0" fill="hold" nodeType="with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4" end="4"/>
                                            </p:txEl>
                                          </p:spTgt>
                                        </p:tgtEl>
                                        <p:attrNameLst>
                                          <p:attrName>ppt_w</p:attrName>
                                        </p:attrNameLst>
                                      </p:cBhvr>
                                    </p:anim>
                                    <p:anim by="(#ppt_w*0.50)" calcmode="lin" valueType="num">
                                      <p:cBhvr>
                                        <p:cTn id="32" dur="500" decel="50000" autoRev="1" fill="hold">
                                          <p:stCondLst>
                                            <p:cond delay="0"/>
                                          </p:stCondLst>
                                        </p:cTn>
                                        <p:tgtEl>
                                          <p:spTgt spid="3">
                                            <p:txEl>
                                              <p:pRg st="4" end="4"/>
                                            </p:txEl>
                                          </p:spTgt>
                                        </p:tgtEl>
                                        <p:attrNameLst>
                                          <p:attrName>ppt_x</p:attrName>
                                        </p:attrNameLst>
                                      </p:cBhvr>
                                    </p:anim>
                                    <p:anim from="(-#ppt_h/2)" to="(#ppt_y)" calcmode="lin" valueType="num">
                                      <p:cBhvr>
                                        <p:cTn id="33" dur="1000" fill="hold">
                                          <p:stCondLst>
                                            <p:cond delay="0"/>
                                          </p:stCondLst>
                                        </p:cTn>
                                        <p:tgtEl>
                                          <p:spTgt spid="3">
                                            <p:txEl>
                                              <p:pRg st="4" end="4"/>
                                            </p:txEl>
                                          </p:spTgt>
                                        </p:tgtEl>
                                        <p:attrNameLst>
                                          <p:attrName>ppt_y</p:attrName>
                                        </p:attrNameLst>
                                      </p:cBhvr>
                                    </p:anim>
                                    <p:animRot by="21600000">
                                      <p:cBhvr>
                                        <p:cTn id="34" dur="1000" fill="hold">
                                          <p:stCondLst>
                                            <p:cond delay="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80177-46C8-4712-AF1B-99637615EF51}"/>
              </a:ext>
            </a:extLst>
          </p:cNvPr>
          <p:cNvSpPr>
            <a:spLocks noGrp="1"/>
          </p:cNvSpPr>
          <p:nvPr>
            <p:ph type="title"/>
          </p:nvPr>
        </p:nvSpPr>
        <p:spPr>
          <a:xfrm>
            <a:off x="838200" y="365126"/>
            <a:ext cx="10515600" cy="788426"/>
          </a:xfrm>
          <a:solidFill>
            <a:schemeClr val="accent5">
              <a:lumMod val="40000"/>
              <a:lumOff val="60000"/>
            </a:schemeClr>
          </a:solidFill>
          <a:scene3d>
            <a:camera prst="orthographicFront"/>
            <a:lightRig rig="threePt" dir="t"/>
          </a:scene3d>
          <a:sp3d>
            <a:bevelT w="165100" prst="coolSlant"/>
          </a:sp3d>
        </p:spPr>
        <p:txBody>
          <a:bodyPr>
            <a:normAutofit fontScale="90000"/>
          </a:bodyPr>
          <a:lstStyle/>
          <a:p>
            <a:pPr algn="ctr"/>
            <a:br>
              <a:rPr lang="bn-IN" b="1" dirty="0">
                <a:latin typeface="NikoshBAN" panose="02000000000000000000" pitchFamily="2" charset="0"/>
                <a:cs typeface="NikoshBAN" panose="02000000000000000000" pitchFamily="2" charset="0"/>
              </a:rPr>
            </a:br>
            <a:r>
              <a:rPr lang="as-IN" sz="49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পরগণা (জেলা স্তর) -</a:t>
            </a:r>
            <a:br>
              <a:rPr lang="as-IN" dirty="0"/>
            </a:br>
            <a:endParaRPr lang="en-US" dirty="0"/>
          </a:p>
        </p:txBody>
      </p:sp>
      <p:sp>
        <p:nvSpPr>
          <p:cNvPr id="3" name="Content Placeholder 2">
            <a:extLst>
              <a:ext uri="{FF2B5EF4-FFF2-40B4-BE49-F238E27FC236}">
                <a16:creationId xmlns:a16="http://schemas.microsoft.com/office/drawing/2014/main" id="{089A1DCE-7101-47A5-86E4-B0CC43213788}"/>
              </a:ext>
            </a:extLst>
          </p:cNvPr>
          <p:cNvSpPr>
            <a:spLocks noGrp="1"/>
          </p:cNvSpPr>
          <p:nvPr>
            <p:ph idx="1"/>
          </p:nvPr>
        </p:nvSpPr>
        <p:spPr>
          <a:xfrm>
            <a:off x="838200" y="1153552"/>
            <a:ext cx="10515600" cy="5023411"/>
          </a:xfr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5400000" scaled="1"/>
            <a:tileRect/>
          </a:gradFill>
          <a:scene3d>
            <a:camera prst="orthographicFront"/>
            <a:lightRig rig="threePt" dir="t"/>
          </a:scene3d>
          <a:sp3d>
            <a:bevelT w="165100" prst="coolSlant"/>
          </a:sp3d>
        </p:spPr>
        <p:txBody>
          <a:bodyPr>
            <a:normAutofit fontScale="92500" lnSpcReduction="10000"/>
          </a:bodyPr>
          <a:lstStyle/>
          <a:p>
            <a:pPr marL="0" indent="0" algn="ctr">
              <a:buNone/>
            </a:pPr>
            <a:endParaRPr lang="bn-IN" sz="4000" dirty="0">
              <a:solidFill>
                <a:srgbClr val="003366"/>
              </a:solidFill>
              <a:latin typeface="NikoshBAN" panose="02000000000000000000" pitchFamily="2" charset="0"/>
              <a:cs typeface="NikoshBAN" panose="02000000000000000000" pitchFamily="2" charset="0"/>
            </a:endParaRPr>
          </a:p>
          <a:p>
            <a:pPr marL="0" indent="0" algn="ctr">
              <a:buNone/>
            </a:pP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১) শিকদার (প্রশাসন</a:t>
            </a:r>
            <a:r>
              <a:rPr lang="bn-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আইন শৃঙ্খলা</a:t>
            </a: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p>
          <a:p>
            <a:pPr marL="0" indent="0" algn="ctr">
              <a:buNone/>
            </a:pP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 মুনসিফ (রাজস্ব)</a:t>
            </a:r>
          </a:p>
          <a:p>
            <a:pPr marL="0" indent="0" algn="ctr">
              <a:buNone/>
            </a:pP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৩) আমিন (জমি</a:t>
            </a:r>
            <a:r>
              <a:rPr lang="bn-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জরিপ)</a:t>
            </a:r>
          </a:p>
          <a:p>
            <a:pPr marL="0" indent="0" algn="ctr">
              <a:buNone/>
            </a:pP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৪) কানুনগো (রাজস্ব হিসাবরক্ষক)</a:t>
            </a:r>
          </a:p>
          <a:p>
            <a:pPr marL="0" indent="0" algn="ctr">
              <a:buNone/>
            </a:pP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৫) কারকুন (করণিক)</a:t>
            </a:r>
          </a:p>
          <a:p>
            <a:pPr marL="0" indent="0" algn="ctr">
              <a:buNone/>
            </a:pP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৬) পাটো</a:t>
            </a:r>
            <a:r>
              <a:rPr lang="bn-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য়া</a:t>
            </a:r>
            <a:r>
              <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 চৌধুরী</a:t>
            </a:r>
            <a:r>
              <a:rPr lang="bn-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(আয় ও ব্যয়ের হিসাবরক্ষক)  </a:t>
            </a:r>
            <a:endParaRPr lang="as-IN" sz="40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buNone/>
            </a:pPr>
            <a:br>
              <a:rPr lang="as-IN" dirty="0"/>
            </a:br>
            <a:endParaRPr lang="as-IN" dirty="0"/>
          </a:p>
          <a:p>
            <a:pPr marL="0" indent="0">
              <a:buNone/>
            </a:pPr>
            <a:endParaRPr lang="en-US" dirty="0"/>
          </a:p>
        </p:txBody>
      </p:sp>
    </p:spTree>
    <p:extLst>
      <p:ext uri="{BB962C8B-B14F-4D97-AF65-F5344CB8AC3E}">
        <p14:creationId xmlns:p14="http://schemas.microsoft.com/office/powerpoint/2010/main" val="184044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par>
                                <p:cTn id="41" presetID="38" presetClass="entr" presetSubtype="0" accel="50000" fill="hold" nodeType="withEffect">
                                  <p:stCondLst>
                                    <p:cond delay="0"/>
                                  </p:stCondLst>
                                  <p:iterate type="lt">
                                    <p:tmPct val="50000"/>
                                  </p:iterate>
                                  <p:childTnLst>
                                    <p:set>
                                      <p:cBhvr>
                                        <p:cTn id="42" dur="1" fill="hold">
                                          <p:stCondLst>
                                            <p:cond delay="0"/>
                                          </p:stCondLst>
                                        </p:cTn>
                                        <p:tgtEl>
                                          <p:spTgt spid="3">
                                            <p:txEl>
                                              <p:pRg st="7" end="7"/>
                                            </p:txEl>
                                          </p:spTgt>
                                        </p:tgtEl>
                                        <p:attrNameLst>
                                          <p:attrName>style.visibility</p:attrName>
                                        </p:attrNameLst>
                                      </p:cBhvr>
                                      <p:to>
                                        <p:strVal val="visible"/>
                                      </p:to>
                                    </p:set>
                                    <p:set>
                                      <p:cBhvr>
                                        <p:cTn id="43" dur="455" fill="hold">
                                          <p:stCondLst>
                                            <p:cond delay="0"/>
                                          </p:stCondLst>
                                        </p:cTn>
                                        <p:tgtEl>
                                          <p:spTgt spid="3">
                                            <p:txEl>
                                              <p:pRg st="7" end="7"/>
                                            </p:txEl>
                                          </p:spTgt>
                                        </p:tgtEl>
                                        <p:attrNameLst>
                                          <p:attrName>style.rotation</p:attrName>
                                        </p:attrNameLst>
                                      </p:cBhvr>
                                      <p:to>
                                        <p:strVal val="-45.0"/>
                                      </p:to>
                                    </p:set>
                                    <p:anim calcmode="lin" valueType="num">
                                      <p:cBhvr>
                                        <p:cTn id="44" dur="455" fill="hold">
                                          <p:stCondLst>
                                            <p:cond delay="455"/>
                                          </p:stCondLst>
                                        </p:cTn>
                                        <p:tgtEl>
                                          <p:spTgt spid="3">
                                            <p:txEl>
                                              <p:pRg st="7" end="7"/>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3">
                                            <p:txEl>
                                              <p:pRg st="7" end="7"/>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3">
                                            <p:txEl>
                                              <p:pRg st="7" end="7"/>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3">
                                            <p:txEl>
                                              <p:pRg st="7" end="7"/>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AB34-D881-4A80-B6B7-ABF2FC0CAEBA}"/>
              </a:ext>
            </a:extLst>
          </p:cNvPr>
          <p:cNvSpPr>
            <a:spLocks noGrp="1"/>
          </p:cNvSpPr>
          <p:nvPr>
            <p:ph type="title"/>
          </p:nvPr>
        </p:nvSpPr>
        <p:spPr>
          <a:xfrm>
            <a:off x="838200" y="365125"/>
            <a:ext cx="10515600" cy="1083847"/>
          </a:xfrm>
          <a:blipFill>
            <a:blip r:embed="rId2"/>
            <a:tile tx="0" ty="0" sx="100000" sy="100000" flip="none" algn="tl"/>
          </a:blipFill>
          <a:scene3d>
            <a:camera prst="orthographicFront"/>
            <a:lightRig rig="threePt" dir="t"/>
          </a:scene3d>
          <a:sp3d>
            <a:bevelT w="165100" prst="coolSlant"/>
          </a:sp3d>
        </p:spPr>
        <p:txBody>
          <a:bodyPr>
            <a:normAutofit fontScale="90000"/>
          </a:bodyPr>
          <a:lstStyle/>
          <a:p>
            <a:pPr algn="ctr"/>
            <a:br>
              <a:rPr lang="bn-IN" dirty="0"/>
            </a:br>
            <a:r>
              <a:rPr lang="bn-IN"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 শাহেরে অন্যান্য সংস্কার সমূহ</a:t>
            </a:r>
            <a:br>
              <a:rPr lang="bn-IN" dirty="0"/>
            </a:br>
            <a:endParaRPr lang="en-US" dirty="0"/>
          </a:p>
        </p:txBody>
      </p:sp>
      <p:sp>
        <p:nvSpPr>
          <p:cNvPr id="3" name="Content Placeholder 2">
            <a:extLst>
              <a:ext uri="{FF2B5EF4-FFF2-40B4-BE49-F238E27FC236}">
                <a16:creationId xmlns:a16="http://schemas.microsoft.com/office/drawing/2014/main" id="{427C8B18-25C5-4FE3-B71D-0E35F6A3523E}"/>
              </a:ext>
            </a:extLst>
          </p:cNvPr>
          <p:cNvSpPr>
            <a:spLocks noGrp="1"/>
          </p:cNvSpPr>
          <p:nvPr>
            <p:ph idx="1"/>
          </p:nvPr>
        </p:nvSpPr>
        <p:spPr>
          <a:xfrm>
            <a:off x="838200" y="1448972"/>
            <a:ext cx="10515600" cy="4727991"/>
          </a:xfrm>
          <a:blipFill>
            <a:blip r:embed="rId3"/>
            <a:tile tx="0" ty="0" sx="100000" sy="100000" flip="none" algn="tl"/>
          </a:blipFill>
          <a:scene3d>
            <a:camera prst="orthographicFront"/>
            <a:lightRig rig="threePt" dir="t"/>
          </a:scene3d>
          <a:sp3d>
            <a:bevelT w="165100" prst="coolSlant"/>
          </a:sp3d>
        </p:spPr>
        <p:txBody>
          <a:bodyPr>
            <a:normAutofit lnSpcReduction="10000"/>
          </a:bodyPr>
          <a:lstStyle/>
          <a:p>
            <a:pPr marL="0" indent="0">
              <a:buNone/>
            </a:pPr>
            <a:r>
              <a:rPr lang="en-US" sz="4000" b="1" dirty="0" err="1">
                <a:latin typeface="NikoshBAN" panose="02000000000000000000" pitchFamily="2" charset="0"/>
                <a:cs typeface="NikoshBAN" panose="02000000000000000000" pitchFamily="2" charset="0"/>
              </a:rPr>
              <a:t>ভুমি</a:t>
            </a:r>
            <a:r>
              <a:rPr lang="bn-IN" sz="4000" b="1" dirty="0">
                <a:latin typeface="NikoshBAN" panose="02000000000000000000" pitchFamily="2" charset="0"/>
                <a:cs typeface="NikoshBAN" panose="02000000000000000000" pitchFamily="2" charset="0"/>
              </a:rPr>
              <a:t> জরিপ ও </a:t>
            </a:r>
            <a:r>
              <a:rPr lang="en-US" sz="4000" b="1" dirty="0" err="1">
                <a:latin typeface="NikoshBAN" panose="02000000000000000000" pitchFamily="2" charset="0"/>
                <a:cs typeface="NikoshBAN" panose="02000000000000000000" pitchFamily="2" charset="0"/>
              </a:rPr>
              <a:t>কর</a:t>
            </a:r>
            <a:r>
              <a:rPr lang="bn-IN" sz="4000" b="1" dirty="0">
                <a:latin typeface="NikoshBAN" panose="02000000000000000000" pitchFamily="2" charset="0"/>
                <a:cs typeface="NikoshBAN" panose="02000000000000000000" pitchFamily="2" charset="0"/>
              </a:rPr>
              <a:t> নির্ধারণঃ </a:t>
            </a:r>
            <a:r>
              <a:rPr lang="en-US" sz="4000" b="1" dirty="0">
                <a:latin typeface="NikoshBAN" panose="02000000000000000000" pitchFamily="2" charset="0"/>
                <a:cs typeface="NikoshBAN" panose="02000000000000000000" pitchFamily="2" charset="0"/>
              </a:rPr>
              <a:t> </a:t>
            </a:r>
            <a:endParaRPr lang="bn-IN" sz="4000" b="1" dirty="0">
              <a:latin typeface="NikoshBAN" panose="02000000000000000000" pitchFamily="2" charset="0"/>
              <a:cs typeface="NikoshBAN" panose="02000000000000000000" pitchFamily="2" charset="0"/>
            </a:endParaRPr>
          </a:p>
          <a:p>
            <a:pPr marL="0" indent="0" algn="just">
              <a:buNone/>
            </a:pPr>
            <a:r>
              <a:rPr lang="as-IN" sz="3200" dirty="0">
                <a:latin typeface="NikoshBAN" panose="02000000000000000000" pitchFamily="2" charset="0"/>
                <a:cs typeface="NikoshBAN" panose="02000000000000000000" pitchFamily="2" charset="0"/>
              </a:rPr>
              <a:t>শেরশাহের শাসন ব্যবস্থার অন্যতম উজ্জ্বল দিক হলো তার রাজস্ব ব্যবস্থার সংস্কার। তার রাজস্ব ব্যবস্থার মূল লক্ষ্য ছিল যাতে সরকার তার অধিকার হতে বঞ্চিত না হ</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 এবং প্রজারা অযথা উৎপীড়িত না হ</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রাজস্বের হার নির্ধারণের জন্য তিনি সাম্রাজ্যের অধিকাংশ অঞ্চলের জমি জরিপ করার আদেশ দেন এবং প্রজাদের নিকট হতে সরাসরি কর আদা</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র ব্যবস্থা করেন।</a:t>
            </a:r>
            <a:r>
              <a:rPr lang="bn-IN"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সাধারণত উৎপন্ন শস্যের এক-তৃতী</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শ বা এক-চতুর্থাংশ রাজকোষে দে</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 কর রূপে নির্ধারিত হয়েছিল। উৎপন্ন শস্য অথবা অর্থে কর দেও</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 যেত। তিনি কর নির্ধারণে উদার নীতি গ্রহণ করলেও কর আদায়ের ক্ষেত্রে কোন ঔদার্যের পক্ষপাতী ছিলেন না।</a:t>
            </a:r>
            <a:r>
              <a:rPr lang="bn-IN"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রাজস্ব আদা</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র জন্য বিভিন্ন শ্রেণীর কর্মচারী নি</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গ করা হ</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 প্রাকৃতিক দুর্যোগের ফলে বা সৈন্য চলাচলের জন্য শস্যহানি ঘটলে কর রেহাই দে</a:t>
            </a:r>
            <a:r>
              <a:rPr lang="bn-IN"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 হতো।</a:t>
            </a:r>
            <a:r>
              <a:rPr lang="bn-IN" sz="3200" dirty="0">
                <a:latin typeface="NikoshBAN" panose="02000000000000000000" pitchFamily="2" charset="0"/>
                <a:cs typeface="NikoshBAN" panose="02000000000000000000" pitchFamily="2" charset="0"/>
              </a:rPr>
              <a:t>  </a:t>
            </a:r>
            <a:endParaRPr lang="as-IN" sz="3200" dirty="0">
              <a:latin typeface="NikoshBAN" panose="02000000000000000000" pitchFamily="2" charset="0"/>
              <a:cs typeface="NikoshBAN" panose="02000000000000000000" pitchFamily="2" charset="0"/>
            </a:endParaRPr>
          </a:p>
          <a:p>
            <a:pPr marL="0" indent="0">
              <a:buNone/>
            </a:pPr>
            <a:endParaRPr lang="en-US" sz="4000" b="1" dirty="0">
              <a:latin typeface="NikoshBAN" panose="02000000000000000000" pitchFamily="2" charset="0"/>
              <a:cs typeface="NikoshBAN" panose="02000000000000000000" pitchFamily="2" charset="0"/>
            </a:endParaRPr>
          </a:p>
          <a:p>
            <a:pPr marL="0" indent="0">
              <a:buNone/>
            </a:pPr>
            <a:endParaRPr lang="en-US" dirty="0"/>
          </a:p>
        </p:txBody>
      </p:sp>
    </p:spTree>
    <p:extLst>
      <p:ext uri="{BB962C8B-B14F-4D97-AF65-F5344CB8AC3E}">
        <p14:creationId xmlns:p14="http://schemas.microsoft.com/office/powerpoint/2010/main" val="148975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0B4DE-C776-4054-B02B-326E267772AE}"/>
              </a:ext>
            </a:extLst>
          </p:cNvPr>
          <p:cNvSpPr>
            <a:spLocks noGrp="1"/>
          </p:cNvSpPr>
          <p:nvPr>
            <p:ph type="title"/>
          </p:nvPr>
        </p:nvSpPr>
        <p:spPr>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scene3d>
            <a:camera prst="orthographicFront"/>
            <a:lightRig rig="threePt" dir="t"/>
          </a:scene3d>
          <a:sp3d>
            <a:bevelT w="165100" prst="coolSlant"/>
          </a:sp3d>
        </p:spPr>
        <p:txBody>
          <a:bodyPr/>
          <a:lstStyle/>
          <a:p>
            <a:pPr algn="ctr"/>
            <a:r>
              <a:rPr lang="bn-IN"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ভূমির শ্রেণিবিভাগ</a:t>
            </a:r>
            <a:endParaRPr lang="en-US"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3A919D53-2D22-43E2-9386-E1ADC855BB2B}"/>
              </a:ext>
            </a:extLst>
          </p:cNvPr>
          <p:cNvSpPr>
            <a:spLocks noGrp="1"/>
          </p:cNvSpPr>
          <p:nvPr>
            <p:ph idx="1"/>
          </p:nvPr>
        </p:nvSpPr>
        <p:spPr>
          <a:xfrm>
            <a:off x="838200" y="1690688"/>
            <a:ext cx="10515600" cy="4486275"/>
          </a:xfrm>
          <a:solidFill>
            <a:srgbClr val="CCCCFF"/>
          </a:solidFill>
          <a:scene3d>
            <a:camera prst="orthographicFront"/>
            <a:lightRig rig="threePt" dir="t"/>
          </a:scene3d>
          <a:sp3d>
            <a:bevelT w="165100" prst="coolSlant"/>
          </a:sp3d>
        </p:spPr>
        <p:txBody>
          <a:bodyPr/>
          <a:lstStyle/>
          <a:p>
            <a:pPr marL="0" indent="0" algn="just" rtl="0">
              <a:spcBef>
                <a:spcPts val="0"/>
              </a:spcBef>
              <a:spcAft>
                <a:spcPts val="0"/>
              </a:spcAft>
              <a:buNone/>
            </a:pPr>
            <a:endParaRPr lang="bn-IN" sz="4000" dirty="0">
              <a:latin typeface="NikoshBAN" panose="02000000000000000000" pitchFamily="2" charset="0"/>
              <a:cs typeface="NikoshBAN" panose="02000000000000000000" pitchFamily="2" charset="0"/>
            </a:endParaRPr>
          </a:p>
          <a:p>
            <a:pPr marL="0" indent="0" algn="just" rtl="0">
              <a:spcBef>
                <a:spcPts val="0"/>
              </a:spcBef>
              <a:spcAft>
                <a:spcPts val="0"/>
              </a:spcAft>
              <a:buNone/>
            </a:pPr>
            <a:r>
              <a:rPr lang="as-IN" sz="4000" dirty="0">
                <a:solidFill>
                  <a:srgbClr val="660066"/>
                </a:solidFill>
                <a:effectLst/>
                <a:latin typeface="NikoshBAN" panose="02000000000000000000" pitchFamily="2" charset="0"/>
                <a:cs typeface="NikoshBAN" panose="02000000000000000000" pitchFamily="2" charset="0"/>
              </a:rPr>
              <a:t>সর্বপ্রথম শেরশাহের রাজস্বমন্ত্রী জমি জরিপ করে জমির উর্বরতার উপর ভিত্তি করে, সমগ্র কৃষি</a:t>
            </a:r>
            <a:r>
              <a:rPr lang="bn-IN" sz="4000" dirty="0">
                <a:solidFill>
                  <a:srgbClr val="660066"/>
                </a:solidFill>
                <a:effectLst/>
                <a:latin typeface="NikoshBAN" panose="02000000000000000000" pitchFamily="2" charset="0"/>
                <a:cs typeface="NikoshBAN" panose="02000000000000000000" pitchFamily="2" charset="0"/>
              </a:rPr>
              <a:t>যো</a:t>
            </a:r>
            <a:r>
              <a:rPr lang="as-IN" sz="4000" dirty="0">
                <a:solidFill>
                  <a:srgbClr val="660066"/>
                </a:solidFill>
                <a:effectLst/>
                <a:latin typeface="NikoshBAN" panose="02000000000000000000" pitchFamily="2" charset="0"/>
                <a:cs typeface="NikoshBAN" panose="02000000000000000000" pitchFamily="2" charset="0"/>
              </a:rPr>
              <a:t>গ্য জমিকে তিন ভাগে ভাগ করে</a:t>
            </a:r>
            <a:r>
              <a:rPr lang="bn-IN" sz="4000" dirty="0">
                <a:solidFill>
                  <a:srgbClr val="660066"/>
                </a:solidFill>
                <a:effectLst/>
                <a:latin typeface="NikoshBAN" panose="02000000000000000000" pitchFamily="2" charset="0"/>
                <a:cs typeface="NikoshBAN" panose="02000000000000000000" pitchFamily="2" charset="0"/>
              </a:rPr>
              <a:t>ন</a:t>
            </a:r>
            <a:r>
              <a:rPr lang="as-IN" sz="4000" dirty="0">
                <a:solidFill>
                  <a:srgbClr val="660066"/>
                </a:solidFill>
                <a:effectLst/>
                <a:latin typeface="NikoshBAN" panose="02000000000000000000" pitchFamily="2" charset="0"/>
                <a:cs typeface="NikoshBAN" panose="02000000000000000000" pitchFamily="2" charset="0"/>
              </a:rPr>
              <a:t>—</a:t>
            </a:r>
            <a:endParaRPr lang="bn-IN" sz="4000" b="1" dirty="0">
              <a:solidFill>
                <a:srgbClr val="660066"/>
              </a:solidFill>
              <a:effectLst/>
              <a:latin typeface="NikoshBAN" panose="02000000000000000000" pitchFamily="2" charset="0"/>
              <a:cs typeface="NikoshBAN" panose="02000000000000000000" pitchFamily="2" charset="0"/>
            </a:endParaRPr>
          </a:p>
          <a:p>
            <a:pPr algn="just" rtl="0">
              <a:spcBef>
                <a:spcPts val="0"/>
              </a:spcBef>
              <a:spcAft>
                <a:spcPts val="0"/>
              </a:spcAft>
            </a:pPr>
            <a:endParaRPr lang="bn-IN" sz="3600" b="1" dirty="0">
              <a:latin typeface="NikoshBAN" panose="02000000000000000000" pitchFamily="2" charset="0"/>
              <a:cs typeface="NikoshBAN" panose="02000000000000000000" pitchFamily="2" charset="0"/>
            </a:endParaRPr>
          </a:p>
          <a:p>
            <a:pPr algn="ctr" rtl="0">
              <a:spcBef>
                <a:spcPts val="0"/>
              </a:spcBef>
              <a:spcAft>
                <a:spcPts val="0"/>
              </a:spcAft>
              <a:buFont typeface="Wingdings" panose="05000000000000000000" pitchFamily="2" charset="2"/>
              <a:buChar char="q"/>
            </a:pPr>
            <a:r>
              <a:rPr lang="as-IN" sz="3600" b="1" dirty="0">
                <a:solidFill>
                  <a:srgbClr val="008000"/>
                </a:solidFill>
                <a:effectLst/>
                <a:latin typeface="NikoshBAN" panose="02000000000000000000" pitchFamily="2" charset="0"/>
                <a:cs typeface="NikoshBAN" panose="02000000000000000000" pitchFamily="2" charset="0"/>
              </a:rPr>
              <a:t>সরেস </a:t>
            </a:r>
            <a:r>
              <a:rPr lang="as-IN" sz="3600" dirty="0">
                <a:solidFill>
                  <a:srgbClr val="008000"/>
                </a:solidFill>
                <a:effectLst/>
                <a:latin typeface="NikoshBAN" panose="02000000000000000000" pitchFamily="2" charset="0"/>
                <a:cs typeface="NikoshBAN" panose="02000000000000000000" pitchFamily="2" charset="0"/>
              </a:rPr>
              <a:t>(বা অতি উর্বর)</a:t>
            </a:r>
          </a:p>
          <a:p>
            <a:pPr algn="ctr" rtl="0">
              <a:spcBef>
                <a:spcPts val="0"/>
              </a:spcBef>
              <a:spcAft>
                <a:spcPts val="0"/>
              </a:spcAft>
              <a:buFont typeface="Wingdings" panose="05000000000000000000" pitchFamily="2" charset="2"/>
              <a:buChar char="q"/>
            </a:pPr>
            <a:r>
              <a:rPr lang="as-IN" sz="3600" b="1" dirty="0">
                <a:solidFill>
                  <a:srgbClr val="660033"/>
                </a:solidFill>
                <a:effectLst/>
                <a:latin typeface="NikoshBAN" panose="02000000000000000000" pitchFamily="2" charset="0"/>
                <a:cs typeface="NikoshBAN" panose="02000000000000000000" pitchFamily="2" charset="0"/>
              </a:rPr>
              <a:t>মাঝারি </a:t>
            </a:r>
            <a:r>
              <a:rPr lang="as-IN" sz="3600" dirty="0">
                <a:solidFill>
                  <a:srgbClr val="660033"/>
                </a:solidFill>
                <a:effectLst/>
                <a:latin typeface="NikoshBAN" panose="02000000000000000000" pitchFamily="2" charset="0"/>
                <a:cs typeface="NikoshBAN" panose="02000000000000000000" pitchFamily="2" charset="0"/>
              </a:rPr>
              <a:t>(বা উর্বর) ও </a:t>
            </a:r>
          </a:p>
          <a:p>
            <a:pPr algn="ctr" rtl="0">
              <a:spcBef>
                <a:spcPts val="0"/>
              </a:spcBef>
              <a:spcAft>
                <a:spcPts val="0"/>
              </a:spcAft>
              <a:buFont typeface="Wingdings" panose="05000000000000000000" pitchFamily="2" charset="2"/>
              <a:buChar char="q"/>
            </a:pPr>
            <a:r>
              <a:rPr lang="as-IN" sz="3600" b="1" dirty="0">
                <a:solidFill>
                  <a:srgbClr val="0000CC"/>
                </a:solidFill>
                <a:effectLst/>
                <a:latin typeface="NikoshBAN" panose="02000000000000000000" pitchFamily="2" charset="0"/>
                <a:cs typeface="NikoshBAN" panose="02000000000000000000" pitchFamily="2" charset="0"/>
              </a:rPr>
              <a:t>নিরেস </a:t>
            </a:r>
            <a:r>
              <a:rPr lang="as-IN" sz="3600" dirty="0">
                <a:solidFill>
                  <a:srgbClr val="0000CC"/>
                </a:solidFill>
                <a:effectLst/>
                <a:latin typeface="NikoshBAN" panose="02000000000000000000" pitchFamily="2" charset="0"/>
                <a:cs typeface="NikoshBAN" panose="02000000000000000000" pitchFamily="2" charset="0"/>
              </a:rPr>
              <a:t>(বা কম উর্বর)।</a:t>
            </a:r>
          </a:p>
          <a:p>
            <a:pPr marL="0" indent="0">
              <a:buNone/>
            </a:pPr>
            <a:endParaRPr lang="en-US" dirty="0"/>
          </a:p>
        </p:txBody>
      </p:sp>
    </p:spTree>
    <p:extLst>
      <p:ext uri="{BB962C8B-B14F-4D97-AF65-F5344CB8AC3E}">
        <p14:creationId xmlns:p14="http://schemas.microsoft.com/office/powerpoint/2010/main" val="95732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3" end="3"/>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4" end="4"/>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57AB7-90CD-421A-8FA5-8E5079D8442C}"/>
              </a:ext>
            </a:extLst>
          </p:cNvPr>
          <p:cNvSpPr>
            <a:spLocks noGrp="1"/>
          </p:cNvSpPr>
          <p:nvPr>
            <p:ph type="title"/>
          </p:nvPr>
        </p:nvSpPr>
        <p:spPr>
          <a:solidFill>
            <a:srgbClr val="CCFFFF"/>
          </a:solidFill>
          <a:scene3d>
            <a:camera prst="orthographicFront"/>
            <a:lightRig rig="threePt" dir="t"/>
          </a:scene3d>
          <a:sp3d>
            <a:bevelT w="165100" prst="coolSlant"/>
          </a:sp3d>
        </p:spPr>
        <p:txBody>
          <a:bodyPr>
            <a:normAutofit fontScale="90000"/>
          </a:bodyPr>
          <a:lstStyle/>
          <a:p>
            <a:pPr algn="ctr"/>
            <a:br>
              <a:rPr lang="bn-IN" sz="4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en-US" sz="44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কবুলিয়ত</a:t>
            </a:r>
            <a:r>
              <a:rPr lang="en-US" sz="4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a:t>
            </a:r>
            <a:r>
              <a:rPr lang="en-US" sz="44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পাট্টা</a:t>
            </a:r>
            <a:r>
              <a:rPr lang="bn-IN" sz="4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br>
              <a:rPr lang="bn-IN" sz="4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endParaRPr lang="en-US" dirty="0"/>
          </a:p>
        </p:txBody>
      </p:sp>
      <p:sp>
        <p:nvSpPr>
          <p:cNvPr id="3" name="Content Placeholder 2">
            <a:extLst>
              <a:ext uri="{FF2B5EF4-FFF2-40B4-BE49-F238E27FC236}">
                <a16:creationId xmlns:a16="http://schemas.microsoft.com/office/drawing/2014/main" id="{B8365DA4-2DA8-49CF-A0AA-C5B5AA02290E}"/>
              </a:ext>
            </a:extLst>
          </p:cNvPr>
          <p:cNvSpPr>
            <a:spLocks noGrp="1"/>
          </p:cNvSpPr>
          <p:nvPr>
            <p:ph idx="1"/>
          </p:nvPr>
        </p:nvSpPr>
        <p:spPr>
          <a:xfrm>
            <a:off x="618978" y="1690689"/>
            <a:ext cx="10972800" cy="4486274"/>
          </a:xfrm>
          <a:blipFill>
            <a:blip r:embed="rId2"/>
            <a:tile tx="0" ty="0" sx="100000" sy="100000" flip="none" algn="tl"/>
          </a:blipFill>
          <a:scene3d>
            <a:camera prst="orthographicFront"/>
            <a:lightRig rig="threePt" dir="t"/>
          </a:scene3d>
          <a:sp3d>
            <a:bevelT w="165100" prst="coolSlant"/>
          </a:sp3d>
        </p:spPr>
        <p:txBody>
          <a:bodyPr>
            <a:normAutofit lnSpcReduction="10000"/>
          </a:bodyPr>
          <a:lstStyle/>
          <a:p>
            <a:pPr marL="0" indent="0" algn="just">
              <a:buNone/>
            </a:pPr>
            <a:r>
              <a:rPr lang="as-IN" sz="3600" dirty="0">
                <a:latin typeface="NikoshBAN" panose="02000000000000000000" pitchFamily="2" charset="0"/>
                <a:cs typeface="NikoshBAN" panose="02000000000000000000" pitchFamily="2" charset="0"/>
              </a:rPr>
              <a:t>কৃষকগণ তাদের অধিকার ও দা</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ত্ব বর্ণনা করে সরকারের কবুলি</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ত নামক দলিল সম্পাদন করে দিত। অন্যদিকে, সরকারের পক্ষ হতে জমির উপর কৃষকদের স্বত্ব স্বীকার করে পাট্টা দে</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 হত। এ নীতির ফলশ্রুতিতে অল্প সম</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র মধ্যে সরকারি আ</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র পরিমাণ ও রাষ্ট্রী</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 সম্পদ বহু পরিমাণ বেড়ে যা</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 রাজ্যের কৃষকরাও এর ফলে অর্থনৈতিক নিরাপত্তা লাভ করে। উভ</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 দলিলেই প্রজাদের বরাদ্দকৃত ভূমির দাগ ও পরিমাণ উল্লেখ করে দে</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 হত। সমগ্র সাম্রাজ্যের ভূমি জরিপ করে ভূমির উৎপাদিত শক্তি অনুসারে গড়ে উৎপন্ন দ্রব্যের ১/৩ অংশ ভূমি রাজস্ব হিসেবে ধার্য্য করেন। মধ্য যুগের কোন শাসকই শের শাহের ন্যা</a:t>
            </a:r>
            <a:r>
              <a:rPr lang="bn-IN"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 প্রজার নিরাপত্তার দিকে লক্ষ্য দিতে পারেননি। </a:t>
            </a:r>
            <a:r>
              <a:rPr lang="bn-IN" sz="3600" dirty="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a:p>
            <a:pPr marL="0" indent="0" algn="just">
              <a:buNone/>
            </a:pPr>
            <a:endParaRPr lang="en-US" dirty="0"/>
          </a:p>
        </p:txBody>
      </p:sp>
    </p:spTree>
    <p:extLst>
      <p:ext uri="{BB962C8B-B14F-4D97-AF65-F5344CB8AC3E}">
        <p14:creationId xmlns:p14="http://schemas.microsoft.com/office/powerpoint/2010/main" val="88484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7E2D3-F082-4245-8C5D-3D30439AE29A}"/>
              </a:ext>
            </a:extLst>
          </p:cNvPr>
          <p:cNvSpPr>
            <a:spLocks noGrp="1"/>
          </p:cNvSpPr>
          <p:nvPr>
            <p:ph type="title"/>
          </p:nvPr>
        </p:nvSpPr>
        <p:spPr>
          <a:xfrm>
            <a:off x="838200" y="365125"/>
            <a:ext cx="10515600" cy="563343"/>
          </a:xfrm>
          <a:solidFill>
            <a:srgbClr val="9999FF"/>
          </a:solidFill>
          <a:scene3d>
            <a:camera prst="orthographicFront"/>
            <a:lightRig rig="threePt" dir="t"/>
          </a:scene3d>
          <a:sp3d>
            <a:bevelT w="165100" prst="coolSlant"/>
          </a:sp3d>
        </p:spPr>
        <p:txBody>
          <a:bodyPr>
            <a:normAutofit fontScale="90000"/>
          </a:bodyPr>
          <a:lstStyle/>
          <a:p>
            <a:pPr algn="ctr"/>
            <a:b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en-US"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শুল্ক</a:t>
            </a:r>
            <a:r>
              <a:rPr lang="en-US"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a:t>
            </a:r>
            <a:r>
              <a:rPr lang="en-US"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মুদ্রানীতি</a:t>
            </a:r>
            <a:br>
              <a:rPr lang="en-US" dirty="0">
                <a:latin typeface="NikoshBAN" panose="02000000000000000000" pitchFamily="2" charset="0"/>
                <a:cs typeface="NikoshBAN" panose="02000000000000000000" pitchFamily="2" charset="0"/>
              </a:rPr>
            </a:br>
            <a:endParaRPr lang="en-US" dirty="0"/>
          </a:p>
        </p:txBody>
      </p:sp>
      <p:sp>
        <p:nvSpPr>
          <p:cNvPr id="3" name="Content Placeholder 2">
            <a:extLst>
              <a:ext uri="{FF2B5EF4-FFF2-40B4-BE49-F238E27FC236}">
                <a16:creationId xmlns:a16="http://schemas.microsoft.com/office/drawing/2014/main" id="{79F6C566-D55D-4E9D-BBBF-DDBBE7ED9D10}"/>
              </a:ext>
            </a:extLst>
          </p:cNvPr>
          <p:cNvSpPr>
            <a:spLocks noGrp="1"/>
          </p:cNvSpPr>
          <p:nvPr>
            <p:ph idx="1"/>
          </p:nvPr>
        </p:nvSpPr>
        <p:spPr>
          <a:xfrm>
            <a:off x="838200" y="928468"/>
            <a:ext cx="10515600" cy="5248495"/>
          </a:xfrm>
          <a:solidFill>
            <a:srgbClr val="CC99FF"/>
          </a:solidFill>
          <a:scene3d>
            <a:camera prst="orthographicFront"/>
            <a:lightRig rig="threePt" dir="t"/>
          </a:scene3d>
          <a:sp3d>
            <a:bevelT w="165100" prst="coolSlant"/>
          </a:sp3d>
        </p:spPr>
        <p:txBody>
          <a:bodyPr>
            <a:normAutofit/>
          </a:bodyPr>
          <a:lstStyle/>
          <a:p>
            <a:pPr marL="0" indent="0" algn="just">
              <a:buNone/>
            </a:pPr>
            <a:r>
              <a:rPr lang="bn-IN" sz="3200" dirty="0">
                <a:latin typeface="NikoshBAN" panose="02000000000000000000" pitchFamily="2" charset="0"/>
                <a:cs typeface="NikoshBAN" panose="02000000000000000000" pitchFamily="2" charset="0"/>
              </a:rPr>
              <a:t>শিল্প ও বানিজ্যিক উন্নতির জন্য শের শাহ আন্তঃপ্রাদেশিক শুল্কসহ নানা প্রকার অবৈধ কর রহিত করেন। কেবল সীমান্ত ও বিক্রয় কেন্দ্রে কর ধার্যের ব্যবস্থা করা হয়। </a:t>
            </a:r>
            <a:r>
              <a:rPr lang="as-IN" sz="3200" dirty="0">
                <a:latin typeface="NikoshBAN" panose="02000000000000000000" pitchFamily="2" charset="0"/>
                <a:cs typeface="NikoshBAN" panose="02000000000000000000" pitchFamily="2" charset="0"/>
              </a:rPr>
              <a:t>শের শাহের আদেশে হিন্দুস্তানের বিভিন্ন প্রদেশে ‘রুপিয়া’ ব্যতীত স্বর্ণ ও তামা দ্বারা তৈরি ‘মোহর</a:t>
            </a:r>
            <a:r>
              <a:rPr lang="bn-IN" sz="3200" dirty="0">
                <a:latin typeface="NikoshBAN" panose="02000000000000000000" pitchFamily="2" charset="0"/>
                <a:cs typeface="NikoshBAN" panose="02000000000000000000" pitchFamily="2" charset="0"/>
              </a:rPr>
              <a:t> বা আশরাফি</a:t>
            </a:r>
            <a:r>
              <a:rPr lang="as-IN" sz="3200" dirty="0">
                <a:latin typeface="NikoshBAN" panose="02000000000000000000" pitchFamily="2" charset="0"/>
                <a:cs typeface="NikoshBAN" panose="02000000000000000000" pitchFamily="2" charset="0"/>
              </a:rPr>
              <a:t>’ ও ‘</a:t>
            </a:r>
            <a:r>
              <a:rPr lang="bn-IN" sz="3200" dirty="0">
                <a:latin typeface="NikoshBAN" panose="02000000000000000000" pitchFamily="2" charset="0"/>
                <a:cs typeface="NikoshBAN" panose="02000000000000000000" pitchFamily="2" charset="0"/>
              </a:rPr>
              <a:t>দাম বা </a:t>
            </a:r>
            <a:r>
              <a:rPr lang="as-IN" sz="3200" dirty="0">
                <a:latin typeface="NikoshBAN" panose="02000000000000000000" pitchFamily="2" charset="0"/>
                <a:cs typeface="NikoshBAN" panose="02000000000000000000" pitchFamily="2" charset="0"/>
              </a:rPr>
              <a:t>পয়সা’ নামক মুদ্রারও ব্যাপক প্রচলন হয়। ফলে পুরো ভারতবর্ষের নাগরিকদের ব্যবসা-লেনদেন অনেক সহজ হয়ে যায় এবং অর্থনীতির নতুন দিগন্ত উন্মোচিত হয়। কেন্দ্রীয় মুদ্রা চালু করার পর তিনি বিভিন্ন প্রদেশে চালু থাকা স্থানীয় মুদ্রা বিলুপ্তি ঘোষণা করেন।</a:t>
            </a:r>
            <a:endParaRPr lang="bn-IN" sz="3200" dirty="0">
              <a:latin typeface="NikoshBAN" panose="02000000000000000000" pitchFamily="2" charset="0"/>
              <a:cs typeface="NikoshBAN" panose="02000000000000000000" pitchFamily="2" charset="0"/>
            </a:endParaRPr>
          </a:p>
          <a:p>
            <a:pPr marL="0" indent="0" algn="just">
              <a:buNone/>
            </a:pPr>
            <a:r>
              <a:rPr lang="as-IN" sz="3200" dirty="0">
                <a:latin typeface="NikoshBAN" panose="02000000000000000000" pitchFamily="2" charset="0"/>
                <a:cs typeface="NikoshBAN" panose="02000000000000000000" pitchFamily="2" charset="0"/>
              </a:rPr>
              <a:t>ভারতীয় ইতিহাসবিদ শশি শিব রামকৃষ্ণা ‘টেলজ অফ দা রুপি’ প্রবন্ধে লিখেছেন, ‘রুপিয়াকে কেন্দ্রীয় মুদ্রা হিসেবে সুলতান শের শাহ ১৫৪২ সালে প্রচলন করেন। এই বিশেষ মুদ্রায় প্রায় ১২ গ্রাম রৌপ্য ছিল। ‘রুপিয়ার’ বিনিময়ে পণ্য সামগ্রীর আদান-প্রদান ‘রুপিয়াতে’ থাকা রৌপ্যের মূল্যমান হিসেবে নির্ধারণ করা ছিল।’</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0077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B595-F0CB-4794-B219-94B171E5F483}"/>
              </a:ext>
            </a:extLst>
          </p:cNvPr>
          <p:cNvSpPr>
            <a:spLocks noGrp="1"/>
          </p:cNvSpPr>
          <p:nvPr>
            <p:ph type="title"/>
          </p:nvPr>
        </p:nvSpPr>
        <p:spPr>
          <a:xfrm>
            <a:off x="838200" y="365126"/>
            <a:ext cx="10515600" cy="971306"/>
          </a:xfrm>
          <a:solidFill>
            <a:srgbClr val="FF9966"/>
          </a:solidFill>
          <a:scene3d>
            <a:camera prst="orthographicFront"/>
            <a:lightRig rig="threePt" dir="t"/>
          </a:scene3d>
          <a:sp3d>
            <a:bevelT w="165100" prst="coolSlant"/>
          </a:sp3d>
        </p:spPr>
        <p:txBody>
          <a:bodyPr>
            <a:normAutofit fontScale="90000"/>
          </a:bodyPr>
          <a:lstStyle/>
          <a:p>
            <a:pPr algn="ctr"/>
            <a:br>
              <a:rPr lang="bn-IN"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en-US" b="1" dirty="0" err="1">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সামরিক</a:t>
            </a:r>
            <a:r>
              <a:rPr lang="en-US"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সংস্কার</a:t>
            </a:r>
            <a:r>
              <a:rPr lang="bn-IN"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br>
              <a:rPr lang="en-US"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endParaRPr lang="en-US" b="1" dirty="0">
              <a:solidFill>
                <a:srgbClr val="0066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E668D5C-8B2B-4F0E-92E4-52E45C47F522}"/>
              </a:ext>
            </a:extLst>
          </p:cNvPr>
          <p:cNvSpPr>
            <a:spLocks noGrp="1"/>
          </p:cNvSpPr>
          <p:nvPr>
            <p:ph idx="1"/>
          </p:nvPr>
        </p:nvSpPr>
        <p:spPr>
          <a:xfrm>
            <a:off x="838200" y="1336432"/>
            <a:ext cx="10515600" cy="4951826"/>
          </a:xfrm>
          <a:solidFill>
            <a:srgbClr val="FF9999"/>
          </a:solidFill>
          <a:scene3d>
            <a:camera prst="orthographicFront"/>
            <a:lightRig rig="threePt" dir="t"/>
          </a:scene3d>
          <a:sp3d>
            <a:bevelT w="165100" prst="coolSlant"/>
          </a:sp3d>
        </p:spPr>
        <p:txBody>
          <a:bodyPr>
            <a:normAutofit fontScale="92500" lnSpcReduction="20000"/>
          </a:bodyPr>
          <a:lstStyle/>
          <a:p>
            <a:pPr marL="0" indent="0" algn="just">
              <a:buNone/>
            </a:pPr>
            <a:r>
              <a:rPr lang="as-IN" sz="3900" dirty="0">
                <a:effectLst/>
                <a:latin typeface="NikoshBAN" panose="02000000000000000000" pitchFamily="2" charset="0"/>
                <a:cs typeface="NikoshBAN" panose="02000000000000000000" pitchFamily="2" charset="0"/>
              </a:rPr>
              <a:t>আলাউদ্দিন খলজির অনুকরণে শেরশাহ তাঁর সামরিক ব্যবস্থা গড়ে তোলেন। সেনাবাহিনীতে আফগান ও পাঠানদের আধিপত্য থাকলেও তাতে বিভিন্ন জাতিগোষ্ঠীর </a:t>
            </a:r>
            <a:r>
              <a:rPr lang="bn-IN" sz="3900" dirty="0">
                <a:effectLst/>
                <a:latin typeface="NikoshBAN" panose="02000000000000000000" pitchFamily="2" charset="0"/>
                <a:cs typeface="NikoshBAN" panose="02000000000000000000" pitchFamily="2" charset="0"/>
              </a:rPr>
              <a:t>সৈন্যরাও ছিলো</a:t>
            </a:r>
            <a:r>
              <a:rPr lang="as-IN" sz="3900" dirty="0">
                <a:effectLst/>
                <a:latin typeface="NikoshBAN" panose="02000000000000000000" pitchFamily="2" charset="0"/>
                <a:cs typeface="NikoshBAN" panose="02000000000000000000" pitchFamily="2" charset="0"/>
              </a:rPr>
              <a:t>। তিনি সেনাবাহিনীর মধ্যে কঠোর শৃঙ্খলা ও দক্ষতা বজা</a:t>
            </a:r>
            <a:r>
              <a:rPr lang="bn-IN" sz="3900" dirty="0">
                <a:effectLst/>
                <a:latin typeface="NikoshBAN" panose="02000000000000000000" pitchFamily="2" charset="0"/>
                <a:cs typeface="NikoshBAN" panose="02000000000000000000" pitchFamily="2" charset="0"/>
              </a:rPr>
              <a:t>য়</a:t>
            </a:r>
            <a:r>
              <a:rPr lang="as-IN" sz="3900" dirty="0">
                <a:effectLst/>
                <a:latin typeface="NikoshBAN" panose="02000000000000000000" pitchFamily="2" charset="0"/>
                <a:cs typeface="NikoshBAN" panose="02000000000000000000" pitchFamily="2" charset="0"/>
              </a:rPr>
              <a:t> রাখেন। তিনি সেনাবাহিনীতে দাগ, হুলি</a:t>
            </a:r>
            <a:r>
              <a:rPr lang="bn-IN" sz="3900" dirty="0">
                <a:latin typeface="NikoshBAN" panose="02000000000000000000" pitchFamily="2" charset="0"/>
                <a:cs typeface="NikoshBAN" panose="02000000000000000000" pitchFamily="2" charset="0"/>
              </a:rPr>
              <a:t>য়া</a:t>
            </a:r>
            <a:r>
              <a:rPr lang="as-IN" sz="3900" dirty="0">
                <a:effectLst/>
                <a:latin typeface="NikoshBAN" panose="02000000000000000000" pitchFamily="2" charset="0"/>
                <a:cs typeface="NikoshBAN" panose="02000000000000000000" pitchFamily="2" charset="0"/>
              </a:rPr>
              <a:t> </a:t>
            </a:r>
            <a:r>
              <a:rPr lang="bn-IN" sz="3900" dirty="0">
                <a:effectLst/>
                <a:latin typeface="NikoshBAN" panose="02000000000000000000" pitchFamily="2" charset="0"/>
                <a:cs typeface="NikoshBAN" panose="02000000000000000000" pitchFamily="2" charset="0"/>
              </a:rPr>
              <a:t>প্রথা </a:t>
            </a:r>
            <a:r>
              <a:rPr lang="as-IN" sz="3900" dirty="0">
                <a:effectLst/>
                <a:latin typeface="NikoshBAN" panose="02000000000000000000" pitchFamily="2" charset="0"/>
                <a:cs typeface="NikoshBAN" panose="02000000000000000000" pitchFamily="2" charset="0"/>
              </a:rPr>
              <a:t>চালু করেন। </a:t>
            </a:r>
            <a:r>
              <a:rPr lang="as-IN" sz="3900" dirty="0">
                <a:solidFill>
                  <a:srgbClr val="0000CC"/>
                </a:solidFill>
                <a:effectLst/>
                <a:latin typeface="NikoshBAN" panose="02000000000000000000" pitchFamily="2" charset="0"/>
                <a:cs typeface="NikoshBAN" panose="02000000000000000000" pitchFamily="2" charset="0"/>
              </a:rPr>
              <a:t>ব্রহ্মজিত গৌ</a:t>
            </a:r>
            <a:r>
              <a:rPr lang="bn-IN" sz="3900" dirty="0">
                <a:solidFill>
                  <a:srgbClr val="0000CC"/>
                </a:solidFill>
                <a:effectLst/>
                <a:latin typeface="NikoshBAN" panose="02000000000000000000" pitchFamily="2" charset="0"/>
                <a:cs typeface="NikoshBAN" panose="02000000000000000000" pitchFamily="2" charset="0"/>
              </a:rPr>
              <a:t>ড়</a:t>
            </a:r>
            <a:r>
              <a:rPr lang="as-IN" sz="3900" dirty="0">
                <a:solidFill>
                  <a:srgbClr val="0000CC"/>
                </a:solidFill>
                <a:effectLst/>
                <a:latin typeface="NikoshBAN" panose="02000000000000000000" pitchFamily="2" charset="0"/>
                <a:cs typeface="NikoshBAN" panose="02000000000000000000" pitchFamily="2" charset="0"/>
              </a:rPr>
              <a:t> </a:t>
            </a:r>
            <a:r>
              <a:rPr lang="as-IN" sz="3900" dirty="0">
                <a:effectLst/>
                <a:latin typeface="NikoshBAN" panose="02000000000000000000" pitchFamily="2" charset="0"/>
                <a:cs typeface="NikoshBAN" panose="02000000000000000000" pitchFamily="2" charset="0"/>
              </a:rPr>
              <a:t>নামে জনৈক হিন্দুকে তিনি প্রধান সেনাপতি হিসেবে নিযুক্ত করেন।</a:t>
            </a:r>
            <a:r>
              <a:rPr lang="bn-IN" sz="3900" dirty="0">
                <a:effectLst/>
                <a:latin typeface="NikoshBAN" panose="02000000000000000000" pitchFamily="2" charset="0"/>
                <a:cs typeface="NikoshBAN" panose="02000000000000000000" pitchFamily="2" charset="0"/>
              </a:rPr>
              <a:t> </a:t>
            </a:r>
            <a:r>
              <a:rPr lang="as-IN" sz="3900" dirty="0">
                <a:effectLst/>
                <a:latin typeface="NikoshBAN" panose="02000000000000000000" pitchFamily="2" charset="0"/>
                <a:cs typeface="NikoshBAN" panose="02000000000000000000" pitchFamily="2" charset="0"/>
              </a:rPr>
              <a:t>শেরশাহ তার সেনাবাহিনীতে অশ্বারোহীর, পদাতিক সেনা এবং হস্তী বাহিনীর উন্নতি ঘটান।</a:t>
            </a:r>
            <a:r>
              <a:rPr lang="bn-IN" sz="3900" dirty="0">
                <a:effectLst/>
                <a:latin typeface="NikoshBAN" panose="02000000000000000000" pitchFamily="2" charset="0"/>
                <a:cs typeface="NikoshBAN" panose="02000000000000000000" pitchFamily="2" charset="0"/>
              </a:rPr>
              <a:t> তার </a:t>
            </a:r>
            <a:r>
              <a:rPr lang="as-IN" sz="3900" dirty="0">
                <a:latin typeface="NikoshBAN" panose="02000000000000000000" pitchFamily="2" charset="0"/>
                <a:cs typeface="NikoshBAN" panose="02000000000000000000" pitchFamily="2" charset="0"/>
              </a:rPr>
              <a:t>সেনাবাহিনীতে দে</a:t>
            </a:r>
            <a:r>
              <a:rPr lang="bn-IN" sz="3900" dirty="0">
                <a:latin typeface="NikoshBAN" panose="02000000000000000000" pitchFamily="2" charset="0"/>
                <a:cs typeface="NikoshBAN" panose="02000000000000000000" pitchFamily="2" charset="0"/>
              </a:rPr>
              <a:t>ড়</a:t>
            </a:r>
            <a:r>
              <a:rPr lang="as-IN" sz="3900" dirty="0">
                <a:latin typeface="NikoshBAN" panose="02000000000000000000" pitchFamily="2" charset="0"/>
                <a:cs typeface="NikoshBAN" panose="02000000000000000000" pitchFamily="2" charset="0"/>
              </a:rPr>
              <a:t> লক্ষ্ অশ্বারোহী বাহিনী, ২৫ হাজার পদাতিক বাহিনী</a:t>
            </a:r>
            <a:r>
              <a:rPr lang="bn-IN" sz="3900" dirty="0">
                <a:latin typeface="NikoshBAN" panose="02000000000000000000" pitchFamily="2" charset="0"/>
                <a:cs typeface="NikoshBAN" panose="02000000000000000000" pitchFamily="2" charset="0"/>
              </a:rPr>
              <a:t>, </a:t>
            </a:r>
            <a:r>
              <a:rPr lang="as-IN" sz="3900" dirty="0">
                <a:effectLst/>
                <a:latin typeface="NikoshBAN" panose="02000000000000000000" pitchFamily="2" charset="0"/>
                <a:cs typeface="NikoshBAN" panose="02000000000000000000" pitchFamily="2" charset="0"/>
              </a:rPr>
              <a:t>৫,০০০ </a:t>
            </a:r>
            <a:r>
              <a:rPr lang="as-IN" sz="3900" b="1" dirty="0">
                <a:effectLst/>
                <a:latin typeface="NikoshBAN" panose="02000000000000000000" pitchFamily="2" charset="0"/>
                <a:cs typeface="NikoshBAN" panose="02000000000000000000" pitchFamily="2" charset="0"/>
              </a:rPr>
              <a:t>হস্তীবাহিনী</a:t>
            </a:r>
            <a:r>
              <a:rPr lang="as-IN" sz="3900" dirty="0">
                <a:latin typeface="NikoshBAN" panose="02000000000000000000" pitchFamily="2" charset="0"/>
                <a:cs typeface="NikoshBAN" panose="02000000000000000000" pitchFamily="2" charset="0"/>
              </a:rPr>
              <a:t> এবং বিশাল সংখ্যক গোলন্দাজ বাহিনী ছিল। তিনি সৈন্যদের নগদ বেতন দেও</a:t>
            </a:r>
            <a:r>
              <a:rPr lang="bn-IN" sz="3900" dirty="0">
                <a:latin typeface="NikoshBAN" panose="02000000000000000000" pitchFamily="2" charset="0"/>
                <a:cs typeface="NikoshBAN" panose="02000000000000000000" pitchFamily="2" charset="0"/>
              </a:rPr>
              <a:t>য়া</a:t>
            </a:r>
            <a:r>
              <a:rPr lang="as-IN" sz="3900" dirty="0">
                <a:latin typeface="NikoshBAN" panose="02000000000000000000" pitchFamily="2" charset="0"/>
                <a:cs typeface="NikoshBAN" panose="02000000000000000000" pitchFamily="2" charset="0"/>
              </a:rPr>
              <a:t>র ব্যবস্থা করেন।</a:t>
            </a:r>
            <a:endParaRPr lang="bn-IN" sz="3900" dirty="0">
              <a:effectLst/>
              <a:latin typeface="NikoshBAN" panose="02000000000000000000" pitchFamily="2" charset="0"/>
              <a:cs typeface="NikoshBAN" panose="02000000000000000000" pitchFamily="2" charset="0"/>
            </a:endParaRPr>
          </a:p>
          <a:p>
            <a:pPr algn="just"/>
            <a:r>
              <a:rPr lang="as-IN" sz="3600" dirty="0">
                <a:effectLst/>
                <a:latin typeface="NikoshBAN" panose="02000000000000000000" pitchFamily="2" charset="0"/>
                <a:cs typeface="NikoshBAN" panose="02000000000000000000" pitchFamily="2" charset="0"/>
              </a:rPr>
              <a:t>দাগ অর্থাৎ সেনাবাহিনীর ঘো</a:t>
            </a:r>
            <a:r>
              <a:rPr lang="bn-IN" sz="3600" dirty="0">
                <a:effectLst/>
                <a:latin typeface="NikoshBAN" panose="02000000000000000000" pitchFamily="2" charset="0"/>
                <a:cs typeface="NikoshBAN" panose="02000000000000000000" pitchFamily="2" charset="0"/>
              </a:rPr>
              <a:t>ড়া</a:t>
            </a:r>
            <a:r>
              <a:rPr lang="as-IN" sz="3600" dirty="0">
                <a:effectLst/>
                <a:latin typeface="NikoshBAN" panose="02000000000000000000" pitchFamily="2" charset="0"/>
                <a:cs typeface="NikoshBAN" panose="02000000000000000000" pitchFamily="2" charset="0"/>
              </a:rPr>
              <a:t>গুলির গায়ে চিহ্নিত করা।</a:t>
            </a:r>
          </a:p>
          <a:p>
            <a:pPr algn="just"/>
            <a:r>
              <a:rPr lang="as-IN" sz="3600" dirty="0">
                <a:effectLst/>
                <a:latin typeface="NikoshBAN" panose="02000000000000000000" pitchFamily="2" charset="0"/>
                <a:cs typeface="NikoshBAN" panose="02000000000000000000" pitchFamily="2" charset="0"/>
              </a:rPr>
              <a:t>হুলিয়া ছিল সেনাদের দৈহিক বর্ণনামূলক তালিকা।</a:t>
            </a:r>
            <a:r>
              <a:rPr lang="bn-IN" sz="3600" dirty="0">
                <a:effectLst/>
                <a:latin typeface="NikoshBAN" panose="02000000000000000000" pitchFamily="2" charset="0"/>
                <a:cs typeface="NikoshBAN" panose="02000000000000000000" pitchFamily="2" charset="0"/>
              </a:rPr>
              <a:t> </a:t>
            </a:r>
            <a:endParaRPr lang="as-IN" sz="3600" dirty="0">
              <a:effectLst/>
              <a:latin typeface="NikoshBAN" panose="02000000000000000000" pitchFamily="2" charset="0"/>
              <a:cs typeface="NikoshBAN" panose="02000000000000000000" pitchFamily="2" charset="0"/>
            </a:endParaRPr>
          </a:p>
          <a:p>
            <a:pPr marL="0" indent="0">
              <a:buNone/>
            </a:pPr>
            <a:endParaRPr lang="en-US" dirty="0"/>
          </a:p>
        </p:txBody>
      </p:sp>
    </p:spTree>
    <p:extLst>
      <p:ext uri="{BB962C8B-B14F-4D97-AF65-F5344CB8AC3E}">
        <p14:creationId xmlns:p14="http://schemas.microsoft.com/office/powerpoint/2010/main" val="292937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F4D2F-502B-4ADA-91FB-F2873DA6D757}"/>
              </a:ext>
            </a:extLst>
          </p:cNvPr>
          <p:cNvSpPr>
            <a:spLocks noGrp="1"/>
          </p:cNvSpPr>
          <p:nvPr>
            <p:ph type="title"/>
          </p:nvPr>
        </p:nvSpPr>
        <p:spPr>
          <a:xfrm>
            <a:off x="838200" y="365125"/>
            <a:ext cx="10515600" cy="915035"/>
          </a:xfrm>
          <a:solidFill>
            <a:srgbClr val="FFCCFF"/>
          </a:solidFill>
          <a:scene3d>
            <a:camera prst="orthographicFront"/>
            <a:lightRig rig="threePt" dir="t"/>
          </a:scene3d>
          <a:sp3d>
            <a:bevelT w="165100" prst="coolSlant"/>
          </a:sp3d>
        </p:spPr>
        <p:txBody>
          <a:bodyPr>
            <a:normAutofit fontScale="90000"/>
          </a:bodyPr>
          <a:lstStyle/>
          <a:p>
            <a:pPr algn="ctr"/>
            <a:b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ডাক</a:t>
            </a:r>
            <a:r>
              <a:rPr lang="en-US"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ও গুপ্তচর </a:t>
            </a:r>
            <a:r>
              <a:rPr lang="en-US"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ব্যবস্থা</a:t>
            </a:r>
            <a:br>
              <a:rPr lang="en-US"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3357BFF-AAF4-44C0-B283-CFFB4E39F0CD}"/>
              </a:ext>
            </a:extLst>
          </p:cNvPr>
          <p:cNvSpPr>
            <a:spLocks noGrp="1"/>
          </p:cNvSpPr>
          <p:nvPr>
            <p:ph idx="1"/>
          </p:nvPr>
        </p:nvSpPr>
        <p:spPr>
          <a:xfrm>
            <a:off x="838200" y="1280160"/>
            <a:ext cx="10515600" cy="4896803"/>
          </a:xfrm>
          <a:blipFill>
            <a:blip r:embed="rId2"/>
            <a:tile tx="0" ty="0" sx="100000" sy="100000" flip="none" algn="tl"/>
          </a:blipFill>
          <a:scene3d>
            <a:camera prst="orthographicFront"/>
            <a:lightRig rig="threePt" dir="t"/>
          </a:scene3d>
          <a:sp3d>
            <a:bevelT w="165100" prst="coolSlant"/>
          </a:sp3d>
        </p:spPr>
        <p:txBody>
          <a:bodyPr>
            <a:normAutofit/>
          </a:bodyPr>
          <a:lstStyle/>
          <a:p>
            <a:pPr marL="0" indent="0" algn="just">
              <a:buNone/>
            </a:pPr>
            <a:r>
              <a:rPr lang="en-US" sz="4000" dirty="0" err="1">
                <a:latin typeface="NikoshBAN" panose="02000000000000000000" pitchFamily="2" charset="0"/>
                <a:cs typeface="NikoshBAN" panose="02000000000000000000" pitchFamily="2" charset="0"/>
              </a:rPr>
              <a:t>শের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শাহ</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ডাক</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ব্যবস্থারও</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উন্নতি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সাধন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করেন</a:t>
            </a:r>
            <a:r>
              <a:rPr lang="en-US" sz="4000" dirty="0">
                <a:latin typeface="NikoshBAN" panose="02000000000000000000" pitchFamily="2" charset="0"/>
                <a:cs typeface="NikoshBAN" panose="02000000000000000000" pitchFamily="2" charset="0"/>
              </a:rPr>
              <a:t>। </a:t>
            </a:r>
            <a:r>
              <a:rPr lang="as-IN" sz="4000" dirty="0">
                <a:effectLst/>
                <a:latin typeface="NikoshBAN" panose="02000000000000000000" pitchFamily="2" charset="0"/>
                <a:cs typeface="NikoshBAN" panose="02000000000000000000" pitchFamily="2" charset="0"/>
              </a:rPr>
              <a:t>পথিক এবং বণিকদের সুবিধার জন্য তিনি রাস্তার ধারে ধারে অনেক </a:t>
            </a:r>
            <a:r>
              <a:rPr lang="as-IN" sz="4000" dirty="0">
                <a:latin typeface="NikoshBAN" panose="02000000000000000000" pitchFamily="2" charset="0"/>
                <a:cs typeface="NikoshBAN" panose="02000000000000000000" pitchFamily="2" charset="0"/>
              </a:rPr>
              <a:t>সরাইখানা</a:t>
            </a:r>
            <a:r>
              <a:rPr lang="as-IN" sz="4000" dirty="0">
                <a:effectLst/>
                <a:latin typeface="NikoshBAN" panose="02000000000000000000" pitchFamily="2" charset="0"/>
                <a:cs typeface="NikoshBAN" panose="02000000000000000000" pitchFamily="2" charset="0"/>
              </a:rPr>
              <a:t> (পথিকদের আরাম করার জায়গা) তৈরি করেছিলেন।</a:t>
            </a:r>
            <a:r>
              <a:rPr lang="en-US" sz="4000" dirty="0" err="1">
                <a:effectLst/>
                <a:latin typeface="NikoshBAN" panose="02000000000000000000" pitchFamily="2" charset="0"/>
                <a:cs typeface="NikoshBAN" panose="02000000000000000000" pitchFamily="2" charset="0"/>
              </a:rPr>
              <a:t>এই</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সরাইখানাগুলো</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ডাকচৌকি</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হিসেবেও</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ব্যবহার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করা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হত</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ডাক</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বিভাগের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প্রধান</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ছিলেন</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দারোগা</a:t>
            </a:r>
            <a:r>
              <a:rPr lang="en-US" sz="4000" dirty="0">
                <a:effectLst/>
                <a:latin typeface="NikoshBAN" panose="02000000000000000000" pitchFamily="2" charset="0"/>
                <a:cs typeface="NikoshBAN" panose="02000000000000000000" pitchFamily="2" charset="0"/>
              </a:rPr>
              <a:t> ই </a:t>
            </a:r>
            <a:r>
              <a:rPr lang="en-US" sz="4000" dirty="0" err="1">
                <a:effectLst/>
                <a:latin typeface="NikoshBAN" panose="02000000000000000000" pitchFamily="2" charset="0"/>
                <a:cs typeface="NikoshBAN" panose="02000000000000000000" pitchFamily="2" charset="0"/>
              </a:rPr>
              <a:t>ডাকচৌকি</a:t>
            </a:r>
            <a:r>
              <a:rPr lang="en-US" sz="4000" dirty="0">
                <a:effectLst/>
                <a:latin typeface="NikoshBAN" panose="02000000000000000000" pitchFamily="2" charset="0"/>
                <a:cs typeface="NikoshBAN" panose="02000000000000000000" pitchFamily="2" charset="0"/>
              </a:rPr>
              <a:t>।</a:t>
            </a:r>
            <a:r>
              <a:rPr lang="as-IN" sz="4000" dirty="0">
                <a:effectLst/>
                <a:latin typeface="NikoshBAN" panose="02000000000000000000" pitchFamily="2" charset="0"/>
                <a:cs typeface="NikoshBAN" panose="02000000000000000000" pitchFamily="2" charset="0"/>
              </a:rPr>
              <a:t> শেরখান ঘোড়ার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ডাকেরও</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প্রচলন</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করেন</a:t>
            </a:r>
            <a:r>
              <a:rPr lang="en-US" sz="4000" dirty="0">
                <a:effectLst/>
                <a:latin typeface="NikoshBAN" panose="02000000000000000000" pitchFamily="2" charset="0"/>
                <a:cs typeface="NikoshBAN" panose="02000000000000000000" pitchFamily="2" charset="0"/>
              </a:rPr>
              <a:t>। </a:t>
            </a:r>
            <a:br>
              <a:rPr lang="as-IN" sz="4000" dirty="0">
                <a:effectLst/>
                <a:latin typeface="NikoshBAN" panose="02000000000000000000" pitchFamily="2" charset="0"/>
                <a:cs typeface="NikoshBAN" panose="02000000000000000000" pitchFamily="2" charset="0"/>
              </a:rPr>
            </a:br>
            <a:r>
              <a:rPr lang="en-US" sz="4000" dirty="0" err="1">
                <a:effectLst/>
                <a:latin typeface="NikoshBAN" panose="02000000000000000000" pitchFamily="2" charset="0"/>
                <a:cs typeface="NikoshBAN" panose="02000000000000000000" pitchFamily="2" charset="0"/>
              </a:rPr>
              <a:t>ডাক</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বিভাগের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কর্মচারীরা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অনেক</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সময়</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গুপ্তচরের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কাজ</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করত</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শের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শাহ</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সাম্রাজ্যের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সবরকম</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খবর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রাখার</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জন্য</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অনেক</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গুপ্তচরও</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নিয়োগ</a:t>
            </a:r>
            <a:r>
              <a:rPr lang="en-US" sz="4000" dirty="0">
                <a:effectLst/>
                <a:latin typeface="NikoshBAN" panose="02000000000000000000" pitchFamily="2" charset="0"/>
                <a:cs typeface="NikoshBAN" panose="02000000000000000000" pitchFamily="2" charset="0"/>
              </a:rPr>
              <a:t> </a:t>
            </a:r>
            <a:r>
              <a:rPr lang="en-US" sz="4000" dirty="0" err="1">
                <a:effectLst/>
                <a:latin typeface="NikoshBAN" panose="02000000000000000000" pitchFamily="2" charset="0"/>
                <a:cs typeface="NikoshBAN" panose="02000000000000000000" pitchFamily="2" charset="0"/>
              </a:rPr>
              <a:t>করেন</a:t>
            </a:r>
            <a:r>
              <a:rPr lang="en-US" sz="4000" dirty="0">
                <a:effectLst/>
                <a:latin typeface="NikoshBAN" panose="02000000000000000000" pitchFamily="2" charset="0"/>
                <a:cs typeface="NikoshBAN" panose="02000000000000000000" pitchFamily="2" charset="0"/>
              </a:rPr>
              <a:t>। </a:t>
            </a:r>
            <a:endParaRPr lang="as-IN" sz="4000" dirty="0">
              <a:latin typeface="NikoshBAN" panose="02000000000000000000" pitchFamily="2" charset="0"/>
              <a:cs typeface="NikoshBAN" panose="02000000000000000000" pitchFamily="2" charset="0"/>
            </a:endParaRPr>
          </a:p>
          <a:p>
            <a:pPr marL="0" indent="0">
              <a:buNone/>
            </a:pPr>
            <a:endParaRPr lang="en-US" dirty="0"/>
          </a:p>
        </p:txBody>
      </p:sp>
    </p:spTree>
    <p:extLst>
      <p:ext uri="{BB962C8B-B14F-4D97-AF65-F5344CB8AC3E}">
        <p14:creationId xmlns:p14="http://schemas.microsoft.com/office/powerpoint/2010/main" val="318048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8923E-4D58-481F-8EBE-B9582CF9C1B8}"/>
              </a:ext>
            </a:extLst>
          </p:cNvPr>
          <p:cNvSpPr>
            <a:spLocks noGrp="1"/>
          </p:cNvSpPr>
          <p:nvPr>
            <p:ph type="title"/>
          </p:nvPr>
        </p:nvSpPr>
        <p:spPr>
          <a:solidFill>
            <a:schemeClr val="accent5">
              <a:lumMod val="40000"/>
              <a:lumOff val="60000"/>
            </a:schemeClr>
          </a:solidFill>
          <a:scene3d>
            <a:camera prst="orthographicFront"/>
            <a:lightRig rig="threePt" dir="t"/>
          </a:scene3d>
          <a:sp3d>
            <a:bevelT w="165100" prst="coolSlant"/>
          </a:sp3d>
        </p:spPr>
        <p:txBody>
          <a:bodyPr/>
          <a:lstStyle/>
          <a:p>
            <a:pPr algn="ctr"/>
            <a:r>
              <a:rPr lang="en-US" b="1" dirty="0" err="1">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শিক্ষক</a:t>
            </a:r>
            <a:r>
              <a:rPr lang="en-US"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r>
              <a:rPr lang="en-US"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dirty="0">
              <a:solidFill>
                <a:srgbClr val="006600"/>
              </a:solidFill>
            </a:endParaRPr>
          </a:p>
        </p:txBody>
      </p:sp>
      <p:sp>
        <p:nvSpPr>
          <p:cNvPr id="3" name="Content Placeholder 2">
            <a:extLst>
              <a:ext uri="{FF2B5EF4-FFF2-40B4-BE49-F238E27FC236}">
                <a16:creationId xmlns:a16="http://schemas.microsoft.com/office/drawing/2014/main" id="{93F1C172-FF03-43AE-B46E-BC828199AFEB}"/>
              </a:ext>
            </a:extLst>
          </p:cNvPr>
          <p:cNvSpPr>
            <a:spLocks noGrp="1"/>
          </p:cNvSpPr>
          <p:nvPr>
            <p:ph sz="half" idx="1"/>
          </p:nvPr>
        </p:nvSpPr>
        <p:spPr>
          <a:xfrm>
            <a:off x="838200" y="1690688"/>
            <a:ext cx="7138183" cy="4351338"/>
          </a:xfrm>
          <a:solidFill>
            <a:srgbClr val="FFCCCC"/>
          </a:solidFill>
          <a:scene3d>
            <a:camera prst="orthographicFront"/>
            <a:lightRig rig="threePt" dir="t"/>
          </a:scene3d>
          <a:sp3d>
            <a:bevelT w="165100" prst="coolSlant"/>
          </a:sp3d>
        </p:spPr>
        <p:txBody>
          <a:bodyPr>
            <a:noAutofit/>
          </a:bodyPr>
          <a:lstStyle/>
          <a:p>
            <a:pPr marL="0" indent="0" algn="ctr">
              <a:lnSpc>
                <a:spcPct val="100000"/>
              </a:lnSpc>
              <a:spcBef>
                <a:spcPts val="0"/>
              </a:spcBef>
              <a:buNone/>
            </a:pPr>
            <a:r>
              <a:rPr lang="bn-IN" sz="36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 সরোয়ার হোসেন</a:t>
            </a:r>
          </a:p>
          <a:p>
            <a:pPr marL="0" indent="0" algn="ctr">
              <a:lnSpc>
                <a:spcPct val="100000"/>
              </a:lnSpc>
              <a:spcBef>
                <a:spcPts val="0"/>
              </a:spcBef>
              <a:buNone/>
            </a:pPr>
            <a:r>
              <a:rPr lang="bn-IN" sz="36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প্রভাষক</a:t>
            </a:r>
          </a:p>
          <a:p>
            <a:pPr marL="0" indent="0" algn="ctr">
              <a:lnSpc>
                <a:spcPct val="100000"/>
              </a:lnSpc>
              <a:spcBef>
                <a:spcPts val="0"/>
              </a:spcBef>
              <a:buNone/>
            </a:pPr>
            <a:r>
              <a:rPr lang="bn-IN" sz="36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ইসলামের ইতিহাস ও সংস্কৃতি বিভাগ</a:t>
            </a:r>
          </a:p>
          <a:p>
            <a:pPr marL="0" indent="0" algn="ctr">
              <a:lnSpc>
                <a:spcPct val="100000"/>
              </a:lnSpc>
              <a:spcBef>
                <a:spcPts val="0"/>
              </a:spcBef>
              <a:buNone/>
            </a:pPr>
            <a:r>
              <a:rPr lang="bn-IN" sz="36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রাজশাহী কলেজ, রাজশাহী। </a:t>
            </a:r>
            <a:endParaRPr lang="en-US" sz="36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lgn="ctr">
              <a:lnSpc>
                <a:spcPct val="100000"/>
              </a:lnSpc>
              <a:spcBef>
                <a:spcPts val="0"/>
              </a:spcBef>
              <a:buNone/>
            </a:pPr>
            <a:r>
              <a:rPr lang="en-US" sz="36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Email: </a:t>
            </a:r>
            <a:r>
              <a:rPr lang="en-US" b="1" i="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sarowar.hossain</a:t>
            </a:r>
            <a:r>
              <a:rPr lang="en-US" b="1" i="1" dirty="0">
                <a:solidFill>
                  <a:srgbClr val="66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205</a:t>
            </a:r>
            <a:r>
              <a:rPr lang="en-US" b="1" i="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@gmail.com</a:t>
            </a:r>
            <a:endParaRPr lang="bn-IN" b="1" i="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lnSpc>
                <a:spcPct val="100000"/>
              </a:lnSpc>
              <a:spcBef>
                <a:spcPts val="0"/>
              </a:spcBef>
              <a:buNone/>
            </a:pPr>
            <a:endParaRPr lang="en-US" sz="3600" dirty="0">
              <a:solidFill>
                <a:srgbClr val="FF0000"/>
              </a:solidFill>
            </a:endParaRPr>
          </a:p>
          <a:p>
            <a:pPr>
              <a:lnSpc>
                <a:spcPct val="100000"/>
              </a:lnSpc>
              <a:spcBef>
                <a:spcPts val="0"/>
              </a:spcBef>
            </a:pPr>
            <a:endParaRPr lang="en-US" sz="3600" dirty="0"/>
          </a:p>
        </p:txBody>
      </p:sp>
      <p:pic>
        <p:nvPicPr>
          <p:cNvPr id="5" name="Content Placeholder 5">
            <a:extLst>
              <a:ext uri="{FF2B5EF4-FFF2-40B4-BE49-F238E27FC236}">
                <a16:creationId xmlns:a16="http://schemas.microsoft.com/office/drawing/2014/main" id="{58EEAA32-BF09-4A72-8BFD-D286AFDE248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090297" y="1690688"/>
            <a:ext cx="3263503" cy="4351338"/>
          </a:xfrm>
          <a:scene3d>
            <a:camera prst="obliqueBottomLeft"/>
            <a:lightRig rig="threePt" dir="t"/>
          </a:scene3d>
          <a:sp3d>
            <a:bevelT w="165100" prst="coolSlant"/>
          </a:sp3d>
        </p:spPr>
      </p:pic>
    </p:spTree>
    <p:extLst>
      <p:ext uri="{BB962C8B-B14F-4D97-AF65-F5344CB8AC3E}">
        <p14:creationId xmlns:p14="http://schemas.microsoft.com/office/powerpoint/2010/main" val="166018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0233E-660C-43A1-8597-CC42E774068E}"/>
              </a:ext>
            </a:extLst>
          </p:cNvPr>
          <p:cNvSpPr>
            <a:spLocks noGrp="1"/>
          </p:cNvSpPr>
          <p:nvPr>
            <p:ph type="title"/>
          </p:nvPr>
        </p:nvSpPr>
        <p:spPr>
          <a:solidFill>
            <a:srgbClr val="CCFFFF"/>
          </a:solidFill>
          <a:scene3d>
            <a:camera prst="orthographicFront"/>
            <a:lightRig rig="threePt" dir="t"/>
          </a:scene3d>
          <a:sp3d>
            <a:bevelT w="165100" prst="coolSlant"/>
          </a:sp3d>
        </p:spPr>
        <p:txBody>
          <a:bodyPr>
            <a:normAutofit fontScale="90000"/>
          </a:bodyPr>
          <a:lstStyle/>
          <a:p>
            <a:pPr algn="ctr"/>
            <a:br>
              <a:rPr lang="bn-IN"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as-IN"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বিচারব্যবস্থাঃ</a:t>
            </a:r>
            <a:br>
              <a:rPr lang="as-IN" b="1"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234395E-5AB9-4538-A6CF-A8BD54035433}"/>
              </a:ext>
            </a:extLst>
          </p:cNvPr>
          <p:cNvSpPr>
            <a:spLocks noGrp="1"/>
          </p:cNvSpPr>
          <p:nvPr>
            <p:ph idx="1"/>
          </p:nvPr>
        </p:nvSpPr>
        <p:spPr>
          <a:xfrm>
            <a:off x="838200" y="1690688"/>
            <a:ext cx="10515600" cy="4486275"/>
          </a:xfrm>
          <a:solidFill>
            <a:schemeClr val="accent5">
              <a:lumMod val="60000"/>
              <a:lumOff val="40000"/>
            </a:schemeClr>
          </a:solidFill>
          <a:scene3d>
            <a:camera prst="orthographicFront"/>
            <a:lightRig rig="threePt" dir="t"/>
          </a:scene3d>
          <a:sp3d>
            <a:bevelT w="165100" prst="coolSlant"/>
          </a:sp3d>
        </p:spPr>
        <p:txBody>
          <a:bodyPr/>
          <a:lstStyle/>
          <a:p>
            <a:pPr marL="0" indent="0" algn="just">
              <a:buNone/>
            </a:pPr>
            <a:r>
              <a:rPr lang="as-IN" sz="3600" dirty="0">
                <a:effectLst/>
                <a:latin typeface="NikoshBAN" panose="02000000000000000000" pitchFamily="2" charset="0"/>
                <a:cs typeface="NikoshBAN" panose="02000000000000000000" pitchFamily="2" charset="0"/>
              </a:rPr>
              <a:t>শেরশাহের বিচারব্যবস্থা কঠোর ও নিরপেক্ষ ছিল।</a:t>
            </a:r>
            <a:r>
              <a:rPr lang="as-IN" sz="3600" b="1" dirty="0">
                <a:effectLst/>
                <a:latin typeface="NikoshBAN" panose="02000000000000000000" pitchFamily="2" charset="0"/>
                <a:cs typeface="NikoshBAN" panose="02000000000000000000" pitchFamily="2" charset="0"/>
              </a:rPr>
              <a:t> ‘কাজি- উল-</a:t>
            </a:r>
            <a:r>
              <a:rPr lang="bn-IN" sz="3600" b="1" dirty="0">
                <a:effectLst/>
                <a:latin typeface="NikoshBAN" panose="02000000000000000000" pitchFamily="2" charset="0"/>
                <a:cs typeface="NikoshBAN" panose="02000000000000000000" pitchFamily="2" charset="0"/>
              </a:rPr>
              <a:t>কুজ্জাত</a:t>
            </a:r>
            <a:r>
              <a:rPr lang="as-IN" sz="3600" b="1" dirty="0">
                <a:effectLst/>
                <a:latin typeface="NikoshBAN" panose="02000000000000000000" pitchFamily="2" charset="0"/>
                <a:cs typeface="NikoshBAN" panose="02000000000000000000" pitchFamily="2" charset="0"/>
              </a:rPr>
              <a:t>’ </a:t>
            </a:r>
            <a:r>
              <a:rPr lang="as-IN" sz="3600" dirty="0">
                <a:effectLst/>
                <a:latin typeface="NikoshBAN" panose="02000000000000000000" pitchFamily="2" charset="0"/>
                <a:cs typeface="NikoshBAN" panose="02000000000000000000" pitchFamily="2" charset="0"/>
              </a:rPr>
              <a:t>( প্রধান কাজি) মুসলিম আইন অনুসারে মুসলমানদের দেও</a:t>
            </a:r>
            <a:r>
              <a:rPr lang="bn-IN" sz="3600" dirty="0">
                <a:effectLst/>
                <a:latin typeface="NikoshBAN" panose="02000000000000000000" pitchFamily="2" charset="0"/>
                <a:cs typeface="NikoshBAN" panose="02000000000000000000" pitchFamily="2" charset="0"/>
              </a:rPr>
              <a:t>য়া</a:t>
            </a:r>
            <a:r>
              <a:rPr lang="as-IN" sz="3600" dirty="0">
                <a:effectLst/>
                <a:latin typeface="NikoshBAN" panose="02000000000000000000" pitchFamily="2" charset="0"/>
                <a:cs typeface="NikoshBAN" panose="02000000000000000000" pitchFamily="2" charset="0"/>
              </a:rPr>
              <a:t>নি মামলার বিচার করতেন। ফৌজদারি মামলার বিচার করতেন শিকদার। এই বিভাগের প্রধান কর্মচারী ছিলেন </a:t>
            </a:r>
            <a:r>
              <a:rPr lang="as-IN" sz="3600" b="1" dirty="0">
                <a:effectLst/>
                <a:latin typeface="NikoshBAN" panose="02000000000000000000" pitchFamily="2" charset="0"/>
                <a:cs typeface="NikoshBAN" panose="02000000000000000000" pitchFamily="2" charset="0"/>
              </a:rPr>
              <a:t>মির-ই-আদল</a:t>
            </a:r>
            <a:r>
              <a:rPr lang="as-IN" sz="3600" dirty="0">
                <a:effectLst/>
                <a:latin typeface="NikoshBAN" panose="02000000000000000000" pitchFamily="2" charset="0"/>
                <a:cs typeface="NikoshBAN" panose="02000000000000000000" pitchFamily="2" charset="0"/>
              </a:rPr>
              <a:t>। রাজস্ব-বিষ</a:t>
            </a:r>
            <a:r>
              <a:rPr lang="bn-IN" sz="3600" dirty="0">
                <a:effectLst/>
                <a:latin typeface="NikoshBAN" panose="02000000000000000000" pitchFamily="2" charset="0"/>
                <a:cs typeface="NikoshBAN" panose="02000000000000000000" pitchFamily="2" charset="0"/>
              </a:rPr>
              <a:t>য়</a:t>
            </a:r>
            <a:r>
              <a:rPr lang="as-IN" sz="3600" dirty="0">
                <a:effectLst/>
                <a:latin typeface="NikoshBAN" panose="02000000000000000000" pitchFamily="2" charset="0"/>
                <a:cs typeface="NikoshBAN" panose="02000000000000000000" pitchFamily="2" charset="0"/>
              </a:rPr>
              <a:t>ক মামলার বিচারে ছিলেন</a:t>
            </a:r>
            <a:r>
              <a:rPr lang="bn-IN" sz="3600" dirty="0">
                <a:effectLst/>
                <a:latin typeface="NikoshBAN" panose="02000000000000000000" pitchFamily="2" charset="0"/>
                <a:cs typeface="NikoshBAN" panose="02000000000000000000" pitchFamily="2" charset="0"/>
              </a:rPr>
              <a:t> মু</a:t>
            </a:r>
            <a:r>
              <a:rPr lang="as-IN" sz="3600" dirty="0">
                <a:effectLst/>
                <a:latin typeface="NikoshBAN" panose="02000000000000000000" pitchFamily="2" charset="0"/>
                <a:cs typeface="NikoshBAN" panose="02000000000000000000" pitchFamily="2" charset="0"/>
              </a:rPr>
              <a:t>নসেফ</a:t>
            </a:r>
            <a:r>
              <a:rPr lang="bn-IN" sz="3600" dirty="0">
                <a:effectLst/>
                <a:latin typeface="NikoshBAN" panose="02000000000000000000" pitchFamily="2" charset="0"/>
                <a:cs typeface="NikoshBAN" panose="02000000000000000000" pitchFamily="2" charset="0"/>
              </a:rPr>
              <a:t>। </a:t>
            </a:r>
            <a:r>
              <a:rPr lang="as-IN" sz="3600" dirty="0">
                <a:effectLst/>
                <a:latin typeface="NikoshBAN" panose="02000000000000000000" pitchFamily="2" charset="0"/>
                <a:cs typeface="NikoshBAN" panose="02000000000000000000" pitchFamily="2" charset="0"/>
              </a:rPr>
              <a:t> বিচারের রা</a:t>
            </a:r>
            <a:r>
              <a:rPr lang="bn-IN" sz="3600" dirty="0">
                <a:effectLst/>
                <a:latin typeface="NikoshBAN" panose="02000000000000000000" pitchFamily="2" charset="0"/>
                <a:cs typeface="NikoshBAN" panose="02000000000000000000" pitchFamily="2" charset="0"/>
              </a:rPr>
              <a:t>য়</a:t>
            </a:r>
            <a:r>
              <a:rPr lang="as-IN" sz="3600" dirty="0">
                <a:effectLst/>
                <a:latin typeface="NikoshBAN" panose="02000000000000000000" pitchFamily="2" charset="0"/>
                <a:cs typeface="NikoshBAN" panose="02000000000000000000" pitchFamily="2" charset="0"/>
              </a:rPr>
              <a:t> নিরপেক্ষ ও কঠোর ছিল। দোষীকে প্রাণদণ্ড, অঙ্গচ্ছেদ ও বেত্রাঘাত করা হত। প্রসঙ্গত উল্লেখ্য, প্রতি বুধবার শেরশাহ নিজেই আপিল মামলার</a:t>
            </a:r>
            <a:r>
              <a:rPr lang="bn-IN" sz="3600" dirty="0">
                <a:effectLst/>
                <a:latin typeface="NikoshBAN" panose="02000000000000000000" pitchFamily="2" charset="0"/>
                <a:cs typeface="NikoshBAN" panose="02000000000000000000" pitchFamily="2" charset="0"/>
              </a:rPr>
              <a:t> </a:t>
            </a:r>
            <a:r>
              <a:rPr lang="as-IN" sz="3600" dirty="0">
                <a:effectLst/>
                <a:latin typeface="NikoshBAN" panose="02000000000000000000" pitchFamily="2" charset="0"/>
                <a:cs typeface="NikoshBAN" panose="02000000000000000000" pitchFamily="2" charset="0"/>
              </a:rPr>
              <a:t>শুনানিতে উপস্থিত থেকে ব</a:t>
            </a:r>
            <a:r>
              <a:rPr lang="bn-IN" sz="3600" dirty="0">
                <a:effectLst/>
                <a:latin typeface="NikoshBAN" panose="02000000000000000000" pitchFamily="2" charset="0"/>
                <a:cs typeface="NikoshBAN" panose="02000000000000000000" pitchFamily="2" charset="0"/>
              </a:rPr>
              <a:t>ড়</a:t>
            </a:r>
            <a:r>
              <a:rPr lang="as-IN" sz="3600" dirty="0">
                <a:effectLst/>
                <a:latin typeface="NikoshBAN" panose="02000000000000000000" pitchFamily="2" charset="0"/>
                <a:cs typeface="NikoshBAN" panose="02000000000000000000" pitchFamily="2" charset="0"/>
              </a:rPr>
              <a:t> বড় মামলার নিষ্পত্তি করতেন।</a:t>
            </a:r>
          </a:p>
          <a:p>
            <a:pPr marL="0" indent="0">
              <a:buNone/>
            </a:pPr>
            <a:endParaRPr lang="en-US" dirty="0"/>
          </a:p>
        </p:txBody>
      </p:sp>
    </p:spTree>
    <p:extLst>
      <p:ext uri="{BB962C8B-B14F-4D97-AF65-F5344CB8AC3E}">
        <p14:creationId xmlns:p14="http://schemas.microsoft.com/office/powerpoint/2010/main" val="4315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2539-CCE0-4E54-B455-227D905FD2E0}"/>
              </a:ext>
            </a:extLst>
          </p:cNvPr>
          <p:cNvSpPr>
            <a:spLocks noGrp="1"/>
          </p:cNvSpPr>
          <p:nvPr>
            <p:ph type="title"/>
          </p:nvPr>
        </p:nvSpPr>
        <p:spPr>
          <a:solidFill>
            <a:srgbClr val="FF9999"/>
          </a:solidFill>
          <a:scene3d>
            <a:camera prst="orthographicFront"/>
            <a:lightRig rig="threePt" dir="t"/>
          </a:scene3d>
          <a:sp3d>
            <a:bevelT w="165100" prst="coolSlant"/>
          </a:sp3d>
        </p:spPr>
        <p:txBody>
          <a:bodyPr>
            <a:noAutofit/>
          </a:bodyPr>
          <a:lstStyle/>
          <a:p>
            <a:pPr algn="ctr"/>
            <a:br>
              <a:rPr lang="bn-IN" sz="48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bn-IN" sz="48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যোগাযোগ ব্যবস্থা</a:t>
            </a:r>
            <a:br>
              <a:rPr lang="as-IN" sz="48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endParaRPr lang="en-US" sz="4800"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69C26DDA-CE08-4DEC-AAA7-447EBBC9DD69}"/>
              </a:ext>
            </a:extLst>
          </p:cNvPr>
          <p:cNvSpPr>
            <a:spLocks noGrp="1"/>
          </p:cNvSpPr>
          <p:nvPr>
            <p:ph idx="1"/>
          </p:nvPr>
        </p:nvSpPr>
        <p:spPr>
          <a:solidFill>
            <a:srgbClr val="CC99FF"/>
          </a:solidFill>
          <a:scene3d>
            <a:camera prst="orthographicFront"/>
            <a:lightRig rig="threePt" dir="t"/>
          </a:scene3d>
          <a:sp3d>
            <a:bevelT w="165100" prst="coolSlant"/>
          </a:sp3d>
        </p:spPr>
        <p:txBody>
          <a:bodyPr>
            <a:normAutofit/>
          </a:bodyPr>
          <a:lstStyle/>
          <a:p>
            <a:pPr marL="0" indent="0" algn="just">
              <a:buNone/>
            </a:pPr>
            <a:r>
              <a:rPr lang="bn-IN" sz="4000" dirty="0">
                <a:latin typeface="NikoshBAN" panose="02000000000000000000" pitchFamily="2" charset="0"/>
                <a:cs typeface="NikoshBAN" panose="02000000000000000000" pitchFamily="2" charset="0"/>
              </a:rPr>
              <a:t>যাতায়াত ব্যবস্থায় উন্নয়নে শের শাহ অনেক রাস্তাঘাট নির্মাণ করেন। </a:t>
            </a:r>
            <a:r>
              <a:rPr lang="as-IN" sz="4000" dirty="0">
                <a:effectLst/>
                <a:latin typeface="NikoshBAN" panose="02000000000000000000" pitchFamily="2" charset="0"/>
                <a:cs typeface="NikoshBAN" panose="02000000000000000000" pitchFamily="2" charset="0"/>
              </a:rPr>
              <a:t>এর মধ্যে আগ্রা থেকে </a:t>
            </a:r>
            <a:r>
              <a:rPr lang="bn-IN" sz="4000" dirty="0">
                <a:effectLst/>
                <a:latin typeface="NikoshBAN" panose="02000000000000000000" pitchFamily="2" charset="0"/>
                <a:cs typeface="NikoshBAN" panose="02000000000000000000" pitchFamily="2" charset="0"/>
              </a:rPr>
              <a:t>যো</a:t>
            </a:r>
            <a:r>
              <a:rPr lang="as-IN" sz="4000" dirty="0">
                <a:effectLst/>
                <a:latin typeface="NikoshBAN" panose="02000000000000000000" pitchFamily="2" charset="0"/>
                <a:cs typeface="NikoshBAN" panose="02000000000000000000" pitchFamily="2" charset="0"/>
              </a:rPr>
              <a:t>ধপুর, আগ্রা থেকে বুরহানপুর, লা</a:t>
            </a:r>
            <a:r>
              <a:rPr lang="bn-IN" sz="4000" dirty="0">
                <a:effectLst/>
                <a:latin typeface="NikoshBAN" panose="02000000000000000000" pitchFamily="2" charset="0"/>
                <a:cs typeface="NikoshBAN" panose="02000000000000000000" pitchFamily="2" charset="0"/>
              </a:rPr>
              <a:t>হো</a:t>
            </a:r>
            <a:r>
              <a:rPr lang="as-IN" sz="4000" dirty="0">
                <a:effectLst/>
                <a:latin typeface="NikoshBAN" panose="02000000000000000000" pitchFamily="2" charset="0"/>
                <a:cs typeface="NikoshBAN" panose="02000000000000000000" pitchFamily="2" charset="0"/>
              </a:rPr>
              <a:t>র থেকে মুলতান রাজপথগুলি উল্লেখ</a:t>
            </a:r>
            <a:r>
              <a:rPr lang="bn-IN" sz="4000" dirty="0">
                <a:effectLst/>
                <a:latin typeface="NikoshBAN" panose="02000000000000000000" pitchFamily="2" charset="0"/>
                <a:cs typeface="NikoshBAN" panose="02000000000000000000" pitchFamily="2" charset="0"/>
              </a:rPr>
              <a:t>যো</a:t>
            </a:r>
            <a:r>
              <a:rPr lang="as-IN" sz="4000" dirty="0">
                <a:effectLst/>
                <a:latin typeface="NikoshBAN" panose="02000000000000000000" pitchFamily="2" charset="0"/>
                <a:cs typeface="NikoshBAN" panose="02000000000000000000" pitchFamily="2" charset="0"/>
              </a:rPr>
              <a:t>গ্য। </a:t>
            </a:r>
            <a:r>
              <a:rPr lang="bn-IN" sz="4000" dirty="0">
                <a:latin typeface="NikoshBAN" panose="02000000000000000000" pitchFamily="2" charset="0"/>
                <a:cs typeface="NikoshBAN" panose="02000000000000000000" pitchFamily="2" charset="0"/>
              </a:rPr>
              <a:t>সো</a:t>
            </a:r>
            <a:r>
              <a:rPr lang="as-IN" sz="4000" dirty="0">
                <a:effectLst/>
                <a:latin typeface="NikoshBAN" panose="02000000000000000000" pitchFamily="2" charset="0"/>
                <a:cs typeface="NikoshBAN" panose="02000000000000000000" pitchFamily="2" charset="0"/>
              </a:rPr>
              <a:t>নারগাঁও (বা ঢাকা) থেকে সিন্ধুর থাট্টা পর্যন্ত দীর্ঘ রাজপথটির নাম ‘সড়কই-আজম’ (গ্রান্ড ট্রাঙ্ক </a:t>
            </a:r>
            <a:r>
              <a:rPr lang="bn-IN" sz="4000" dirty="0">
                <a:effectLst/>
                <a:latin typeface="NikoshBAN" panose="02000000000000000000" pitchFamily="2" charset="0"/>
                <a:cs typeface="NikoshBAN" panose="02000000000000000000" pitchFamily="2" charset="0"/>
              </a:rPr>
              <a:t>রো</a:t>
            </a:r>
            <a:r>
              <a:rPr lang="as-IN" sz="4000" dirty="0">
                <a:effectLst/>
                <a:latin typeface="NikoshBAN" panose="02000000000000000000" pitchFamily="2" charset="0"/>
                <a:cs typeface="NikoshBAN" panose="02000000000000000000" pitchFamily="2" charset="0"/>
              </a:rPr>
              <a:t>ড) যা ১৪০০ মাইল লম্বা। ঐতিহাসিক আব্বাস খান শেরও</a:t>
            </a:r>
            <a:r>
              <a:rPr lang="bn-IN" sz="4000" dirty="0">
                <a:effectLst/>
                <a:latin typeface="NikoshBAN" panose="02000000000000000000" pitchFamily="2" charset="0"/>
                <a:cs typeface="NikoshBAN" panose="02000000000000000000" pitchFamily="2" charset="0"/>
              </a:rPr>
              <a:t>য়া</a:t>
            </a:r>
            <a:r>
              <a:rPr lang="as-IN" sz="4000" dirty="0">
                <a:effectLst/>
                <a:latin typeface="NikoshBAN" panose="02000000000000000000" pitchFamily="2" charset="0"/>
                <a:cs typeface="NikoshBAN" panose="02000000000000000000" pitchFamily="2" charset="0"/>
              </a:rPr>
              <a:t>নি বলেন,“রাজপথগুলির দুধারে তিনি </a:t>
            </a:r>
            <a:r>
              <a:rPr lang="bn-IN" sz="4000" dirty="0">
                <a:effectLst/>
                <a:latin typeface="NikoshBAN" panose="02000000000000000000" pitchFamily="2" charset="0"/>
                <a:cs typeface="NikoshBAN" panose="02000000000000000000" pitchFamily="2" charset="0"/>
              </a:rPr>
              <a:t>মো</a:t>
            </a:r>
            <a:r>
              <a:rPr lang="as-IN" sz="4000" dirty="0">
                <a:effectLst/>
                <a:latin typeface="NikoshBAN" panose="02000000000000000000" pitchFamily="2" charset="0"/>
                <a:cs typeface="NikoshBAN" panose="02000000000000000000" pitchFamily="2" charset="0"/>
              </a:rPr>
              <a:t>ট ১৭০০ সরাইখানা তৈরি করেছিলেন।”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658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4295-963F-473B-A165-94C0CF4DA390}"/>
              </a:ext>
            </a:extLst>
          </p:cNvPr>
          <p:cNvSpPr>
            <a:spLocks noGrp="1"/>
          </p:cNvSpPr>
          <p:nvPr>
            <p:ph type="title"/>
          </p:nvPr>
        </p:nvSpPr>
        <p:spPr>
          <a:xfrm>
            <a:off x="838200" y="365126"/>
            <a:ext cx="10515600" cy="1182320"/>
          </a:xfrm>
          <a:solidFill>
            <a:srgbClr val="FFCC66"/>
          </a:solidFill>
          <a:scene3d>
            <a:camera prst="orthographicFront"/>
            <a:lightRig rig="threePt" dir="t"/>
          </a:scene3d>
          <a:sp3d>
            <a:bevelT w="165100" prst="coolSlant"/>
          </a:sp3d>
        </p:spPr>
        <p:txBody>
          <a:bodyPr>
            <a:normAutofit fontScale="90000"/>
          </a:bodyPr>
          <a:lstStyle/>
          <a:p>
            <a:pPr algn="ctr"/>
            <a:br>
              <a:rPr lang="en-US" sz="49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en-US" sz="4900" b="1" dirty="0" err="1">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পুলিশ</a:t>
            </a:r>
            <a:r>
              <a:rPr lang="en-US" sz="49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900" b="1" dirty="0" err="1">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ব্যবস্থা</a:t>
            </a:r>
            <a:br>
              <a:rPr lang="en-US" sz="18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endParaRPr lang="en-GB" sz="32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7E05FF20-2FD0-429E-AD0E-3615BCFD0D0D}"/>
              </a:ext>
            </a:extLst>
          </p:cNvPr>
          <p:cNvSpPr>
            <a:spLocks noGrp="1"/>
          </p:cNvSpPr>
          <p:nvPr>
            <p:ph idx="1"/>
          </p:nvPr>
        </p:nvSpPr>
        <p:spPr>
          <a:xfrm>
            <a:off x="838200" y="1547446"/>
            <a:ext cx="10515600" cy="4629517"/>
          </a:xfrm>
          <a:solidFill>
            <a:srgbClr val="FFFF66"/>
          </a:solidFill>
          <a:scene3d>
            <a:camera prst="orthographicFront"/>
            <a:lightRig rig="threePt" dir="t"/>
          </a:scene3d>
          <a:sp3d>
            <a:bevelT w="165100" prst="coolSlant"/>
          </a:sp3d>
        </p:spPr>
        <p:txBody>
          <a:bodyPr>
            <a:normAutofit/>
          </a:bodyPr>
          <a:lstStyle/>
          <a:p>
            <a:pPr marL="0" indent="0">
              <a:buNone/>
            </a:pPr>
            <a:endParaRPr lang="en-US" dirty="0">
              <a:solidFill>
                <a:srgbClr val="660033"/>
              </a:solidFill>
              <a:latin typeface="NikoshBAN" panose="02000000000000000000" pitchFamily="2" charset="0"/>
              <a:cs typeface="NikoshBAN" panose="02000000000000000000" pitchFamily="2" charset="0"/>
            </a:endParaRPr>
          </a:p>
          <a:p>
            <a:pPr marL="0" indent="0">
              <a:buNone/>
            </a:pPr>
            <a:r>
              <a:rPr lang="bn-IN" sz="4400" dirty="0">
                <a:solidFill>
                  <a:srgbClr val="660033"/>
                </a:solidFill>
                <a:latin typeface="NikoshBAN" panose="02000000000000000000" pitchFamily="2" charset="0"/>
                <a:cs typeface="NikoshBAN" panose="02000000000000000000" pitchFamily="2" charset="0"/>
              </a:rPr>
              <a:t>শের শাহ</a:t>
            </a:r>
            <a:r>
              <a:rPr lang="as-IN" sz="4400" dirty="0">
                <a:solidFill>
                  <a:srgbClr val="660033"/>
                </a:solidFill>
                <a:latin typeface="NikoshBAN" panose="02000000000000000000" pitchFamily="2" charset="0"/>
                <a:cs typeface="NikoshBAN" panose="02000000000000000000" pitchFamily="2" charset="0"/>
              </a:rPr>
              <a:t> পুলিশ ব্যবস্থার পুনর্বিন্যাস করেন। গ্রাম-প্রধানদের</a:t>
            </a:r>
            <a:r>
              <a:rPr lang="bn-IN" sz="4400" dirty="0">
                <a:solidFill>
                  <a:srgbClr val="660033"/>
                </a:solidFill>
                <a:latin typeface="NikoshBAN" panose="02000000000000000000" pitchFamily="2" charset="0"/>
                <a:cs typeface="NikoshBAN" panose="02000000000000000000" pitchFamily="2" charset="0"/>
              </a:rPr>
              <a:t> </a:t>
            </a:r>
            <a:r>
              <a:rPr lang="as-IN" sz="4400" dirty="0">
                <a:solidFill>
                  <a:srgbClr val="660033"/>
                </a:solidFill>
                <a:latin typeface="NikoshBAN" panose="02000000000000000000" pitchFamily="2" charset="0"/>
                <a:cs typeface="NikoshBAN" panose="02000000000000000000" pitchFamily="2" charset="0"/>
              </a:rPr>
              <a:t> তিনি দা</a:t>
            </a:r>
            <a:r>
              <a:rPr lang="bn-IN" sz="4400" dirty="0">
                <a:solidFill>
                  <a:srgbClr val="660033"/>
                </a:solidFill>
                <a:latin typeface="NikoshBAN" panose="02000000000000000000" pitchFamily="2" charset="0"/>
                <a:cs typeface="NikoshBAN" panose="02000000000000000000" pitchFamily="2" charset="0"/>
              </a:rPr>
              <a:t>য়ি</a:t>
            </a:r>
            <a:r>
              <a:rPr lang="as-IN" sz="4400" dirty="0">
                <a:solidFill>
                  <a:srgbClr val="660033"/>
                </a:solidFill>
                <a:latin typeface="NikoshBAN" panose="02000000000000000000" pitchFamily="2" charset="0"/>
                <a:cs typeface="NikoshBAN" panose="02000000000000000000" pitchFamily="2" charset="0"/>
              </a:rPr>
              <a:t>ত্ব দেন স্ব স্ব এলাকা</a:t>
            </a:r>
            <a:r>
              <a:rPr lang="bn-IN" sz="4400" dirty="0">
                <a:solidFill>
                  <a:srgbClr val="660033"/>
                </a:solidFill>
                <a:latin typeface="NikoshBAN" panose="02000000000000000000" pitchFamily="2" charset="0"/>
                <a:cs typeface="NikoshBAN" panose="02000000000000000000" pitchFamily="2" charset="0"/>
              </a:rPr>
              <a:t>য়</a:t>
            </a:r>
            <a:r>
              <a:rPr lang="as-IN" sz="4400" dirty="0">
                <a:solidFill>
                  <a:srgbClr val="660033"/>
                </a:solidFill>
                <a:latin typeface="NikoshBAN" panose="02000000000000000000" pitchFamily="2" charset="0"/>
                <a:cs typeface="NikoshBAN" panose="02000000000000000000" pitchFamily="2" charset="0"/>
              </a:rPr>
              <a:t> শান্তি শৃঙ্খলা বিধানের এবং মুহতাসিবদের সহা</a:t>
            </a:r>
            <a:r>
              <a:rPr lang="bn-IN" sz="4400" dirty="0">
                <a:solidFill>
                  <a:srgbClr val="660033"/>
                </a:solidFill>
                <a:latin typeface="NikoshBAN" panose="02000000000000000000" pitchFamily="2" charset="0"/>
                <a:cs typeface="NikoshBAN" panose="02000000000000000000" pitchFamily="2" charset="0"/>
              </a:rPr>
              <a:t>য়</a:t>
            </a:r>
            <a:r>
              <a:rPr lang="as-IN" sz="4400" dirty="0">
                <a:solidFill>
                  <a:srgbClr val="660033"/>
                </a:solidFill>
                <a:latin typeface="NikoshBAN" panose="02000000000000000000" pitchFamily="2" charset="0"/>
                <a:cs typeface="NikoshBAN" panose="02000000000000000000" pitchFamily="2" charset="0"/>
              </a:rPr>
              <a:t>তা</a:t>
            </a:r>
            <a:r>
              <a:rPr lang="bn-IN" sz="4400" dirty="0">
                <a:solidFill>
                  <a:srgbClr val="660033"/>
                </a:solidFill>
                <a:latin typeface="NikoshBAN" panose="02000000000000000000" pitchFamily="2" charset="0"/>
                <a:cs typeface="NikoshBAN" panose="02000000000000000000" pitchFamily="2" charset="0"/>
              </a:rPr>
              <a:t>য়</a:t>
            </a:r>
            <a:r>
              <a:rPr lang="as-IN" sz="4400" dirty="0">
                <a:solidFill>
                  <a:srgbClr val="660033"/>
                </a:solidFill>
                <a:latin typeface="NikoshBAN" panose="02000000000000000000" pitchFamily="2" charset="0"/>
                <a:cs typeface="NikoshBAN" panose="02000000000000000000" pitchFamily="2" charset="0"/>
              </a:rPr>
              <a:t> তিনি মদ্যপান ও ব্যভিচারের মতো অপরাধ দমন করেন।</a:t>
            </a:r>
            <a:r>
              <a:rPr lang="bn-IN" sz="4400" dirty="0">
                <a:solidFill>
                  <a:srgbClr val="660033"/>
                </a:solidFill>
                <a:latin typeface="NikoshBAN" panose="02000000000000000000" pitchFamily="2" charset="0"/>
                <a:cs typeface="NikoshBAN" panose="02000000000000000000" pitchFamily="2" charset="0"/>
              </a:rPr>
              <a:t>তাছাড়া প্রদেশে আইন শৃঙ্খলা রক্ষার দায়িত্ব ছিলো শিকদার এর উপর।  </a:t>
            </a:r>
            <a:endParaRPr lang="en-GB" sz="4400" dirty="0">
              <a:solidFill>
                <a:srgbClr val="660033"/>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7614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946E0-CE78-4C72-BE17-477E520780A3}"/>
              </a:ext>
            </a:extLst>
          </p:cNvPr>
          <p:cNvSpPr>
            <a:spLocks noGrp="1"/>
          </p:cNvSpPr>
          <p:nvPr>
            <p:ph type="title"/>
          </p:nvPr>
        </p:nvSpPr>
        <p:spPr>
          <a:xfrm>
            <a:off x="838200" y="365126"/>
            <a:ext cx="10515600" cy="1182320"/>
          </a:xfrm>
          <a:solidFill>
            <a:srgbClr val="FFCC66"/>
          </a:solidFill>
          <a:scene3d>
            <a:camera prst="orthographicFront"/>
            <a:lightRig rig="threePt" dir="t"/>
          </a:scene3d>
          <a:sp3d>
            <a:bevelT w="165100" prst="coolSlant"/>
          </a:sp3d>
        </p:spPr>
        <p:txBody>
          <a:bodyPr>
            <a:normAutofit/>
          </a:bodyPr>
          <a:lstStyle/>
          <a:p>
            <a:pPr algn="ctr"/>
            <a:r>
              <a:rPr lang="en-US" sz="36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জনহিতকর</a:t>
            </a:r>
            <a:r>
              <a:rPr lang="en-US"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6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কার্যাবলীঃ</a:t>
            </a:r>
            <a:r>
              <a:rPr lang="en-US"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GB"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CD4A2F5B-D64C-4D40-9117-9A5233AEEC52}"/>
              </a:ext>
            </a:extLst>
          </p:cNvPr>
          <p:cNvSpPr>
            <a:spLocks noGrp="1"/>
          </p:cNvSpPr>
          <p:nvPr>
            <p:ph idx="1"/>
          </p:nvPr>
        </p:nvSpPr>
        <p:spPr>
          <a:xfrm>
            <a:off x="838200" y="1547446"/>
            <a:ext cx="10515600" cy="4516975"/>
          </a:xfrm>
          <a:solidFill>
            <a:srgbClr val="FF9999"/>
          </a:solidFill>
          <a:scene3d>
            <a:camera prst="orthographicFront"/>
            <a:lightRig rig="threePt" dir="t"/>
          </a:scene3d>
          <a:sp3d>
            <a:bevelT w="165100" prst="coolSlant"/>
          </a:sp3d>
        </p:spPr>
        <p:txBody>
          <a:bodyPr>
            <a:normAutofit/>
          </a:bodyPr>
          <a:lstStyle/>
          <a:p>
            <a:pPr marL="0" indent="0" algn="just">
              <a:buNone/>
            </a:pPr>
            <a:r>
              <a:rPr lang="en-US" sz="3600" b="1" dirty="0" err="1">
                <a:solidFill>
                  <a:srgbClr val="2F5496"/>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স্থাপত্যশিল্পের</a:t>
            </a:r>
            <a:r>
              <a:rPr lang="en-US" sz="3600" b="1" dirty="0">
                <a:solidFill>
                  <a:srgbClr val="2F5496"/>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r>
              <a:rPr lang="en-US" sz="3600" b="1" dirty="0" err="1">
                <a:solidFill>
                  <a:srgbClr val="2F5496"/>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পৃষ্ঠপোষক</a:t>
            </a:r>
            <a:r>
              <a:rPr lang="en-US" sz="3600" dirty="0">
                <a:solidFill>
                  <a:srgbClr val="2F5496"/>
                </a:solidFill>
                <a:effectLst/>
                <a:latin typeface="NikoshBAN" panose="02000000000000000000" pitchFamily="2" charset="0"/>
                <a:ea typeface="Times New Roman" panose="02020603050405020304" pitchFamily="18" charset="0"/>
                <a:cs typeface="NikoshBAN" panose="02000000000000000000" pitchFamily="2" charset="0"/>
              </a:rPr>
              <a:t>:</a:t>
            </a:r>
            <a:endParaRPr lang="bn-IN" sz="3600" dirty="0">
              <a:solidFill>
                <a:srgbClr val="2F5496"/>
              </a:solidFill>
              <a:effectLst/>
              <a:latin typeface="NikoshBAN" panose="02000000000000000000" pitchFamily="2" charset="0"/>
              <a:ea typeface="Times New Roman" panose="02020603050405020304" pitchFamily="18" charset="0"/>
              <a:cs typeface="NikoshBAN" panose="02000000000000000000" pitchFamily="2" charset="0"/>
            </a:endParaRPr>
          </a:p>
          <a:p>
            <a:pPr marL="0" indent="0">
              <a:buNone/>
            </a:pPr>
            <a:r>
              <a:rPr lang="en-US" sz="3600" dirty="0">
                <a:solidFill>
                  <a:srgbClr val="2F5496"/>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তিনি</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ছিলেন</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স্থাপত্যশিল্পের</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একজন</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পৃষ্ঠপোষক</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তার</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স্থাপত্যশিল্পের</a:t>
            </a:r>
            <a:r>
              <a:rPr lang="bn-IN"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নিদর্শনগুলোর</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মধ্যে</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পুরানো</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কিল্লা</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সাসারামে</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তাঁর</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সমাধিসৌধ</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কিলা</a:t>
            </a:r>
            <a:r>
              <a:rPr lang="en-US" sz="3600" dirty="0">
                <a:effectLst/>
                <a:latin typeface="NikoshBAN" panose="02000000000000000000" pitchFamily="2" charset="0"/>
                <a:ea typeface="Times New Roman" panose="02020603050405020304" pitchFamily="18" charset="0"/>
                <a:cs typeface="NikoshBAN" panose="02000000000000000000" pitchFamily="2" charset="0"/>
              </a:rPr>
              <a:t> ই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কুইনা</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মসজিদ</a:t>
            </a:r>
            <a:r>
              <a:rPr lang="bn-IN" sz="3600" dirty="0">
                <a:effectLst/>
                <a:latin typeface="NikoshBAN" panose="02000000000000000000" pitchFamily="2" charset="0"/>
                <a:ea typeface="Times New Roman" panose="02020603050405020304" pitchFamily="18" charset="0"/>
                <a:cs typeface="NikoshBAN" panose="02000000000000000000" pitchFamily="2" charset="0"/>
              </a:rPr>
              <a:t>, রোটাসগড় দূর্গ</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উল্লেখযোগ্য</a:t>
            </a:r>
            <a:r>
              <a:rPr lang="en-US" sz="3600" dirty="0">
                <a:effectLst/>
                <a:latin typeface="NikoshBAN" panose="02000000000000000000" pitchFamily="2" charset="0"/>
                <a:ea typeface="Times New Roman" panose="02020603050405020304" pitchFamily="18" charset="0"/>
                <a:cs typeface="NikoshBAN" panose="02000000000000000000" pitchFamily="2" charset="0"/>
              </a:rPr>
              <a:t>।</a:t>
            </a:r>
            <a:r>
              <a:rPr lang="bn-IN"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রাস্তাঘাট</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সুন্দর</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সুন্দর</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অট্টালিকা</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তৈরির</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জন্য</a:t>
            </a:r>
            <a:r>
              <a:rPr lang="en-US"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ইতিহাসে</a:t>
            </a:r>
            <a:r>
              <a:rPr lang="bn-IN"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তিনি</a:t>
            </a:r>
            <a:r>
              <a:rPr lang="bn-IN"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অমর</a:t>
            </a:r>
            <a:r>
              <a:rPr lang="bn-IN"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a:effectLst/>
                <a:latin typeface="NikoshBAN" panose="02000000000000000000" pitchFamily="2" charset="0"/>
                <a:ea typeface="Times New Roman" panose="02020603050405020304" pitchFamily="18" charset="0"/>
                <a:cs typeface="NikoshBAN" panose="02000000000000000000" pitchFamily="2" charset="0"/>
              </a:rPr>
              <a:t>হ</a:t>
            </a:r>
            <a:r>
              <a:rPr lang="bn-IN" sz="3600" dirty="0">
                <a:latin typeface="NikoshBAN" panose="02000000000000000000" pitchFamily="2" charset="0"/>
                <a:ea typeface="Times New Roman" panose="02020603050405020304" pitchFamily="18" charset="0"/>
                <a:cs typeface="NikoshBAN" panose="02000000000000000000" pitchFamily="2" charset="0"/>
              </a:rPr>
              <a:t>য়ে</a:t>
            </a:r>
            <a:r>
              <a:rPr lang="bn-IN" sz="3600" dirty="0">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effectLst/>
                <a:latin typeface="NikoshBAN" panose="02000000000000000000" pitchFamily="2" charset="0"/>
                <a:ea typeface="Times New Roman" panose="02020603050405020304" pitchFamily="18" charset="0"/>
                <a:cs typeface="NikoshBAN" panose="02000000000000000000" pitchFamily="2" charset="0"/>
              </a:rPr>
              <a:t>আছেন</a:t>
            </a:r>
            <a:r>
              <a:rPr lang="en-US" sz="3600" dirty="0">
                <a:effectLst/>
                <a:latin typeface="NikoshBAN" panose="02000000000000000000" pitchFamily="2" charset="0"/>
                <a:ea typeface="Times New Roman" panose="02020603050405020304" pitchFamily="18" charset="0"/>
                <a:cs typeface="NikoshBAN" panose="02000000000000000000" pitchFamily="2" charset="0"/>
              </a:rPr>
              <a:t>।</a:t>
            </a:r>
            <a:r>
              <a:rPr lang="bn-IN" sz="3600" dirty="0">
                <a:effectLst/>
                <a:latin typeface="NikoshBAN" panose="02000000000000000000" pitchFamily="2" charset="0"/>
                <a:ea typeface="Times New Roman" panose="02020603050405020304" pitchFamily="18" charset="0"/>
                <a:cs typeface="NikoshBAN" panose="02000000000000000000" pitchFamily="2" charset="0"/>
              </a:rPr>
              <a:t> </a:t>
            </a:r>
            <a:br>
              <a:rPr lang="en-US" sz="3600" dirty="0">
                <a:effectLst/>
                <a:latin typeface="NikoshBAN" panose="02000000000000000000" pitchFamily="2" charset="0"/>
                <a:ea typeface="Times New Roman" panose="02020603050405020304" pitchFamily="18" charset="0"/>
                <a:cs typeface="NikoshBAN" panose="02000000000000000000" pitchFamily="2" charset="0"/>
              </a:rPr>
            </a:br>
            <a:endParaRPr lang="en-GB"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5807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A224B-FE18-482A-9DD6-71908D8FC7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D0A246-39AE-433D-83DA-74508C606830}"/>
              </a:ext>
            </a:extLst>
          </p:cNvPr>
          <p:cNvSpPr>
            <a:spLocks noGrp="1"/>
          </p:cNvSpPr>
          <p:nvPr>
            <p:ph idx="1"/>
          </p:nvPr>
        </p:nvSpPr>
        <p:spPr>
          <a:xfrm>
            <a:off x="838200" y="365125"/>
            <a:ext cx="10515600" cy="5811838"/>
          </a:xfrm>
          <a:blipFill>
            <a:blip r:embed="rId2"/>
            <a:tile tx="0" ty="0" sx="100000" sy="100000" flip="none" algn="tl"/>
          </a:blipFill>
          <a:scene3d>
            <a:camera prst="orthographicFront"/>
            <a:lightRig rig="threePt" dir="t"/>
          </a:scene3d>
          <a:sp3d>
            <a:bevelT w="165100" prst="coolSlant"/>
          </a:sp3d>
        </p:spPr>
        <p:txBody>
          <a:bodyPr>
            <a:noAutofit/>
          </a:bodyPr>
          <a:lstStyle/>
          <a:p>
            <a:pPr marL="0" indent="0">
              <a:buNone/>
            </a:pPr>
            <a:endParaRPr lang="bn-IN" sz="4000" dirty="0">
              <a:solidFill>
                <a:srgbClr val="2F5496"/>
              </a:solidFill>
              <a:effectLst/>
              <a:latin typeface="NikoshBAN" panose="02000000000000000000" pitchFamily="2" charset="0"/>
              <a:ea typeface="Times New Roman" panose="02020603050405020304" pitchFamily="18" charset="0"/>
              <a:cs typeface="NikoshBAN" panose="02000000000000000000" pitchFamily="2" charset="0"/>
            </a:endParaRPr>
          </a:p>
          <a:p>
            <a:pPr marL="0" indent="0">
              <a:buNone/>
            </a:pPr>
            <a:r>
              <a:rPr lang="en-US" sz="4000" b="1" dirty="0" err="1">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ভাতা</a:t>
            </a:r>
            <a:r>
              <a:rPr lang="en-US" sz="4000" b="1" dirty="0">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r>
              <a:rPr lang="en-US" sz="4000" b="1" dirty="0" err="1">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প্রদান</a:t>
            </a:r>
            <a:r>
              <a:rPr lang="en-US" sz="4000" b="1" dirty="0">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endParaRPr lang="bn-IN" sz="4000" b="1" dirty="0">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endParaRPr>
          </a:p>
          <a:p>
            <a:pPr marL="0" indent="0">
              <a:buNone/>
            </a:pP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তিনি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মনে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করতেন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যে</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সাধক</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পুরুষদের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ওপরেই</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সাম্রাজ্যের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সুখ</a:t>
            </a:r>
            <a:r>
              <a:rPr lang="en-US" sz="4000" dirty="0">
                <a:effectLst/>
                <a:latin typeface="NikoshBAN" panose="02000000000000000000" pitchFamily="2" charset="0"/>
                <a:ea typeface="Times New Roman" panose="02020603050405020304" pitchFamily="18" charset="0"/>
                <a:cs typeface="NikoshBAN" panose="02000000000000000000" pitchFamily="2" charset="0"/>
              </a:rPr>
              <a:t> ও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সমৃদ্ধি</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নির্ভর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তাই</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তিনি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তাদের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নি</a:t>
            </a:r>
            <a:r>
              <a:rPr lang="bn-IN" sz="4000" dirty="0">
                <a:effectLst/>
                <a:latin typeface="NikoshBAN" panose="02000000000000000000" pitchFamily="2" charset="0"/>
                <a:ea typeface="Times New Roman" panose="02020603050405020304" pitchFamily="18" charset="0"/>
                <a:cs typeface="NikoshBAN" panose="02000000000000000000" pitchFamily="2" charset="0"/>
              </a:rPr>
              <a:t>য়</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মিত</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ভাতা</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প্রদান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ও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লাখেরাজ</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ভূমিদানের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ব্যবস্থা</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নেন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bn-IN" sz="4000" dirty="0">
                <a:effectLst/>
                <a:latin typeface="NikoshBAN" panose="02000000000000000000" pitchFamily="2" charset="0"/>
                <a:ea typeface="Times New Roman" panose="02020603050405020304" pitchFamily="18" charset="0"/>
                <a:cs typeface="NikoshBAN" panose="02000000000000000000" pitchFamily="2" charset="0"/>
              </a:rPr>
              <a:t> </a:t>
            </a:r>
            <a:br>
              <a:rPr lang="en-US" sz="4000" dirty="0">
                <a:effectLst/>
                <a:latin typeface="NikoshBAN" panose="02000000000000000000" pitchFamily="2" charset="0"/>
                <a:ea typeface="Times New Roman" panose="02020603050405020304" pitchFamily="18" charset="0"/>
                <a:cs typeface="NikoshBAN" panose="02000000000000000000" pitchFamily="2" charset="0"/>
              </a:rPr>
            </a:br>
            <a:r>
              <a:rPr lang="en-US" sz="4000" b="1" dirty="0" err="1">
                <a:solidFill>
                  <a:srgbClr val="C0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লঙ্গরখানা</a:t>
            </a:r>
            <a:r>
              <a:rPr lang="en-US" sz="4000" b="1" dirty="0">
                <a:solidFill>
                  <a:srgbClr val="C0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endParaRPr lang="bn-IN" sz="4000" b="1" dirty="0">
              <a:solidFill>
                <a:srgbClr val="C0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endParaRPr>
          </a:p>
          <a:p>
            <a:pPr marL="0" indent="0">
              <a:buNone/>
            </a:pP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তিনি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দুঃস্থ</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ব্যক্তিদের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জন্য</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সাম্রাজ্যের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বিভিন্ন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স্থানে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লঙ্গরখানা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স্থাপন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bn-IN" sz="4000" dirty="0">
                <a:effectLst/>
                <a:latin typeface="NikoshBAN" panose="02000000000000000000" pitchFamily="2" charset="0"/>
                <a:ea typeface="Times New Roman" panose="02020603050405020304" pitchFamily="18" charset="0"/>
                <a:cs typeface="NikoshBAN" panose="02000000000000000000" pitchFamily="2" charset="0"/>
              </a:rPr>
              <a:t>এখানে প্রতিদিন অসহায় ও দুস্থদের দুই বেলা খাবারের ব্যবস্থা করা হত। </a:t>
            </a:r>
            <a:br>
              <a:rPr lang="en-US" sz="4000" dirty="0">
                <a:effectLst/>
                <a:latin typeface="NikoshBAN" panose="02000000000000000000" pitchFamily="2" charset="0"/>
                <a:ea typeface="Times New Roman" panose="02020603050405020304" pitchFamily="18" charset="0"/>
                <a:cs typeface="NikoshBAN" panose="02000000000000000000" pitchFamily="2" charset="0"/>
              </a:rPr>
            </a:b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8844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Scale>
                                      <p:cBhvr>
                                        <p:cTn id="7"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1" end="1"/>
                                            </p:txEl>
                                          </p:spTgt>
                                        </p:tgtEl>
                                        <p:attrNameLst>
                                          <p:attrName>ppt_x</p:attrName>
                                          <p:attrName>ppt_y</p:attrName>
                                        </p:attrNameLst>
                                      </p:cBhvr>
                                    </p:animMotion>
                                    <p:animEffect transition="in" filter="fade">
                                      <p:cBhvr>
                                        <p:cTn id="9" dur="1000"/>
                                        <p:tgtEl>
                                          <p:spTgt spid="3">
                                            <p:txEl>
                                              <p:pRg st="1" end="1"/>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Scale>
                                      <p:cBhvr>
                                        <p:cTn id="12"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2" end="2"/>
                                            </p:txEl>
                                          </p:spTgt>
                                        </p:tgtEl>
                                        <p:attrNameLst>
                                          <p:attrName>ppt_x</p:attrName>
                                          <p:attrName>ppt_y</p:attrName>
                                        </p:attrNameLst>
                                      </p:cBhvr>
                                    </p:animMotion>
                                    <p:animEffect transition="in" filter="fade">
                                      <p:cBhvr>
                                        <p:cTn id="14" dur="1000"/>
                                        <p:tgtEl>
                                          <p:spTgt spid="3">
                                            <p:txEl>
                                              <p:pRg st="2" end="2"/>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Scale>
                                      <p:cBhvr>
                                        <p:cTn id="17"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3" end="3"/>
                                            </p:txEl>
                                          </p:spTgt>
                                        </p:tgtEl>
                                        <p:attrNameLst>
                                          <p:attrName>ppt_x</p:attrName>
                                          <p:attrName>ppt_y</p:attrName>
                                        </p:attrNameLst>
                                      </p:cBhvr>
                                    </p:animMotion>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FD471-86FF-4459-A11B-C522D6AACDAA}"/>
              </a:ext>
            </a:extLst>
          </p:cNvPr>
          <p:cNvSpPr>
            <a:spLocks noGrp="1"/>
          </p:cNvSpPr>
          <p:nvPr>
            <p:ph type="title"/>
          </p:nvPr>
        </p:nvSpPr>
        <p:spPr>
          <a:xfrm>
            <a:off x="838200" y="365125"/>
            <a:ext cx="10515600" cy="746223"/>
          </a:xfrm>
          <a:blipFill>
            <a:blip r:embed="rId2"/>
            <a:tile tx="0" ty="0" sx="100000" sy="100000" flip="none" algn="tl"/>
          </a:blipFill>
          <a:scene3d>
            <a:camera prst="orthographicFront"/>
            <a:lightRig rig="threePt" dir="t"/>
          </a:scene3d>
          <a:sp3d>
            <a:bevelT w="165100" prst="coolSlant"/>
          </a:sp3d>
        </p:spPr>
        <p:txBody>
          <a:bodyPr>
            <a:normAutofit/>
          </a:bodyPr>
          <a:lstStyle/>
          <a:p>
            <a:pPr algn="ctr"/>
            <a:r>
              <a:rPr lang="en-US" b="1" dirty="0" err="1">
                <a:solidFill>
                  <a:srgbClr val="FF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শেরশাহের</a:t>
            </a:r>
            <a:r>
              <a:rPr lang="en-US" b="1" dirty="0">
                <a:solidFill>
                  <a:srgbClr val="FF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r>
              <a:rPr lang="en-US" b="1" dirty="0" err="1">
                <a:solidFill>
                  <a:srgbClr val="FF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চরিত্র</a:t>
            </a:r>
            <a:endParaRPr lang="en-US"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85A3B916-DFDA-42A8-890B-2D6507E13936}"/>
              </a:ext>
            </a:extLst>
          </p:cNvPr>
          <p:cNvSpPr>
            <a:spLocks noGrp="1"/>
          </p:cNvSpPr>
          <p:nvPr>
            <p:ph idx="1"/>
          </p:nvPr>
        </p:nvSpPr>
        <p:spPr>
          <a:xfrm>
            <a:off x="838200" y="1111348"/>
            <a:ext cx="10515600" cy="5065615"/>
          </a:xfrm>
          <a:blipFill>
            <a:blip r:embed="rId3"/>
            <a:tile tx="0" ty="0" sx="100000" sy="100000" flip="none" algn="tl"/>
          </a:blipFill>
          <a:scene3d>
            <a:camera prst="orthographicFront"/>
            <a:lightRig rig="threePt" dir="t"/>
          </a:scene3d>
          <a:sp3d>
            <a:bevelT w="165100" prst="coolSlant"/>
          </a:sp3d>
        </p:spPr>
        <p:txBody>
          <a:bodyPr>
            <a:noAutofit/>
          </a:bodyPr>
          <a:lstStyle/>
          <a:p>
            <a:pPr marL="0" indent="0" algn="just">
              <a:buNone/>
            </a:pP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শেরশাহ</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ছিলেন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একজন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বিচক্ষণ</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সফল</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ক ও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প্রজাহিতৈষি</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শাসক</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শেরশাহের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চরিত্রে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দুটি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গুণ</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বিশেষভাবে</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লক্ষণী</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হলো</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br>
              <a:rPr lang="en-US" sz="3200" dirty="0">
                <a:effectLst/>
                <a:latin typeface="NikoshBAN" panose="02000000000000000000" pitchFamily="2" charset="0"/>
                <a:ea typeface="Times New Roman" panose="02020603050405020304" pitchFamily="18" charset="0"/>
                <a:cs typeface="NikoshBAN" panose="02000000000000000000" pitchFamily="2" charset="0"/>
              </a:rPr>
            </a:br>
            <a:r>
              <a:rPr lang="en-US" sz="4000" b="1" dirty="0" err="1">
                <a:solidFill>
                  <a:srgbClr val="C0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উদারতা</a:t>
            </a:r>
            <a:r>
              <a:rPr lang="en-US" sz="4000" b="1" dirty="0">
                <a:solidFill>
                  <a:srgbClr val="C0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endParaRPr lang="bn-IN" sz="4000" b="1" dirty="0">
              <a:solidFill>
                <a:srgbClr val="C0000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endParaRPr>
          </a:p>
          <a:p>
            <a:pPr marL="0" indent="0" algn="just">
              <a:buNone/>
            </a:pP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শাহই</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সর্বপ্রথম</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উদার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রাজনীতি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অবলম্বন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এবং</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জনমতের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ওপর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ভিত্তি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সাম্রাজ্য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প্রতিষ্ঠা</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সচেষ্ট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হন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ধর্মপরা</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ণ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হলেও</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কাজে</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কখনো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ধর্মান্ধতার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ছা</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পড়েনি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নিজে</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আইন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চলতেন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এবং</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অন্যকেও</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মানতে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বাধ্য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করতেন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ঐতিহাসিক</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এরিসকিন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বলেন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bn-IN" sz="3200" dirty="0">
                <a:effectLst/>
                <a:latin typeface="NikoshBAN" panose="02000000000000000000" pitchFamily="2" charset="0"/>
                <a:ea typeface="Times New Roman" panose="02020603050405020304" pitchFamily="18" charset="0"/>
                <a:cs typeface="NikoshBAN" panose="02000000000000000000" pitchFamily="2" charset="0"/>
              </a:rPr>
              <a:t>“</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Sher Shah had more of the spirit of a legislature and a guardian of his people than any prince before Akbar</a:t>
            </a:r>
            <a:r>
              <a:rPr lang="bn-IN" sz="3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An Advanced History of India.</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অর্থা</a:t>
            </a:r>
            <a:r>
              <a:rPr lang="en-US" sz="3200" dirty="0">
                <a:effectLst/>
                <a:latin typeface="NikoshBAN" panose="02000000000000000000" pitchFamily="2" charset="0"/>
                <a:ea typeface="Times New Roman" panose="02020603050405020304" pitchFamily="18" charset="0"/>
                <a:cs typeface="NikoshBAN" panose="02000000000000000000" pitchFamily="2" charset="0"/>
              </a:rPr>
              <a:t>ৎ,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আকবরের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পূর্বে</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যেকোনো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যুবরাজের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চে</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শাহ</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প্রজাবর্গের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অভিভাবকত্ব</a:t>
            </a:r>
            <a:r>
              <a:rPr lang="en-US" sz="3200" dirty="0">
                <a:effectLst/>
                <a:latin typeface="NikoshBAN" panose="02000000000000000000" pitchFamily="2" charset="0"/>
                <a:ea typeface="Times New Roman" panose="02020603050405020304" pitchFamily="18" charset="0"/>
                <a:cs typeface="NikoshBAN" panose="02000000000000000000" pitchFamily="2" charset="0"/>
              </a:rPr>
              <a:t> ও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আইন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প্রণ</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দক্ষতার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জন্য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অধিকতর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মর্যাদা</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লাভ</a:t>
            </a:r>
            <a:r>
              <a:rPr lang="bn-IN"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করেছিলেন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a:t>
            </a:r>
            <a:r>
              <a:rPr lang="bn-IN"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br>
              <a:rPr lang="en-US" sz="3200" dirty="0">
                <a:effectLst/>
                <a:latin typeface="NikoshBAN" panose="02000000000000000000" pitchFamily="2" charset="0"/>
                <a:ea typeface="Times New Roman" panose="02020603050405020304" pitchFamily="18" charset="0"/>
                <a:cs typeface="NikoshBAN" panose="02000000000000000000" pitchFamily="2" charset="0"/>
              </a:rPr>
            </a:b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6126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1957-5241-42E6-93EE-C58B55C4785F}"/>
              </a:ext>
            </a:extLst>
          </p:cNvPr>
          <p:cNvSpPr>
            <a:spLocks noGrp="1"/>
          </p:cNvSpPr>
          <p:nvPr>
            <p:ph type="title"/>
          </p:nvPr>
        </p:nvSpPr>
        <p:spPr>
          <a:xfrm>
            <a:off x="838200" y="365125"/>
            <a:ext cx="10515600" cy="647749"/>
          </a:xfrm>
          <a:blipFill>
            <a:blip r:embed="rId2"/>
            <a:tile tx="0" ty="0" sx="100000" sy="100000" flip="none" algn="tl"/>
          </a:blipFill>
          <a:scene3d>
            <a:camera prst="orthographicFront"/>
            <a:lightRig rig="threePt" dir="t"/>
          </a:scene3d>
          <a:sp3d>
            <a:bevelT w="165100" prst="coolSlant"/>
          </a:sp3d>
        </p:spPr>
        <p:txBody>
          <a:bodyPr>
            <a:normAutofit fontScale="90000"/>
          </a:bodyPr>
          <a:lstStyle/>
          <a:p>
            <a:pPr algn="ctr"/>
            <a:r>
              <a:rPr lang="en-US" sz="4400" b="1" dirty="0" err="1">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পরধর্ম</a:t>
            </a:r>
            <a:r>
              <a:rPr lang="en-US" sz="4400" b="1" dirty="0">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r>
              <a:rPr lang="en-US" sz="4400" b="1" dirty="0" err="1">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সহিষ্ণু</a:t>
            </a:r>
            <a:r>
              <a:rPr lang="en-US" sz="4400" b="1" dirty="0">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a:t>
            </a:r>
            <a:endParaRPr lang="en-US"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2FDA27FB-8E61-468B-939C-634517AF96B8}"/>
              </a:ext>
            </a:extLst>
          </p:cNvPr>
          <p:cNvSpPr>
            <a:spLocks noGrp="1"/>
          </p:cNvSpPr>
          <p:nvPr>
            <p:ph idx="1"/>
          </p:nvPr>
        </p:nvSpPr>
        <p:spPr>
          <a:xfrm>
            <a:off x="838200" y="1012874"/>
            <a:ext cx="10515600" cy="5164089"/>
          </a:xfrm>
          <a:solidFill>
            <a:schemeClr val="accent4">
              <a:lumMod val="40000"/>
              <a:lumOff val="60000"/>
            </a:schemeClr>
          </a:solidFill>
          <a:scene3d>
            <a:camera prst="orthographicFront"/>
            <a:lightRig rig="threePt" dir="t"/>
          </a:scene3d>
          <a:sp3d>
            <a:bevelT w="165100" prst="coolSlant"/>
          </a:sp3d>
        </p:spPr>
        <p:txBody>
          <a:bodyPr>
            <a:noAutofit/>
          </a:bodyPr>
          <a:lstStyle/>
          <a:p>
            <a:pPr marL="0" indent="0" algn="just">
              <a:buNone/>
            </a:pP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শাহ</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একজন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ধর্মপরা</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ণ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মুসলমান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ছিলেন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সত্ত্বেও</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পরধর্মের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উদারতা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প্রদর্শন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চরিত্রের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একটি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বিশিষ্ট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গুণ</a:t>
            </a:r>
            <a:r>
              <a:rPr lang="en-US" sz="3200" dirty="0">
                <a:effectLst/>
                <a:latin typeface="NikoshBAN" panose="02000000000000000000" pitchFamily="2" charset="0"/>
                <a:ea typeface="Times New Roman" panose="02020603050405020304" pitchFamily="18" charset="0"/>
                <a:cs typeface="NikoshBAN" panose="02000000000000000000" pitchFamily="2" charset="0"/>
              </a:rPr>
              <a:t>।</a:t>
            </a:r>
            <a:r>
              <a:rPr lang="bn-IN"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নিজ</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আদর্শের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নিষ্ঠা</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সকলের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কর্তব্য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সম্পাদনে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নিরলস</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আন্তরিকতা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প্রজাবৎসল্য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হিন্দু</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মুসলিম</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নির্বিশেষে</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সকল</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সম্প্রদা</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র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সমব্যবহার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প্রভৃতি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সদগুণের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জন্য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শাহ</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ভারত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উপমহাদেশের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ইতিহাসে</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শ্রদ্ধার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আসন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লাভ</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করেছেন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এজন্য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ডক্টর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ইশ্বরী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প্রাসাদ</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বলেন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bn-IN" sz="3200" dirty="0">
                <a:effectLst/>
                <a:latin typeface="NikoshBAN" panose="02000000000000000000" pitchFamily="2" charset="0"/>
                <a:ea typeface="Times New Roman" panose="02020603050405020304" pitchFamily="18" charset="0"/>
                <a:cs typeface="NikoshBAN" panose="02000000000000000000" pitchFamily="2" charset="0"/>
              </a:rPr>
              <a:t>“</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প্রকৃতপক্ষে</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শাহের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কীর্তিসমূহ</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তাকে</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মধ্যযুগের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ইতিহাসের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সম্মুখভাগে</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আসন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দান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করেছে</a:t>
            </a:r>
            <a:r>
              <a:rPr lang="bn-IN" sz="3200" dirty="0">
                <a:effectLst/>
                <a:latin typeface="NikoshBAN" panose="02000000000000000000" pitchFamily="2" charset="0"/>
                <a:ea typeface="Times New Roman" panose="02020603050405020304" pitchFamily="18" charset="0"/>
                <a:cs typeface="NikoshBAN" panose="02000000000000000000" pitchFamily="2" charset="0"/>
              </a:rPr>
              <a:t>”</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বহুবিধ</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ভাগ্য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বিপর্য</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র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মধ্য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দি</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জীবন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পথে</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অগ্রসর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হ</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শাহ</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ভারত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সম্রাটের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মর্যাদা</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অধিষ্ঠিত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হ</a:t>
            </a:r>
            <a:r>
              <a:rPr lang="bn-IN" sz="3200" dirty="0">
                <a:effectLst/>
                <a:latin typeface="NikoshBAN" panose="02000000000000000000" pitchFamily="2" charset="0"/>
                <a:ea typeface="Times New Roman" panose="02020603050405020304" pitchFamily="18" charset="0"/>
                <a:cs typeface="NikoshBAN" panose="02000000000000000000" pitchFamily="2" charset="0"/>
              </a:rPr>
              <a:t>য়ে</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ছিলেন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কিন্তু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নিজ</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অবস্থার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এরূপ</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পরিবর্তন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চরিত্রে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ঔদ্ধত্যের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সৃষ্টি</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ভি</a:t>
            </a:r>
            <a:r>
              <a:rPr lang="en-US" sz="3200" dirty="0">
                <a:effectLst/>
                <a:latin typeface="NikoshBAN" panose="02000000000000000000" pitchFamily="2" charset="0"/>
                <a:ea typeface="Times New Roman" panose="02020603050405020304" pitchFamily="18" charset="0"/>
                <a:cs typeface="NikoshBAN" panose="02000000000000000000" pitchFamily="2" charset="0"/>
              </a:rPr>
              <a:t>. এ.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স্মিথ</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বলেন</a:t>
            </a:r>
            <a:r>
              <a:rPr lang="bn-IN" sz="3200" dirty="0">
                <a:effectLst/>
                <a:latin typeface="NikoshBAN" panose="02000000000000000000" pitchFamily="2" charset="0"/>
                <a:ea typeface="Times New Roman" panose="02020603050405020304" pitchFamily="18" charset="0"/>
                <a:cs typeface="NikoshBAN" panose="02000000000000000000" pitchFamily="2" charset="0"/>
              </a:rPr>
              <a:t>,</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bn-IN" sz="3200" dirty="0">
                <a:effectLst/>
                <a:latin typeface="NikoshBAN" panose="02000000000000000000" pitchFamily="2" charset="0"/>
                <a:ea typeface="Times New Roman" panose="02020603050405020304" pitchFamily="18" charset="0"/>
                <a:cs typeface="NikoshBAN" panose="02000000000000000000" pitchFamily="2" charset="0"/>
              </a:rPr>
              <a:t>“</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যদি</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শাহ</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আরও</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কিছুকাল</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বেঁচে</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থাকতেন</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হলে</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ইতিহাসের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পাতায়</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মুঘল</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সম্রাটের</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আবির্ভাব</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ঘটত</a:t>
            </a:r>
            <a:r>
              <a:rPr lang="en-US" sz="3200" dirty="0">
                <a:effectLst/>
                <a:latin typeface="NikoshBAN" panose="02000000000000000000" pitchFamily="2" charset="0"/>
                <a:ea typeface="Times New Roman" panose="02020603050405020304" pitchFamily="18" charset="0"/>
                <a:cs typeface="NikoshBAN" panose="02000000000000000000" pitchFamily="2" charset="0"/>
              </a:rPr>
              <a:t> </a:t>
            </a:r>
            <a:r>
              <a:rPr lang="en-US" sz="3200" dirty="0" err="1">
                <a:effectLst/>
                <a:latin typeface="NikoshBAN" panose="02000000000000000000" pitchFamily="2" charset="0"/>
                <a:ea typeface="Times New Roman" panose="02020603050405020304" pitchFamily="18" charset="0"/>
                <a:cs typeface="NikoshBAN" panose="02000000000000000000" pitchFamily="2" charset="0"/>
              </a:rPr>
              <a:t>না</a:t>
            </a:r>
            <a:r>
              <a:rPr lang="bn-IN" sz="3200" dirty="0">
                <a:effectLst/>
                <a:latin typeface="NikoshBAN" panose="02000000000000000000" pitchFamily="2" charset="0"/>
                <a:ea typeface="Times New Roman" panose="02020603050405020304" pitchFamily="18" charset="0"/>
                <a:cs typeface="NikoshBAN" panose="02000000000000000000" pitchFamily="2" charset="0"/>
              </a:rPr>
              <a:t>”</a:t>
            </a:r>
            <a:r>
              <a:rPr lang="en-US" sz="3200" dirty="0">
                <a:effectLst/>
                <a:latin typeface="NikoshBAN" panose="02000000000000000000" pitchFamily="2" charset="0"/>
                <a:ea typeface="Times New Roman" panose="02020603050405020304" pitchFamily="18" charset="0"/>
                <a:cs typeface="NikoshBAN" panose="02000000000000000000" pitchFamily="2" charset="0"/>
              </a:rPr>
              <a:t>।</a:t>
            </a:r>
            <a:r>
              <a:rPr lang="bn-IN" sz="3200" dirty="0">
                <a:effectLst/>
                <a:latin typeface="NikoshBAN" panose="02000000000000000000" pitchFamily="2" charset="0"/>
                <a:ea typeface="Times New Roman" panose="02020603050405020304" pitchFamily="18"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1869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582F0-6A37-4E46-948F-A73D76C01EA7}"/>
              </a:ext>
            </a:extLst>
          </p:cNvPr>
          <p:cNvSpPr>
            <a:spLocks noGrp="1"/>
          </p:cNvSpPr>
          <p:nvPr>
            <p:ph type="title"/>
          </p:nvPr>
        </p:nvSpPr>
        <p:spPr>
          <a:xfrm>
            <a:off x="838200" y="365125"/>
            <a:ext cx="10515600" cy="1083847"/>
          </a:xfrm>
          <a:blipFill>
            <a:blip r:embed="rId2"/>
            <a:tile tx="0" ty="0" sx="100000" sy="100000" flip="none" algn="tl"/>
          </a:blipFill>
          <a:scene3d>
            <a:camera prst="orthographicFront"/>
            <a:lightRig rig="threePt" dir="t"/>
          </a:scene3d>
          <a:sp3d>
            <a:bevelT w="165100" prst="coolSlant"/>
          </a:sp3d>
        </p:spPr>
        <p:txBody>
          <a:bodyPr/>
          <a:lstStyle/>
          <a:p>
            <a:pPr algn="ctr"/>
            <a:r>
              <a:rPr lang="en-US" sz="4400" b="1" dirty="0" err="1">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আকবরের</a:t>
            </a:r>
            <a:r>
              <a:rPr lang="en-US" sz="4400" b="1" dirty="0">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r>
              <a:rPr lang="en-US" sz="4400" b="1" dirty="0" err="1">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অগ্রদূত</a:t>
            </a:r>
            <a:r>
              <a:rPr lang="en-US" sz="4400" b="1" dirty="0">
                <a:solidFill>
                  <a:srgbClr val="002060"/>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a:t>
            </a:r>
            <a:endParaRPr lang="en-US"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42EF4928-D0D8-4729-BD37-AFDF250865D9}"/>
              </a:ext>
            </a:extLst>
          </p:cNvPr>
          <p:cNvSpPr>
            <a:spLocks noGrp="1"/>
          </p:cNvSpPr>
          <p:nvPr>
            <p:ph idx="1"/>
          </p:nvPr>
        </p:nvSpPr>
        <p:spPr>
          <a:xfrm>
            <a:off x="838200" y="1448972"/>
            <a:ext cx="10515600" cy="4727991"/>
          </a:xfrm>
          <a:blipFill>
            <a:blip r:embed="rId3"/>
            <a:tile tx="0" ty="0" sx="100000" sy="100000" flip="none" algn="tl"/>
          </a:blipFill>
          <a:scene3d>
            <a:camera prst="orthographicFront"/>
            <a:lightRig rig="threePt" dir="t"/>
          </a:scene3d>
          <a:sp3d>
            <a:bevelT w="165100" prst="coolSlant"/>
          </a:sp3d>
        </p:spPr>
        <p:txBody>
          <a:bodyPr>
            <a:normAutofit fontScale="92500"/>
          </a:bodyPr>
          <a:lstStyle/>
          <a:p>
            <a:pPr marL="0" indent="0" algn="just">
              <a:buNone/>
            </a:pP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ঐতিহাসিক</a:t>
            </a:r>
            <a:r>
              <a:rPr lang="bn-IN" sz="3600" dirty="0">
                <a:solidFill>
                  <a:srgbClr val="660033"/>
                </a:solidFill>
                <a:latin typeface="NikoshBAN" panose="02000000000000000000" pitchFamily="2" charset="0"/>
                <a:ea typeface="Times New Roman" panose="02020603050405020304" pitchFamily="18" charset="0"/>
                <a:cs typeface="NikoshBAN" panose="02000000000000000000" pitchFamily="2" charset="0"/>
              </a:rPr>
              <a:t>দের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র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মতে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শাসক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হিসেবে</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শেরশাহ</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মুঘল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সম্রাট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আকবরের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চে</a:t>
            </a:r>
            <a:r>
              <a:rPr lang="bn-IN"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শ্রেষ্ঠ</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bn-IN"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না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হলেও</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আকবরের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পথ</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প্রদর্শক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ছিলেন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পূর্ববর্তী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সম্রাটদের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শাসন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পদ্ধতির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মূলনীতিগুলো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সংগ্রহ</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নিজ</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প্রতিভা</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দ্বারা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আধুনিক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ও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যুক্তিসম্মত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শাসনব্যবস্থা</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গড়ে</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তোলেন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শাসনব্যবস্থাকে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সুষ্ঠু</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সুদক্ষ</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এবং</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জনহিতকর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তোলাই</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ছিল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লক্ষ্য</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a:t>
            </a:r>
            <a:r>
              <a:rPr lang="bn-IN"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পরবর্তী মুঘল সম্রাট আকবর তার শাসন কাঠামো বিনির্মানে শের শাহকে অনুসরণ করেছিলেন।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তাই</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আকবরের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অগ্রদূত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হিসেবে</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অভিহিত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হ</a:t>
            </a:r>
            <a:r>
              <a:rPr lang="bn-IN"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ঐতিহাসিক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এর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কথা</a:t>
            </a:r>
            <a:r>
              <a:rPr lang="bn-IN"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a:t>
            </a:r>
            <a:r>
              <a:rPr lang="bn-IN"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শেরশাহই</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ছিলেন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প্রথম</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শাসক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ব্যাপকভাবে</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জনগণের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ইচ্ছার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ওপর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নির্ভরশীল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একটি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রাষ্ট্র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প্রতিষ্ঠার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ব্যবস্থা</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ঐতিহাসিক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মুর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বলেন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“৫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বছরে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শেরশাহ</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বৈপ্লবিক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সংস্কার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সাধন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পরবর্তী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শাসকদের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কীর্তিকেও</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ম্লান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bn-IN"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দেয়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a:t>
            </a:r>
            <a:r>
              <a:rPr lang="bn-IN"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  </a:t>
            </a:r>
            <a:endParaRPr lang="en-US" sz="3600" dirty="0">
              <a:solidFill>
                <a:srgbClr val="660033"/>
              </a:solidFill>
              <a:effectLst/>
              <a:latin typeface="NikoshBAN" panose="02000000000000000000" pitchFamily="2" charset="0"/>
              <a:ea typeface="Calibri" panose="020F0502020204030204" pitchFamily="34" charset="0"/>
              <a:cs typeface="NikoshBAN" panose="02000000000000000000" pitchFamily="2" charset="0"/>
            </a:endParaRPr>
          </a:p>
          <a:p>
            <a:pPr marL="0" indent="0">
              <a:buNone/>
            </a:pPr>
            <a:endParaRPr lang="en-US" dirty="0">
              <a:solidFill>
                <a:srgbClr val="660033"/>
              </a:solidFill>
            </a:endParaRPr>
          </a:p>
        </p:txBody>
      </p:sp>
    </p:spTree>
    <p:extLst>
      <p:ext uri="{BB962C8B-B14F-4D97-AF65-F5344CB8AC3E}">
        <p14:creationId xmlns:p14="http://schemas.microsoft.com/office/powerpoint/2010/main" val="74427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A145-B571-4D3B-AF29-F321CD7B8F5B}"/>
              </a:ext>
            </a:extLst>
          </p:cNvPr>
          <p:cNvSpPr>
            <a:spLocks noGrp="1"/>
          </p:cNvSpPr>
          <p:nvPr>
            <p:ph type="title"/>
          </p:nvPr>
        </p:nvSpPr>
        <p:spPr>
          <a:xfrm>
            <a:off x="838200" y="365125"/>
            <a:ext cx="10515600" cy="999441"/>
          </a:xfrm>
          <a:blipFill>
            <a:blip r:embed="rId2"/>
            <a:tile tx="0" ty="0" sx="100000" sy="100000" flip="none" algn="tl"/>
          </a:blipFill>
          <a:scene3d>
            <a:camera prst="orthographicFront"/>
            <a:lightRig rig="threePt" dir="t"/>
          </a:scene3d>
          <a:sp3d>
            <a:bevelT w="165100" prst="coolSlant"/>
          </a:sp3d>
        </p:spPr>
        <p:txBody>
          <a:bodyPr>
            <a:normAutofit/>
          </a:bodyPr>
          <a:lstStyle/>
          <a:p>
            <a:pPr algn="ctr"/>
            <a:r>
              <a:rPr lang="en-US" sz="4000" b="1" dirty="0" err="1">
                <a:solidFill>
                  <a:srgbClr val="660033"/>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শেরশাহর</a:t>
            </a:r>
            <a:r>
              <a:rPr lang="en-US" sz="4000" b="1" dirty="0">
                <a:solidFill>
                  <a:srgbClr val="660033"/>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r>
              <a:rPr lang="en-US" sz="4000" b="1" dirty="0" err="1">
                <a:solidFill>
                  <a:srgbClr val="660033"/>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উত্তরাধিকারীগণ</a:t>
            </a:r>
            <a:r>
              <a:rPr lang="en-US" sz="4000" b="1" dirty="0">
                <a:solidFill>
                  <a:srgbClr val="660033"/>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ও </a:t>
            </a:r>
            <a:r>
              <a:rPr lang="en-US" sz="4000" b="1" dirty="0" err="1">
                <a:solidFill>
                  <a:srgbClr val="660033"/>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মুঘলদের</a:t>
            </a:r>
            <a:r>
              <a:rPr lang="en-US" sz="4000" b="1" dirty="0">
                <a:solidFill>
                  <a:srgbClr val="660033"/>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 </a:t>
            </a:r>
            <a:r>
              <a:rPr lang="en-US" sz="4000" b="1" dirty="0" err="1">
                <a:solidFill>
                  <a:srgbClr val="660033"/>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পুনরুত্থান</a:t>
            </a:r>
            <a:r>
              <a:rPr lang="en-US" sz="4000" b="1" dirty="0">
                <a:solidFill>
                  <a:srgbClr val="660033"/>
                </a:solidFill>
                <a:effectLst>
                  <a:outerShdw blurRad="38100" dist="38100" dir="2700000" algn="tl">
                    <a:srgbClr val="000000">
                      <a:alpha val="43137"/>
                    </a:srgbClr>
                  </a:outerShdw>
                </a:effectLst>
                <a:latin typeface="NikoshBAN" panose="02000000000000000000" pitchFamily="2" charset="0"/>
                <a:ea typeface="Times New Roman" panose="02020603050405020304" pitchFamily="18" charset="0"/>
                <a:cs typeface="NikoshBAN" panose="02000000000000000000" pitchFamily="2" charset="0"/>
              </a:rPr>
              <a:t>:</a:t>
            </a:r>
            <a:endParaRPr lang="en-US" sz="40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358C5DE9-1355-44C8-8150-763BB07553C1}"/>
              </a:ext>
            </a:extLst>
          </p:cNvPr>
          <p:cNvSpPr>
            <a:spLocks noGrp="1"/>
          </p:cNvSpPr>
          <p:nvPr>
            <p:ph idx="1"/>
          </p:nvPr>
        </p:nvSpPr>
        <p:spPr>
          <a:xfrm>
            <a:off x="450166" y="1364566"/>
            <a:ext cx="11366696" cy="4812397"/>
          </a:xfrm>
          <a:blipFill>
            <a:blip r:embed="rId3"/>
            <a:tile tx="0" ty="0" sx="100000" sy="100000" flip="none" algn="tl"/>
          </a:blipFill>
          <a:scene3d>
            <a:camera prst="orthographicFront"/>
            <a:lightRig rig="threePt" dir="t"/>
          </a:scene3d>
          <a:sp3d>
            <a:bevelT w="165100" prst="coolSlant"/>
          </a:sp3d>
        </p:spPr>
        <p:txBody>
          <a:bodyPr>
            <a:noAutofit/>
          </a:bodyPr>
          <a:lstStyle/>
          <a:p>
            <a:pPr marL="0" marR="0" indent="0">
              <a:lnSpc>
                <a:spcPct val="107000"/>
              </a:lnSpc>
              <a:spcBef>
                <a:spcPts val="0"/>
              </a:spcBef>
              <a:spcAft>
                <a:spcPts val="500"/>
              </a:spcAft>
              <a:buNone/>
            </a:pP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শেরশাহের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মৃত্যুর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আফগানদেন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খ্যাতি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শেষ</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হয়ে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পুত্র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জালাল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ইসলাম</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শাহ</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সাধারণ্যে</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পরিচিত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সেলিম</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শাহ</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উপাধি</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নিয়ে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সিংহাসনে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আরোহণ</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কিন্তু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আফগান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প্রধানদের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দুর্ব্যবহারের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ফলে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আফগান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ঐক্য</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বিনষ্ট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হয়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এবং</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পরিণাম</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এই</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দাড়ায়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বিদেশি</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আক্রমণ</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প্রতিহত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করার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মতো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সেনাবাহিনী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আর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পাওয়া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যায়নি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যাহোক</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ইসলাম</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শাহ</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সেনাবাহিনীর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যোগ্যতা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এবং</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পিতার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সংস্কারসমূহ</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বজায়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রাখেন</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অভ্যন্তরীণ</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শাসনব্যবস্থা</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চমৎকার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ছিল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কিন্তু</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১৫৫৪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খ্রিষ্টাব্দে</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তার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মৃত্যুর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পর</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দেশে</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চরম</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বিশৃঙ্খলা</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দেখা</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 </a:t>
            </a:r>
            <a:r>
              <a:rPr lang="en-US" sz="3600" dirty="0" err="1">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দেয়</a:t>
            </a:r>
            <a:r>
              <a:rPr lang="en-US" sz="3600" dirty="0">
                <a:solidFill>
                  <a:srgbClr val="660033"/>
                </a:solidFill>
                <a:effectLst/>
                <a:latin typeface="NikoshBAN" panose="02000000000000000000" pitchFamily="2" charset="0"/>
                <a:ea typeface="Times New Roman" panose="02020603050405020304" pitchFamily="18" charset="0"/>
                <a:cs typeface="NikoshBAN" panose="02000000000000000000" pitchFamily="2" charset="0"/>
              </a:rPr>
              <a:t>।</a:t>
            </a:r>
            <a:endParaRPr lang="en-US" sz="3600" dirty="0">
              <a:solidFill>
                <a:srgbClr val="660033"/>
              </a:solidFill>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US" sz="3200" dirty="0"/>
          </a:p>
        </p:txBody>
      </p:sp>
    </p:spTree>
    <p:extLst>
      <p:ext uri="{BB962C8B-B14F-4D97-AF65-F5344CB8AC3E}">
        <p14:creationId xmlns:p14="http://schemas.microsoft.com/office/powerpoint/2010/main" val="189278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5872-5E90-478C-922D-E59382EBEA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BD585C-01B4-43E0-A5FB-11EE03EDD922}"/>
              </a:ext>
            </a:extLst>
          </p:cNvPr>
          <p:cNvSpPr>
            <a:spLocks noGrp="1"/>
          </p:cNvSpPr>
          <p:nvPr>
            <p:ph idx="1"/>
          </p:nvPr>
        </p:nvSpPr>
        <p:spPr>
          <a:xfrm>
            <a:off x="838200" y="365126"/>
            <a:ext cx="10515600" cy="5811838"/>
          </a:xfrm>
          <a:blipFill>
            <a:blip r:embed="rId2"/>
            <a:tile tx="0" ty="0" sx="100000" sy="100000" flip="none" algn="tl"/>
          </a:blipFill>
          <a:scene3d>
            <a:camera prst="orthographicFront"/>
            <a:lightRig rig="threePt" dir="t"/>
          </a:scene3d>
          <a:sp3d>
            <a:bevelT w="165100" prst="coolSlant"/>
          </a:sp3d>
        </p:spPr>
        <p:txBody>
          <a:bodyPr>
            <a:normAutofit/>
          </a:bodyPr>
          <a:lstStyle/>
          <a:p>
            <a:pPr marL="0" indent="0" algn="just">
              <a:buNone/>
            </a:pP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তার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শিশুপুত্র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ফিরোজ</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শাহকে</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হত্যা</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তার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মামা</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মুবারক</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খান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আদিল</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শাহ</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উপাধি</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নি</a:t>
            </a:r>
            <a:r>
              <a:rPr lang="bn-IN" sz="4000" dirty="0">
                <a:effectLst/>
                <a:latin typeface="NikoshBAN" panose="02000000000000000000" pitchFamily="2" charset="0"/>
                <a:ea typeface="Times New Roman" panose="02020603050405020304" pitchFamily="18" charset="0"/>
                <a:cs typeface="NikoshBAN" panose="02000000000000000000" pitchFamily="2" charset="0"/>
              </a:rPr>
              <a:t>য়ে</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সিংহাসন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অধিকার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হিমু</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নামে</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রেওয়ারির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একজন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সাধারণ</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বেনিয়া</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আদিল</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শাহর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দুর্বলতার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সুযোগ</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গ্রহণ</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এবং</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নিজেই</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শাসনকার্য</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পরিচালনা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ইব্রাহিম</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নামে</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একজন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আফগান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আমির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আগ্রা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ও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দিল্লি</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অধিকার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কিন্তু</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শীঘ্রই</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সিকান্দার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নামে</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আরেকজন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আফগান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আমির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তাকে</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বহিস্কার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মুঘল</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সম্রাট</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হুমায়ুন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সর্বদা</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এসব</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বিশৃঙ্খলা</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লক্ষ্য</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১৫৫৫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খ্রিষ্টাব্দে</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আফগানদের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পরাজিত</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সিংহাসন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অধিকার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এরই</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সাথে</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পুনরায়</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কয়েক</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শতাব্দীর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জন্য</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মুঘল</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সাম্রাজ্য</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প্রতিষ্ঠিত</a:t>
            </a:r>
            <a:r>
              <a:rPr lang="en-US" sz="4000" dirty="0">
                <a:effectLst/>
                <a:latin typeface="NikoshBAN" panose="02000000000000000000" pitchFamily="2" charset="0"/>
                <a:ea typeface="Times New Roman" panose="02020603050405020304" pitchFamily="18" charset="0"/>
                <a:cs typeface="NikoshBAN" panose="02000000000000000000" pitchFamily="2" charset="0"/>
              </a:rPr>
              <a:t> হ</a:t>
            </a:r>
            <a:r>
              <a:rPr lang="bn-IN" sz="4000" dirty="0">
                <a:effectLst/>
                <a:latin typeface="NikoshBAN" panose="02000000000000000000" pitchFamily="2" charset="0"/>
                <a:ea typeface="Times New Roman" panose="02020603050405020304" pitchFamily="18" charset="0"/>
                <a:cs typeface="NikoshBAN" panose="02000000000000000000" pitchFamily="2" charset="0"/>
              </a:rPr>
              <a:t>য়</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শেরশাহ</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কর্তৃক</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প্রতিষ্ঠিত</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শুরী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বংশের</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পতন</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err="1">
                <a:effectLst/>
                <a:latin typeface="NikoshBAN" panose="02000000000000000000" pitchFamily="2" charset="0"/>
                <a:ea typeface="Times New Roman" panose="02020603050405020304" pitchFamily="18" charset="0"/>
                <a:cs typeface="NikoshBAN" panose="02000000000000000000" pitchFamily="2" charset="0"/>
              </a:rPr>
              <a:t>ঘটে</a:t>
            </a:r>
            <a:r>
              <a:rPr lang="en-US" sz="4000" dirty="0">
                <a:effectLst/>
                <a:latin typeface="NikoshBAN" panose="02000000000000000000" pitchFamily="2" charset="0"/>
                <a:ea typeface="Times New Roman" panose="02020603050405020304" pitchFamily="18" charset="0"/>
                <a:cs typeface="NikoshBAN" panose="02000000000000000000" pitchFamily="2" charset="0"/>
              </a:rPr>
              <a:t>।</a:t>
            </a:r>
            <a:r>
              <a:rPr lang="bn-IN" sz="4000" dirty="0">
                <a:effectLst/>
                <a:latin typeface="NikoshBAN" panose="02000000000000000000" pitchFamily="2" charset="0"/>
                <a:ea typeface="Times New Roman" panose="02020603050405020304" pitchFamily="18" charset="0"/>
                <a:cs typeface="NikoshBAN" panose="02000000000000000000" pitchFamily="2" charset="0"/>
              </a:rPr>
              <a:t> </a:t>
            </a:r>
            <a:r>
              <a:rPr lang="en-US" sz="4000" dirty="0">
                <a:effectLst/>
                <a:latin typeface="NikoshBAN" panose="02000000000000000000" pitchFamily="2" charset="0"/>
                <a:ea typeface="Times New Roman" panose="02020603050405020304" pitchFamily="18" charset="0"/>
                <a:cs typeface="NikoshBAN" panose="02000000000000000000" pitchFamily="2" charset="0"/>
              </a:rPr>
              <a:t> </a:t>
            </a:r>
            <a:endParaRPr lang="en-US" sz="4000" dirty="0">
              <a:effectLst/>
              <a:latin typeface="NikoshBAN" panose="02000000000000000000" pitchFamily="2" charset="0"/>
              <a:ea typeface="Calibri" panose="020F0502020204030204" pitchFamily="34" charset="0"/>
              <a:cs typeface="NikoshBAN" panose="02000000000000000000" pitchFamily="2" charset="0"/>
            </a:endParaRPr>
          </a:p>
          <a:p>
            <a:endParaRPr lang="en-US" dirty="0"/>
          </a:p>
        </p:txBody>
      </p:sp>
    </p:spTree>
    <p:extLst>
      <p:ext uri="{BB962C8B-B14F-4D97-AF65-F5344CB8AC3E}">
        <p14:creationId xmlns:p14="http://schemas.microsoft.com/office/powerpoint/2010/main" val="19907952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F17D5-754E-48FE-BB7B-3873555E4BD2}"/>
              </a:ext>
            </a:extLst>
          </p:cNvPr>
          <p:cNvSpPr>
            <a:spLocks noGrp="1"/>
          </p:cNvSpPr>
          <p:nvPr>
            <p:ph type="title"/>
          </p:nvPr>
        </p:nvSpPr>
        <p:spPr>
          <a:solidFill>
            <a:schemeClr val="accent2">
              <a:lumMod val="60000"/>
              <a:lumOff val="40000"/>
            </a:schemeClr>
          </a:solidFill>
          <a:scene3d>
            <a:camera prst="orthographicFront"/>
            <a:lightRig rig="threePt" dir="t"/>
          </a:scene3d>
          <a:sp3d>
            <a:bevelT w="165100" prst="coolSlant"/>
          </a:sp3d>
        </p:spPr>
        <p:txBody>
          <a:bodyPr>
            <a:normAutofit/>
          </a:bodyPr>
          <a:lstStyle/>
          <a:p>
            <a:pPr algn="ctr"/>
            <a:endParaRPr lang="en-GB" b="1" dirty="0">
              <a:solidFill>
                <a:srgbClr val="002060"/>
              </a:solidFill>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0564E7AB-9F89-437C-9D0B-2826057A67FE}"/>
              </a:ext>
            </a:extLst>
          </p:cNvPr>
          <p:cNvSpPr>
            <a:spLocks noGrp="1"/>
          </p:cNvSpPr>
          <p:nvPr>
            <p:ph idx="1"/>
          </p:nvPr>
        </p:nvSpPr>
        <p:spPr>
          <a:xfrm>
            <a:off x="633045" y="365126"/>
            <a:ext cx="11043139" cy="5880930"/>
          </a:xfrm>
          <a:solidFill>
            <a:schemeClr val="accent2">
              <a:lumMod val="40000"/>
              <a:lumOff val="60000"/>
            </a:schemeClr>
          </a:solidFill>
          <a:scene3d>
            <a:camera prst="orthographicFront"/>
            <a:lightRig rig="threePt" dir="t"/>
          </a:scene3d>
          <a:sp3d>
            <a:bevelT w="165100" prst="coolSlant"/>
          </a:sp3d>
        </p:spPr>
        <p:txBody>
          <a:bodyPr>
            <a:normAutofit/>
          </a:bodyPr>
          <a:lstStyle/>
          <a:p>
            <a:pPr algn="ctr">
              <a:buFont typeface="Wingdings" panose="05000000000000000000" pitchFamily="2" charset="2"/>
              <a:buChar char="v"/>
            </a:pPr>
            <a:endParaRPr lang="bn-IN" sz="44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lgn="ctr">
              <a:buNone/>
            </a:pPr>
            <a:endParaRPr lang="bn-IN" sz="44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lgn="ctr">
              <a:buNone/>
            </a:pPr>
            <a:r>
              <a:rPr lang="bn-IN" sz="44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 ইসলামের ইতিহাস ও সংস্কৃতি ২য় পত্র</a:t>
            </a:r>
          </a:p>
          <a:p>
            <a:pPr marL="0" indent="0" algn="ctr">
              <a:buNone/>
            </a:pPr>
            <a:r>
              <a:rPr lang="bn-IN" sz="44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অধ্যায়ঃ ৩য়</a:t>
            </a:r>
            <a:endParaRPr lang="en-US" sz="44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lgn="ctr">
              <a:buNone/>
            </a:pPr>
            <a:r>
              <a:rPr lang="en-US" sz="4400" b="1" dirty="0" err="1">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ভারত</a:t>
            </a:r>
            <a:r>
              <a:rPr lang="en-US" sz="44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b="1" dirty="0" err="1">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উপমহাদেশে</a:t>
            </a:r>
            <a:r>
              <a:rPr lang="en-US" sz="44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b="1" dirty="0" err="1">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মুঘল</a:t>
            </a:r>
            <a:r>
              <a:rPr lang="en-US" sz="44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b="1" dirty="0" err="1">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শাসন</a:t>
            </a:r>
            <a:r>
              <a:rPr lang="en-US" sz="44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(১৫২৬-১৮৫৮খ্রি.)</a:t>
            </a:r>
            <a:endParaRPr lang="bn-IN" sz="44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0" indent="0" algn="ctr">
              <a:buNone/>
            </a:pPr>
            <a:r>
              <a:rPr lang="en-US" sz="4400" b="1" dirty="0" err="1">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আজকের</a:t>
            </a:r>
            <a:r>
              <a:rPr lang="en-US" sz="44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b="1" dirty="0" err="1">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আলোচনাঃ</a:t>
            </a:r>
            <a:r>
              <a:rPr lang="en-US" sz="44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br>
              <a:rPr lang="bn-IN" sz="4400" dirty="0">
                <a:solidFill>
                  <a:srgbClr val="002060"/>
                </a:solidFill>
                <a:latin typeface="NikoshBAN" panose="02000000000000000000" pitchFamily="2" charset="0"/>
                <a:cs typeface="NikoshBAN" panose="02000000000000000000" pitchFamily="2" charset="0"/>
              </a:rPr>
            </a:br>
            <a:r>
              <a:rPr lang="bn-IN" sz="44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 শাহের শাসন ব্যবস্থা ও জনহিতকর কার্যাবলী।</a:t>
            </a:r>
            <a:endParaRPr lang="en-GB" sz="4400"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3802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2" end="2"/>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anim calcmode="lin" valueType="num">
                                      <p:cBhvr>
                                        <p:cTn id="14"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3" end="3"/>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anim calcmode="lin" valueType="num">
                                      <p:cBhvr>
                                        <p:cTn id="20"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4" end="4"/>
                                            </p:txEl>
                                          </p:spTgt>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anim calcmode="lin" valueType="num">
                                      <p:cBhvr>
                                        <p:cTn id="26"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58B81-F8C9-46AF-8E50-CFB1BAA574C9}"/>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8C78A846-9A02-4437-8124-686ECFF520F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0844" y="365125"/>
            <a:ext cx="10762956" cy="5811838"/>
          </a:xfrm>
          <a:blipFill>
            <a:blip r:embed="rId3"/>
            <a:tile tx="0" ty="0" sx="100000" sy="100000" flip="none" algn="tl"/>
          </a:blipFill>
          <a:scene3d>
            <a:camera prst="orthographicFront"/>
            <a:lightRig rig="threePt" dir="t"/>
          </a:scene3d>
          <a:sp3d>
            <a:bevelT w="165100" prst="coolSlant"/>
          </a:sp3d>
        </p:spPr>
      </p:pic>
    </p:spTree>
    <p:extLst>
      <p:ext uri="{BB962C8B-B14F-4D97-AF65-F5344CB8AC3E}">
        <p14:creationId xmlns:p14="http://schemas.microsoft.com/office/powerpoint/2010/main" val="399541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5CEA-CA47-45C7-851B-EAD188ADD808}"/>
              </a:ext>
            </a:extLst>
          </p:cNvPr>
          <p:cNvSpPr>
            <a:spLocks noGrp="1"/>
          </p:cNvSpPr>
          <p:nvPr>
            <p:ph type="title"/>
          </p:nvPr>
        </p:nvSpPr>
        <p:spPr>
          <a:blipFill>
            <a:blip r:embed="rId2"/>
            <a:tile tx="0" ty="0" sx="100000" sy="100000" flip="none" algn="tl"/>
          </a:blipFill>
          <a:scene3d>
            <a:camera prst="orthographicFront"/>
            <a:lightRig rig="threePt" dir="t"/>
          </a:scene3d>
          <a:sp3d>
            <a:bevelT w="165100" prst="coolSlant"/>
          </a:sp3d>
        </p:spPr>
        <p:txBody>
          <a:bodyPr>
            <a:normAutofit fontScale="90000"/>
          </a:bodyPr>
          <a:lstStyle/>
          <a:p>
            <a:pPr algn="ctr"/>
            <a:br>
              <a:rPr lang="bn-IN" sz="44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r>
              <a:rPr lang="bn-IN" sz="6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শিখনফলঃ </a:t>
            </a:r>
            <a:br>
              <a:rPr lang="bn-IN" sz="44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br>
            <a:endParaRPr lang="en-US" b="1" dirty="0">
              <a:solidFill>
                <a:srgbClr val="0066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D9B16AF-B804-4B27-952B-AF575E4C7CAD}"/>
              </a:ext>
            </a:extLst>
          </p:cNvPr>
          <p:cNvSpPr>
            <a:spLocks noGrp="1"/>
          </p:cNvSpPr>
          <p:nvPr>
            <p:ph idx="1"/>
          </p:nvPr>
        </p:nvSpPr>
        <p:spPr>
          <a:xfrm>
            <a:off x="838200" y="1690688"/>
            <a:ext cx="10515600" cy="4486275"/>
          </a:xfrm>
          <a:solidFill>
            <a:srgbClr val="FFCCCC"/>
          </a:solidFill>
          <a:scene3d>
            <a:camera prst="orthographicFront"/>
            <a:lightRig rig="threePt" dir="t"/>
          </a:scene3d>
          <a:sp3d>
            <a:bevelT w="165100" prst="coolSlant"/>
          </a:sp3d>
        </p:spPr>
        <p:txBody>
          <a:bodyPr/>
          <a:lstStyle/>
          <a:p>
            <a:pPr>
              <a:buFont typeface="Wingdings" panose="05000000000000000000" pitchFamily="2" charset="2"/>
              <a:buChar char="v"/>
            </a:pPr>
            <a:r>
              <a:rPr lang="bn-IN" sz="44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শেরশাহ কে তা বলতে পারবে।</a:t>
            </a:r>
          </a:p>
          <a:p>
            <a:pPr>
              <a:buFont typeface="Wingdings" panose="05000000000000000000" pitchFamily="2" charset="2"/>
              <a:buChar char="v"/>
            </a:pPr>
            <a:r>
              <a:rPr lang="bn-IN" sz="4400" b="1" dirty="0">
                <a:solidFill>
                  <a:srgbClr val="660033"/>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শেরশাহের প্রাথমিক জীবন বর্ণনা করতে পারবে।</a:t>
            </a:r>
          </a:p>
          <a:p>
            <a:pPr>
              <a:buFont typeface="Wingdings" panose="05000000000000000000" pitchFamily="2" charset="2"/>
              <a:buChar char="v"/>
            </a:pPr>
            <a:r>
              <a:rPr lang="bn-IN" sz="44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শেরশাহের শাসন ব্যবস্থা ও সংস্কার ব্যাখ্যা করতে পারবে।</a:t>
            </a:r>
          </a:p>
          <a:p>
            <a:pPr>
              <a:buFont typeface="Wingdings" panose="05000000000000000000" pitchFamily="2" charset="2"/>
              <a:buChar char="v"/>
            </a:pPr>
            <a:r>
              <a:rPr lang="bn-IN" sz="44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শেরশাহের জনহিতকর কার্যাবলীর ও তার চরিত্র মূল্যায়ন করতে পারবে। </a:t>
            </a:r>
          </a:p>
          <a:p>
            <a:pPr>
              <a:buFont typeface="Wingdings" panose="05000000000000000000" pitchFamily="2" charset="2"/>
              <a:buChar char="v"/>
            </a:pPr>
            <a:endParaRPr lang="en-GB" dirty="0">
              <a:latin typeface="NikoshBAN" panose="02000000000000000000" pitchFamily="2" charset="0"/>
              <a:cs typeface="NikoshBAN" panose="02000000000000000000" pitchFamily="2" charset="0"/>
            </a:endParaRPr>
          </a:p>
          <a:p>
            <a:pPr marL="0" indent="0">
              <a:buNone/>
            </a:pPr>
            <a:endParaRPr lang="en-US" dirty="0"/>
          </a:p>
        </p:txBody>
      </p:sp>
    </p:spTree>
    <p:extLst>
      <p:ext uri="{BB962C8B-B14F-4D97-AF65-F5344CB8AC3E}">
        <p14:creationId xmlns:p14="http://schemas.microsoft.com/office/powerpoint/2010/main" val="309203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38CAA-847E-4710-9BF6-F3937FCBDFAF}"/>
              </a:ext>
            </a:extLst>
          </p:cNvPr>
          <p:cNvSpPr>
            <a:spLocks noGrp="1"/>
          </p:cNvSpPr>
          <p:nvPr>
            <p:ph type="title"/>
          </p:nvPr>
        </p:nvSpPr>
        <p:spPr>
          <a:xfrm>
            <a:off x="838200" y="365126"/>
            <a:ext cx="10515600" cy="584444"/>
          </a:xfrm>
          <a:blipFill>
            <a:blip r:embed="rId2"/>
            <a:tile tx="0" ty="0" sx="100000" sy="100000" flip="none" algn="tl"/>
          </a:blipFill>
          <a:scene3d>
            <a:camera prst="orthographicFront"/>
            <a:lightRig rig="threePt" dir="t"/>
          </a:scene3d>
          <a:sp3d>
            <a:bevelT w="165100" prst="coolSlant"/>
          </a:sp3d>
        </p:spPr>
        <p:txBody>
          <a:bodyPr>
            <a:noAutofit/>
          </a:bodyPr>
          <a:lstStyle/>
          <a:p>
            <a:pPr algn="ctr"/>
            <a:r>
              <a:rPr lang="bn-IN" sz="4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শেরশাহের পরিচয়ঃ </a:t>
            </a:r>
            <a:endParaRPr lang="en-GB" sz="4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6" name="Content Placeholder 5">
            <a:extLst>
              <a:ext uri="{FF2B5EF4-FFF2-40B4-BE49-F238E27FC236}">
                <a16:creationId xmlns:a16="http://schemas.microsoft.com/office/drawing/2014/main" id="{8C7745A9-818B-44A8-81C2-931EB71B4A23}"/>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32936" y="949568"/>
            <a:ext cx="3141784" cy="5543304"/>
          </a:xfrm>
          <a:scene3d>
            <a:camera prst="orthographicFront"/>
            <a:lightRig rig="threePt" dir="t"/>
          </a:scene3d>
          <a:sp3d>
            <a:bevelT w="165100" prst="coolSlant"/>
          </a:sp3d>
        </p:spPr>
      </p:pic>
      <p:sp>
        <p:nvSpPr>
          <p:cNvPr id="4" name="Content Placeholder 3">
            <a:extLst>
              <a:ext uri="{FF2B5EF4-FFF2-40B4-BE49-F238E27FC236}">
                <a16:creationId xmlns:a16="http://schemas.microsoft.com/office/drawing/2014/main" id="{FDD25801-B4EF-4226-B0DD-D9451A769B4F}"/>
              </a:ext>
            </a:extLst>
          </p:cNvPr>
          <p:cNvSpPr>
            <a:spLocks noGrp="1"/>
          </p:cNvSpPr>
          <p:nvPr>
            <p:ph sz="half" idx="2"/>
          </p:nvPr>
        </p:nvSpPr>
        <p:spPr>
          <a:xfrm>
            <a:off x="3474720" y="949568"/>
            <a:ext cx="8384345" cy="5543305"/>
          </a:xfrm>
          <a:blipFill>
            <a:blip r:embed="rId4"/>
            <a:tile tx="0" ty="0" sx="100000" sy="100000" flip="none" algn="tl"/>
          </a:blipFill>
          <a:scene3d>
            <a:camera prst="orthographicFront"/>
            <a:lightRig rig="threePt" dir="t"/>
          </a:scene3d>
          <a:sp3d>
            <a:bevelT w="165100" prst="coolSlant"/>
          </a:sp3d>
        </p:spPr>
        <p:txBody>
          <a:bodyPr>
            <a:noAutofit/>
          </a:bodyPr>
          <a:lstStyle/>
          <a:p>
            <a:pPr marL="0" indent="0" algn="just">
              <a:buNone/>
            </a:pPr>
            <a:r>
              <a:rPr lang="bn-IN" sz="3200" b="1" dirty="0">
                <a:solidFill>
                  <a:srgbClr val="002060"/>
                </a:solidFill>
                <a:latin typeface="NikoshBAN" panose="02000000000000000000" pitchFamily="2" charset="0"/>
                <a:cs typeface="NikoshBAN" panose="02000000000000000000" pitchFamily="2" charset="0"/>
              </a:rPr>
              <a:t>শেরশাহের প্রকৃত নাম ফরিদ। শেরশাহ তার উপাধি। তিনি ১৪৭২ সালে পাঞ্জাবে</a:t>
            </a:r>
            <a:r>
              <a:rPr lang="en-US" sz="3200" b="1" dirty="0">
                <a:solidFill>
                  <a:srgbClr val="002060"/>
                </a:solidFill>
                <a:latin typeface="NikoshBAN" panose="02000000000000000000" pitchFamily="2" charset="0"/>
                <a:cs typeface="NikoshBAN" panose="02000000000000000000" pitchFamily="2" charset="0"/>
              </a:rPr>
              <a:t>র </a:t>
            </a:r>
            <a:r>
              <a:rPr lang="en-US" sz="3200" b="1" dirty="0" err="1">
                <a:solidFill>
                  <a:srgbClr val="002060"/>
                </a:solidFill>
                <a:latin typeface="NikoshBAN" panose="02000000000000000000" pitchFamily="2" charset="0"/>
                <a:cs typeface="NikoshBAN" panose="02000000000000000000" pitchFamily="2" charset="0"/>
              </a:rPr>
              <a:t>নারনুল</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পরগনার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ফিরোজা</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নামক</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স্থানে</a:t>
            </a:r>
            <a:r>
              <a:rPr lang="en-US" sz="3200" b="1" dirty="0">
                <a:solidFill>
                  <a:srgbClr val="002060"/>
                </a:solidFill>
                <a:latin typeface="NikoshBAN" panose="02000000000000000000" pitchFamily="2" charset="0"/>
                <a:cs typeface="NikoshBAN" panose="02000000000000000000" pitchFamily="2" charset="0"/>
              </a:rPr>
              <a:t> </a:t>
            </a:r>
            <a:r>
              <a:rPr lang="bn-IN" sz="3200" b="1" dirty="0">
                <a:solidFill>
                  <a:srgbClr val="002060"/>
                </a:solidFill>
                <a:latin typeface="NikoshBAN" panose="02000000000000000000" pitchFamily="2" charset="0"/>
                <a:cs typeface="NikoshBAN" panose="02000000000000000000" pitchFamily="2" charset="0"/>
              </a:rPr>
              <a:t>জন্মগ্রহন করেন। তার পিতার হাসান শূর, দাদার নাম ইব্রাহিম শূর। শের শাহের গোত্রের নাম শূর। এজন্য তার প্রতিষ্ঠিত রাজবংশ শূর বংশ নামে পরিচিত। তার পূর্বপুরুষগণ আধুনিক আফগানিস্থানের তখত-ই-সুলাইমা</a:t>
            </a:r>
            <a:r>
              <a:rPr lang="en-US" sz="3200" b="1" dirty="0" err="1">
                <a:solidFill>
                  <a:srgbClr val="002060"/>
                </a:solidFill>
                <a:latin typeface="NikoshBAN" panose="02000000000000000000" pitchFamily="2" charset="0"/>
                <a:cs typeface="NikoshBAN" panose="02000000000000000000" pitchFamily="2" charset="0"/>
              </a:rPr>
              <a:t>নের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শূর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গরগাই</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নামক</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স্থানের</a:t>
            </a:r>
            <a:r>
              <a:rPr lang="bn-IN" sz="3200" b="1" dirty="0">
                <a:solidFill>
                  <a:srgbClr val="002060"/>
                </a:solidFill>
                <a:latin typeface="NikoshBAN" panose="02000000000000000000" pitchFamily="2" charset="0"/>
                <a:cs typeface="NikoshBAN" panose="02000000000000000000" pitchFamily="2" charset="0"/>
              </a:rPr>
              <a:t> অধিবাসী ছিলেন।</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শের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শাহের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বাল্যকাল</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সুখের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ছিলো</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না</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তিনি</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ছিলেন</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হাসান</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শূরের</a:t>
            </a:r>
            <a:r>
              <a:rPr lang="en-US" sz="3200" b="1" dirty="0">
                <a:solidFill>
                  <a:srgbClr val="002060"/>
                </a:solidFill>
                <a:latin typeface="NikoshBAN" panose="02000000000000000000" pitchFamily="2" charset="0"/>
                <a:cs typeface="NikoshBAN" panose="02000000000000000000" pitchFamily="2" charset="0"/>
              </a:rPr>
              <a:t> ১ম </a:t>
            </a:r>
            <a:r>
              <a:rPr lang="en-US" sz="3200" b="1" dirty="0" err="1">
                <a:solidFill>
                  <a:srgbClr val="002060"/>
                </a:solidFill>
                <a:latin typeface="NikoshBAN" panose="02000000000000000000" pitchFamily="2" charset="0"/>
                <a:cs typeface="NikoshBAN" panose="02000000000000000000" pitchFamily="2" charset="0"/>
              </a:rPr>
              <a:t>স্ত্রীর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গর্ভজাত</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সন্তান</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হাসান</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শূরের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চার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স্ত্রী</a:t>
            </a:r>
            <a:r>
              <a:rPr lang="en-US" sz="3200" b="1" dirty="0">
                <a:solidFill>
                  <a:srgbClr val="002060"/>
                </a:solidFill>
                <a:latin typeface="NikoshBAN" panose="02000000000000000000" pitchFamily="2" charset="0"/>
                <a:cs typeface="NikoshBAN" panose="02000000000000000000" pitchFamily="2" charset="0"/>
              </a:rPr>
              <a:t> ও </a:t>
            </a:r>
            <a:r>
              <a:rPr lang="en-US" sz="3200" b="1" dirty="0" err="1">
                <a:solidFill>
                  <a:srgbClr val="002060"/>
                </a:solidFill>
                <a:latin typeface="NikoshBAN" panose="02000000000000000000" pitchFamily="2" charset="0"/>
                <a:cs typeface="NikoshBAN" panose="02000000000000000000" pitchFamily="2" charset="0"/>
              </a:rPr>
              <a:t>আট</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পুত্র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ছিলো</a:t>
            </a:r>
            <a:r>
              <a:rPr lang="en-US" sz="3200" b="1" dirty="0">
                <a:solidFill>
                  <a:srgbClr val="002060"/>
                </a:solidFill>
                <a:latin typeface="NikoshBAN" panose="02000000000000000000" pitchFamily="2" charset="0"/>
                <a:cs typeface="NikoshBAN" panose="02000000000000000000" pitchFamily="2" charset="0"/>
              </a:rPr>
              <a:t>। </a:t>
            </a:r>
            <a:r>
              <a:rPr lang="bn-IN" sz="3200" b="1" dirty="0">
                <a:solidFill>
                  <a:srgbClr val="002060"/>
                </a:solidFill>
                <a:latin typeface="NikoshBAN" panose="02000000000000000000" pitchFamily="2" charset="0"/>
                <a:cs typeface="NikoshBAN" panose="02000000000000000000" pitchFamily="2" charset="0"/>
              </a:rPr>
              <a:t>বিমাতা ও পিতার লাঞ্ছনার শিকার হয়ে তিনি ১৪৯৪ খ্রি. ২২ বছর বয়সে গৃহত্যাগ করে জৌনপুরে যান। এখানে তিনি নিজ চেষ্টায়</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আরবি</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ফারসি</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ভাষা</a:t>
            </a:r>
            <a:r>
              <a:rPr lang="en-US" sz="3200" b="1" dirty="0">
                <a:solidFill>
                  <a:srgbClr val="002060"/>
                </a:solidFill>
                <a:latin typeface="NikoshBAN" panose="02000000000000000000" pitchFamily="2" charset="0"/>
                <a:cs typeface="NikoshBAN" panose="02000000000000000000" pitchFamily="2" charset="0"/>
              </a:rPr>
              <a:t> ও </a:t>
            </a:r>
            <a:r>
              <a:rPr lang="en-US" sz="3200" b="1" dirty="0" err="1">
                <a:solidFill>
                  <a:srgbClr val="002060"/>
                </a:solidFill>
                <a:latin typeface="NikoshBAN" panose="02000000000000000000" pitchFamily="2" charset="0"/>
                <a:cs typeface="NikoshBAN" panose="02000000000000000000" pitchFamily="2" charset="0"/>
              </a:rPr>
              <a:t>সাহিত্যে</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ব্যুৎপত্তি</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অর্জন</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করেন</a:t>
            </a:r>
            <a:r>
              <a:rPr lang="en-US" sz="3200" b="1" dirty="0">
                <a:solidFill>
                  <a:srgbClr val="002060"/>
                </a:solidFill>
                <a:latin typeface="NikoshBAN" panose="02000000000000000000" pitchFamily="2" charset="0"/>
                <a:cs typeface="NikoshBAN" panose="02000000000000000000" pitchFamily="2" charset="0"/>
              </a:rPr>
              <a:t>।</a:t>
            </a:r>
            <a:r>
              <a:rPr lang="bn-IN" sz="3200" b="1" dirty="0">
                <a:solidFill>
                  <a:srgbClr val="002060"/>
                </a:solidFill>
                <a:latin typeface="NikoshBAN" panose="02000000000000000000" pitchFamily="2" charset="0"/>
                <a:cs typeface="NikoshBAN" panose="02000000000000000000" pitchFamily="2" charset="0"/>
              </a:rPr>
              <a:t> সাদির ‘গুলিস্তা ও বুস্তা’ ও নিজামির ‘সিকান্দারনামা’ আয়ত্ত করেন।</a:t>
            </a:r>
            <a:r>
              <a:rPr lang="en-US" sz="3200" b="1" dirty="0">
                <a:solidFill>
                  <a:srgbClr val="002060"/>
                </a:solidFill>
                <a:latin typeface="NikoshBAN" panose="02000000000000000000" pitchFamily="2" charset="0"/>
                <a:cs typeface="NikoshBAN" panose="02000000000000000000" pitchFamily="2" charset="0"/>
              </a:rPr>
              <a:t>  </a:t>
            </a:r>
            <a:r>
              <a:rPr lang="bn-IN" sz="3200" b="1" dirty="0">
                <a:solidFill>
                  <a:srgbClr val="002060"/>
                </a:solidFill>
                <a:latin typeface="NikoshBAN" panose="02000000000000000000" pitchFamily="2" charset="0"/>
                <a:cs typeface="NikoshBAN" panose="02000000000000000000" pitchFamily="2" charset="0"/>
              </a:rPr>
              <a:t> </a:t>
            </a:r>
            <a:endParaRPr lang="en-GB" sz="3200" b="1"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3625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24C55-59E4-4061-9321-B340F6241F57}"/>
              </a:ext>
            </a:extLst>
          </p:cNvPr>
          <p:cNvSpPr>
            <a:spLocks noGrp="1"/>
          </p:cNvSpPr>
          <p:nvPr>
            <p:ph type="title"/>
          </p:nvPr>
        </p:nvSpPr>
        <p:spPr>
          <a:xfrm>
            <a:off x="838200" y="365125"/>
            <a:ext cx="10515600" cy="647749"/>
          </a:xfrm>
          <a:solidFill>
            <a:srgbClr val="FF9999"/>
          </a:solidFill>
          <a:scene3d>
            <a:camera prst="orthographicFront"/>
            <a:lightRig rig="threePt" dir="t"/>
          </a:scene3d>
          <a:sp3d>
            <a:bevelT w="165100" prst="coolSlant"/>
          </a:sp3d>
        </p:spPr>
        <p:txBody>
          <a:bodyPr>
            <a:normAutofit/>
          </a:bodyPr>
          <a:lstStyle/>
          <a:p>
            <a:pPr algn="ctr"/>
            <a:r>
              <a:rPr lang="bn-IN" sz="36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প্রাথমিক জীবন ও দিল্লির সিংহাসন দখলঃ  </a:t>
            </a:r>
            <a:endParaRPr lang="en-GB" sz="3600"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06A4FACF-71F7-490F-A6C1-590C00BA5EFB}"/>
              </a:ext>
            </a:extLst>
          </p:cNvPr>
          <p:cNvSpPr>
            <a:spLocks noGrp="1"/>
          </p:cNvSpPr>
          <p:nvPr>
            <p:ph idx="1"/>
          </p:nvPr>
        </p:nvSpPr>
        <p:spPr>
          <a:xfrm>
            <a:off x="422031" y="1012874"/>
            <a:ext cx="11310424" cy="5480001"/>
          </a:xfrm>
          <a:solidFill>
            <a:srgbClr val="FFCC66"/>
          </a:solidFill>
          <a:scene3d>
            <a:camera prst="orthographicFront"/>
            <a:lightRig rig="threePt" dir="t"/>
          </a:scene3d>
          <a:sp3d>
            <a:bevelT w="165100" prst="coolSlant"/>
          </a:sp3d>
        </p:spPr>
        <p:txBody>
          <a:bodyPr>
            <a:noAutofit/>
          </a:bodyPr>
          <a:lstStyle/>
          <a:p>
            <a:pPr marL="0" indent="0" algn="just">
              <a:buNone/>
            </a:pPr>
            <a:r>
              <a:rPr lang="en-US" sz="3200" b="1" dirty="0" err="1">
                <a:solidFill>
                  <a:srgbClr val="002060"/>
                </a:solidFill>
                <a:latin typeface="NikoshBAN" panose="02000000000000000000" pitchFamily="2" charset="0"/>
                <a:cs typeface="NikoshBAN" panose="02000000000000000000" pitchFamily="2" charset="0"/>
              </a:rPr>
              <a:t>শের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শাহের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পিতা</a:t>
            </a:r>
            <a:r>
              <a:rPr lang="en-US" sz="3200" b="1" dirty="0">
                <a:solidFill>
                  <a:srgbClr val="002060"/>
                </a:solidFill>
                <a:latin typeface="NikoshBAN" panose="02000000000000000000" pitchFamily="2" charset="0"/>
                <a:cs typeface="NikoshBAN" panose="02000000000000000000" pitchFamily="2" charset="0"/>
              </a:rPr>
              <a:t> ও </a:t>
            </a:r>
            <a:r>
              <a:rPr lang="en-US" sz="3200" b="1" dirty="0" err="1">
                <a:solidFill>
                  <a:srgbClr val="002060"/>
                </a:solidFill>
                <a:latin typeface="NikoshBAN" panose="02000000000000000000" pitchFamily="2" charset="0"/>
                <a:cs typeface="NikoshBAN" panose="02000000000000000000" pitchFamily="2" charset="0"/>
              </a:rPr>
              <a:t>দাদা</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একসময়</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প্রসিদ্ধ</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ঘোড়া</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ব্যবসায়ী</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ছিলেন</a:t>
            </a:r>
            <a:r>
              <a:rPr lang="en-US" sz="3200" b="1" dirty="0">
                <a:solidFill>
                  <a:srgbClr val="002060"/>
                </a:solidFill>
                <a:latin typeface="NikoshBAN" panose="02000000000000000000" pitchFamily="2" charset="0"/>
                <a:cs typeface="NikoshBAN" panose="02000000000000000000" pitchFamily="2" charset="0"/>
              </a:rPr>
              <a:t>। </a:t>
            </a:r>
            <a:r>
              <a:rPr lang="bn-IN" sz="3200" b="1" dirty="0">
                <a:solidFill>
                  <a:srgbClr val="002060"/>
                </a:solidFill>
                <a:latin typeface="NikoshBAN" panose="02000000000000000000" pitchFamily="2" charset="0"/>
                <a:cs typeface="NikoshBAN" panose="02000000000000000000" pitchFamily="2" charset="0"/>
              </a:rPr>
              <a:t>কিন্তু পরবর্তীতে সুবিধা করতে না পেরে </a:t>
            </a:r>
            <a:r>
              <a:rPr lang="bn-IN" sz="3200" dirty="0">
                <a:solidFill>
                  <a:srgbClr val="002060"/>
                </a:solidFill>
                <a:latin typeface="NikoshBAN" panose="02000000000000000000" pitchFamily="2" charset="0"/>
                <a:cs typeface="NikoshBAN" panose="02000000000000000000" pitchFamily="2" charset="0"/>
              </a:rPr>
              <a:t>হাসান শূর সিকান্দার লোদীর আমলে জামাল খানের কর্তৃতাধীনে সাসারামের খাওয়াসপুরের জায়গীর লাভ করেন। জৌনপুরের শাসক জামাল খান ফরিদের অসাধারণ ধীশক্তি ও প্রতিভার পরিচয় পেয়ে সাসারামের জায়গীরদার হিসেবে স্বীয় পুত্রকে নিযুক্ত করার জন্য হাসানকে অ</a:t>
            </a:r>
            <a:r>
              <a:rPr lang="en-US" sz="3200" dirty="0" err="1">
                <a:solidFill>
                  <a:srgbClr val="002060"/>
                </a:solidFill>
                <a:latin typeface="NikoshBAN" panose="02000000000000000000" pitchFamily="2" charset="0"/>
                <a:cs typeface="NikoshBAN" panose="02000000000000000000" pitchFamily="2" charset="0"/>
              </a:rPr>
              <a:t>নু</a:t>
            </a:r>
            <a:r>
              <a:rPr lang="bn-IN" sz="3200" dirty="0">
                <a:solidFill>
                  <a:srgbClr val="002060"/>
                </a:solidFill>
                <a:latin typeface="NikoshBAN" panose="02000000000000000000" pitchFamily="2" charset="0"/>
                <a:cs typeface="NikoshBAN" panose="02000000000000000000" pitchFamily="2" charset="0"/>
              </a:rPr>
              <a:t>রোধ করেন । ফরিদ ১৪৯৭-১৫১৮ সাল পর্যন্ত ২১ বছর পারদর্শিতার সাথে শাসনকার্য পরিচালনা করেন। এতে তার বিমাতা ঈর্ষান্বিত হন। তার প্ররোচনায় ফরিদ ২য় বারের মত গৃহ ত্যাগ করেন।  </a:t>
            </a:r>
          </a:p>
          <a:p>
            <a:pPr marL="0" indent="0" algn="just">
              <a:buNone/>
            </a:pPr>
            <a:r>
              <a:rPr lang="bn-IN" sz="3200" dirty="0">
                <a:solidFill>
                  <a:srgbClr val="002060"/>
                </a:solidFill>
                <a:latin typeface="NikoshBAN" panose="02000000000000000000" pitchFamily="2" charset="0"/>
                <a:cs typeface="NikoshBAN" panose="02000000000000000000" pitchFamily="2" charset="0"/>
              </a:rPr>
              <a:t>তিনি আগ্রায় গিয়ে ইব্রাহীম লোদীর নিকট চাকুরি প্রার্থনা করেন। এই বছরে তার পিতা হাসানের মৃত্যু হলে তিনি সাসারামের দায়িত্ব নেন।কিন্তু আবার তার বিমাতা ষড়যন্ত্র করলে তিনি বিহারের শাসক বিহার খান লোহানীর অধিনে চাকুরি গ্রহন করেন। বিহার খানের সুনজরে এসে তিনি তারপুত্র জালাল খানের শিক্ষক নিযুক্ত হন। উপরন্তু তিনি বিহারের উপ-শাসনকর্তার দায়িত্ব পালন করেন। </a:t>
            </a:r>
            <a:r>
              <a:rPr lang="en-US" sz="3200" dirty="0">
                <a:solidFill>
                  <a:srgbClr val="002060"/>
                </a:solidFill>
                <a:latin typeface="NikoshBAN" panose="02000000000000000000" pitchFamily="2" charset="0"/>
                <a:cs typeface="NikoshBAN" panose="02000000000000000000" pitchFamily="2" charset="0"/>
              </a:rPr>
              <a:t> </a:t>
            </a:r>
            <a:r>
              <a:rPr lang="bn-IN" sz="3200" dirty="0">
                <a:solidFill>
                  <a:srgbClr val="00206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57044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8AAB7-973A-4502-A4F6-66A0D4D1659E}"/>
              </a:ext>
            </a:extLst>
          </p:cNvPr>
          <p:cNvSpPr>
            <a:spLocks noGrp="1"/>
          </p:cNvSpPr>
          <p:nvPr>
            <p:ph type="title"/>
          </p:nvPr>
        </p:nvSpPr>
        <p:spPr>
          <a:xfrm>
            <a:off x="838200" y="365125"/>
            <a:ext cx="10515600" cy="844697"/>
          </a:xfrm>
          <a:solidFill>
            <a:srgbClr val="FFCCFF"/>
          </a:solidFill>
          <a:scene3d>
            <a:camera prst="orthographicFront"/>
            <a:lightRig rig="threePt" dir="t"/>
          </a:scene3d>
          <a:sp3d>
            <a:bevelT w="165100" prst="coolSlant"/>
          </a:sp3d>
        </p:spPr>
        <p:txBody>
          <a:bodyPr/>
          <a:lstStyle/>
          <a:p>
            <a:pPr algn="ctr"/>
            <a:r>
              <a:rPr lang="bn-IN" sz="44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প্রাথমিক জীবন ও দিল্লির সিংহাসন দখলঃ </a:t>
            </a: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D1C57CE-A50D-4708-9905-D6F6A8754C27}"/>
              </a:ext>
            </a:extLst>
          </p:cNvPr>
          <p:cNvSpPr>
            <a:spLocks noGrp="1"/>
          </p:cNvSpPr>
          <p:nvPr>
            <p:ph idx="1"/>
          </p:nvPr>
        </p:nvSpPr>
        <p:spPr>
          <a:xfrm>
            <a:off x="377483" y="1209822"/>
            <a:ext cx="11437034" cy="4967141"/>
          </a:xfrm>
          <a:solidFill>
            <a:srgbClr val="CCECFF"/>
          </a:solidFill>
          <a:scene3d>
            <a:camera prst="orthographicFront"/>
            <a:lightRig rig="threePt" dir="t"/>
          </a:scene3d>
          <a:sp3d>
            <a:bevelT w="165100" prst="coolSlant"/>
          </a:sp3d>
        </p:spPr>
        <p:txBody>
          <a:bodyPr>
            <a:normAutofit fontScale="25000" lnSpcReduction="20000"/>
          </a:bodyPr>
          <a:lstStyle/>
          <a:p>
            <a:pPr marL="0" indent="0" algn="just">
              <a:buNone/>
            </a:pPr>
            <a:r>
              <a:rPr lang="bn-IN" sz="12800" dirty="0">
                <a:latin typeface="NikoshBAN" panose="02000000000000000000" pitchFamily="2" charset="0"/>
                <a:cs typeface="NikoshBAN" panose="02000000000000000000" pitchFamily="2" charset="0"/>
              </a:rPr>
              <a:t>বিহার খানের সাথে মৃগয়ায় গিয়ে ফরিদ একটি বাঘ শিকার করলে বিহার খান তাকে শের খান উপাধি দেন। কিছুদিন পর আফগান ষড়যন্ত্রের শিকার হয়ে বিহার খান তাকে চাকুরিচ্যুত করলে তিনি আগ্রায় গিয়ে বাবরের অধীনে চাকুরি গ্রহন করেন। বাবরের অনুকম্পায় তিনি সাসারামের জায়গীর ফিরে পান। </a:t>
            </a:r>
          </a:p>
          <a:p>
            <a:pPr marL="0" indent="0" algn="just">
              <a:buNone/>
            </a:pPr>
            <a:r>
              <a:rPr lang="bn-IN" sz="12800" dirty="0">
                <a:latin typeface="NikoshBAN" panose="02000000000000000000" pitchFamily="2" charset="0"/>
                <a:cs typeface="NikoshBAN" panose="02000000000000000000" pitchFamily="2" charset="0"/>
              </a:rPr>
              <a:t>বিহার খানের মৃত্যুর পর তিনি তার পুত্র জালাল খানের অধীনে চাকুরি নেন। এখানে তিনি তার প্রভাব প্রতিপত্তি বৃদ্ধি করেন। ১৫৩০ সালে শের খান চুনার দূর্গ অবরোধ করেন এবং তাজ খানের বিধবা স্ত্রীকে বিবাহ করেন। উল্লেখ্য হুমায়ুন বহুদিন চুনার অবরোধ করে রাখলেও দখল করতে পারেননি। এরপর মাহমুদ শাহের বিরুদ্ধে অভিযান পরিচালনা করে বাংলার গৌড় দখল করেন। ১৫৩৬ সালে হুমায়ুন গৌড় অভিযান করলে শের শাহ বিহারে চিলে যান। ১৫৩৮ সালে ২য় বার হুমায়ুন শের শহের বিরুদ্ধে অভিযান পরিচালনা করেন। ১৫৩৯ সালে হুমায়ুন চৌসার যুদ্ধে শের শাহের নিকট পরাজিত হন। পরবর্তী পর্যায়ে কনৌজের যুদ্ধে হুমায়ুন পরাজিত হলে হুমায়ুন ভাগ্যান্বেষণে পারস্য চলে যান। ১৫৪০ সালে শের শাহ উপাধি ধারণ করে দিল্লির মসনদে বসেন। তার প্রতিষ্ঠিত রাজবংশ (১৫৪০-১৫৫৫) স্থায়ী হয়েছিলো।  </a:t>
            </a:r>
            <a:endParaRPr lang="en-GB" sz="12800" dirty="0">
              <a:latin typeface="NikoshBAN" panose="02000000000000000000" pitchFamily="2" charset="0"/>
              <a:cs typeface="NikoshBAN" panose="02000000000000000000" pitchFamily="2" charset="0"/>
            </a:endParaRPr>
          </a:p>
          <a:p>
            <a:pPr marL="0" indent="0">
              <a:buNone/>
            </a:pPr>
            <a:endParaRPr lang="en-US" dirty="0"/>
          </a:p>
        </p:txBody>
      </p:sp>
    </p:spTree>
    <p:extLst>
      <p:ext uri="{BB962C8B-B14F-4D97-AF65-F5344CB8AC3E}">
        <p14:creationId xmlns:p14="http://schemas.microsoft.com/office/powerpoint/2010/main" val="42527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35707-0CB2-4F91-8AAB-4A4097C6FE4E}"/>
              </a:ext>
            </a:extLst>
          </p:cNvPr>
          <p:cNvSpPr>
            <a:spLocks noGrp="1"/>
          </p:cNvSpPr>
          <p:nvPr>
            <p:ph type="title"/>
          </p:nvPr>
        </p:nvSpPr>
        <p:spPr>
          <a:xfrm>
            <a:off x="838200" y="365125"/>
            <a:ext cx="10515600" cy="661817"/>
          </a:xfrm>
          <a:solidFill>
            <a:srgbClr val="CC00FF"/>
          </a:solidFill>
          <a:scene3d>
            <a:camera prst="orthographicFront"/>
            <a:lightRig rig="threePt" dir="t"/>
          </a:scene3d>
          <a:sp3d>
            <a:bevelT w="165100" prst="coolSlant"/>
          </a:sp3d>
        </p:spPr>
        <p:txBody>
          <a:bodyPr>
            <a:normAutofit fontScale="90000"/>
          </a:bodyPr>
          <a:lstStyle/>
          <a:p>
            <a:pPr algn="ctr"/>
            <a:r>
              <a:rPr lang="bn-IN" b="1" dirty="0">
                <a:latin typeface="NikoshBAN" panose="02000000000000000000" pitchFamily="2" charset="0"/>
                <a:cs typeface="NikoshBAN" panose="02000000000000000000" pitchFamily="2" charset="0"/>
              </a:rPr>
              <a:t>শেরশাহের শাসন ব্যবস্থাঃ </a:t>
            </a:r>
            <a:endParaRPr lang="en-GB" b="1" dirty="0">
              <a:latin typeface="NikoshBAN" panose="02000000000000000000" pitchFamily="2" charset="0"/>
              <a:cs typeface="NikoshBAN" panose="02000000000000000000" pitchFamily="2" charset="0"/>
            </a:endParaRPr>
          </a:p>
        </p:txBody>
      </p:sp>
      <p:sp>
        <p:nvSpPr>
          <p:cNvPr id="3" name="Content Placeholder 2">
            <a:extLst>
              <a:ext uri="{FF2B5EF4-FFF2-40B4-BE49-F238E27FC236}">
                <a16:creationId xmlns:a16="http://schemas.microsoft.com/office/drawing/2014/main" id="{BE37C006-398A-4FC5-9F37-DA280CB6ABFA}"/>
              </a:ext>
            </a:extLst>
          </p:cNvPr>
          <p:cNvSpPr>
            <a:spLocks noGrp="1"/>
          </p:cNvSpPr>
          <p:nvPr>
            <p:ph idx="1"/>
          </p:nvPr>
        </p:nvSpPr>
        <p:spPr>
          <a:xfrm>
            <a:off x="447821" y="1044831"/>
            <a:ext cx="11296357" cy="5465933"/>
          </a:xfrm>
          <a:solidFill>
            <a:srgbClr val="00B050"/>
          </a:solidFill>
          <a:scene3d>
            <a:camera prst="orthographicFront"/>
            <a:lightRig rig="threePt" dir="t"/>
          </a:scene3d>
          <a:sp3d>
            <a:bevelT w="165100" prst="coolSlant"/>
          </a:sp3d>
        </p:spPr>
        <p:txBody>
          <a:bodyPr>
            <a:normAutofit/>
          </a:bodyPr>
          <a:lstStyle/>
          <a:p>
            <a:pPr marL="0" indent="0">
              <a:buNone/>
            </a:pPr>
            <a:endParaRPr lang="en-GB" sz="3600" dirty="0">
              <a:solidFill>
                <a:srgbClr val="002060"/>
              </a:solidFill>
              <a:latin typeface="NikoshBAN" panose="02000000000000000000" pitchFamily="2" charset="0"/>
              <a:cs typeface="NikoshBAN" panose="02000000000000000000" pitchFamily="2" charset="0"/>
            </a:endParaRPr>
          </a:p>
        </p:txBody>
      </p:sp>
      <p:graphicFrame>
        <p:nvGraphicFramePr>
          <p:cNvPr id="6" name="Diagram 5">
            <a:extLst>
              <a:ext uri="{FF2B5EF4-FFF2-40B4-BE49-F238E27FC236}">
                <a16:creationId xmlns:a16="http://schemas.microsoft.com/office/drawing/2014/main" id="{265C843A-FF8C-461B-93F7-B7692C1C5DD0}"/>
              </a:ext>
            </a:extLst>
          </p:cNvPr>
          <p:cNvGraphicFramePr/>
          <p:nvPr>
            <p:extLst>
              <p:ext uri="{D42A27DB-BD31-4B8C-83A1-F6EECF244321}">
                <p14:modId xmlns:p14="http://schemas.microsoft.com/office/powerpoint/2010/main" val="648606480"/>
              </p:ext>
            </p:extLst>
          </p:nvPr>
        </p:nvGraphicFramePr>
        <p:xfrm>
          <a:off x="1969474" y="1378634"/>
          <a:ext cx="8989258" cy="4798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780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8C2D-3C52-47A1-B6A2-63B49F3FB53B}"/>
              </a:ext>
            </a:extLst>
          </p:cNvPr>
          <p:cNvSpPr>
            <a:spLocks noGrp="1"/>
          </p:cNvSpPr>
          <p:nvPr>
            <p:ph type="title"/>
          </p:nvPr>
        </p:nvSpPr>
        <p:spPr>
          <a:xfrm>
            <a:off x="838200" y="365125"/>
            <a:ext cx="10880188" cy="535207"/>
          </a:xfrm>
          <a:solidFill>
            <a:srgbClr val="CCFFFF"/>
          </a:solidFill>
          <a:scene3d>
            <a:camera prst="orthographicFront"/>
            <a:lightRig rig="threePt" dir="t"/>
          </a:scene3d>
          <a:sp3d>
            <a:bevelT w="165100" prst="coolSlant"/>
          </a:sp3d>
        </p:spPr>
        <p:txBody>
          <a:bodyPr>
            <a:noAutofit/>
          </a:bodyPr>
          <a:lstStyle/>
          <a:p>
            <a:pPr algn="ctr"/>
            <a:r>
              <a:rPr lang="en-US" b="1" dirty="0" err="1">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কেন্দ্রীয়</a:t>
            </a:r>
            <a:r>
              <a:rPr lang="en-US"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b="1" dirty="0" err="1">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শাসন</a:t>
            </a:r>
            <a:r>
              <a:rPr lang="en-US" b="1" dirty="0">
                <a:solidFill>
                  <a:srgbClr val="0066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b="1" dirty="0">
              <a:solidFill>
                <a:srgbClr val="0066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5A70B42-F424-4BA7-821F-69F381285E3F}"/>
              </a:ext>
            </a:extLst>
          </p:cNvPr>
          <p:cNvSpPr>
            <a:spLocks noGrp="1"/>
          </p:cNvSpPr>
          <p:nvPr>
            <p:ph idx="1"/>
          </p:nvPr>
        </p:nvSpPr>
        <p:spPr>
          <a:xfrm>
            <a:off x="838200" y="1041009"/>
            <a:ext cx="10880188" cy="5135954"/>
          </a:xfrm>
          <a:gradFill flip="none" rotWithShape="1">
            <a:gsLst>
              <a:gs pos="0">
                <a:srgbClr val="FFCC99">
                  <a:shade val="30000"/>
                  <a:satMod val="115000"/>
                </a:srgbClr>
              </a:gs>
              <a:gs pos="50000">
                <a:srgbClr val="FFCC99">
                  <a:shade val="67500"/>
                  <a:satMod val="115000"/>
                </a:srgbClr>
              </a:gs>
              <a:gs pos="100000">
                <a:srgbClr val="FFCC99">
                  <a:shade val="100000"/>
                  <a:satMod val="115000"/>
                </a:srgbClr>
              </a:gs>
            </a:gsLst>
            <a:path path="circle">
              <a:fillToRect t="100000" r="100000"/>
            </a:path>
            <a:tileRect l="-100000" b="-100000"/>
          </a:gradFill>
          <a:scene3d>
            <a:camera prst="orthographicFront"/>
            <a:lightRig rig="threePt" dir="t"/>
          </a:scene3d>
          <a:sp3d>
            <a:bevelT w="165100" prst="coolSlant"/>
          </a:sp3d>
        </p:spPr>
        <p:txBody>
          <a:bodyPr>
            <a:normAutofit fontScale="92500"/>
          </a:bodyPr>
          <a:lstStyle/>
          <a:p>
            <a:pPr marL="0" indent="0" algn="just">
              <a:buNone/>
            </a:pPr>
            <a:r>
              <a:rPr lang="bn-IN" sz="3600" dirty="0">
                <a:solidFill>
                  <a:srgbClr val="002060"/>
                </a:solidFill>
                <a:latin typeface="NikoshBAN" panose="02000000000000000000" pitchFamily="2" charset="0"/>
                <a:cs typeface="NikoshBAN" panose="02000000000000000000" pitchFamily="2" charset="0"/>
              </a:rPr>
              <a:t>শেরশাহ অসীম ক্ষমতা ভোগ করতেন। তিনি কেন্দ্রিয় প্রশাসনকে ৮ ভাগে ভাগ করে ৪ জন মন্ত্রী ও উচ্চপাদস্থ কর্মকর্তা নিযুক্ত করেছিলেন। মন্ত্রীশাসিত বিভাগ চারটি হলো-</a:t>
            </a:r>
            <a:endParaRPr lang="en-US" sz="36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just">
              <a:buFont typeface="Wingdings" panose="05000000000000000000" pitchFamily="2" charset="2"/>
              <a:buChar char="§"/>
            </a:pPr>
            <a:r>
              <a:rPr lang="bn-IN" sz="36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দেওয়ান-ই-ওয়াজিরাতঃ</a:t>
            </a:r>
            <a:r>
              <a:rPr lang="bn-IN" sz="3600" dirty="0">
                <a:latin typeface="NikoshBAN" panose="02000000000000000000" pitchFamily="2" charset="0"/>
                <a:cs typeface="NikoshBAN" panose="02000000000000000000" pitchFamily="2" charset="0"/>
              </a:rPr>
              <a:t> </a:t>
            </a:r>
          </a:p>
          <a:p>
            <a:pPr marL="0" indent="0" algn="just">
              <a:buNone/>
            </a:pPr>
            <a:r>
              <a:rPr lang="bn-IN" sz="3600" dirty="0">
                <a:solidFill>
                  <a:srgbClr val="002060"/>
                </a:solidFill>
                <a:latin typeface="NikoshBAN" panose="02000000000000000000" pitchFamily="2" charset="0"/>
                <a:cs typeface="NikoshBAN" panose="02000000000000000000" pitchFamily="2" charset="0"/>
              </a:rPr>
              <a:t>প্রধান ওয়াজির বা উজির। এই বিভাগের দায়িত্ব ছিলো সাম্রাজ্যের আয় ও ব্যায়ের হিসাব রাখা। অন্যান্য বিভাগের তদারকি করাও ছিলো এই বিভাগের কাজ। </a:t>
            </a:r>
          </a:p>
          <a:p>
            <a:pPr algn="just">
              <a:buFont typeface="Wingdings" panose="05000000000000000000" pitchFamily="2" charset="2"/>
              <a:buChar char="§"/>
            </a:pPr>
            <a:r>
              <a:rPr lang="bn-IN" sz="36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দেওয়ান-ই-আরজঃ</a:t>
            </a:r>
            <a:r>
              <a:rPr lang="bn-IN" sz="3600" dirty="0">
                <a:latin typeface="NikoshBAN" panose="02000000000000000000" pitchFamily="2" charset="0"/>
                <a:cs typeface="NikoshBAN" panose="02000000000000000000" pitchFamily="2" charset="0"/>
              </a:rPr>
              <a:t> </a:t>
            </a:r>
          </a:p>
          <a:p>
            <a:pPr marL="0" indent="0" algn="just">
              <a:buNone/>
            </a:pPr>
            <a:r>
              <a:rPr lang="bn-IN" sz="3600" dirty="0">
                <a:solidFill>
                  <a:srgbClr val="002060"/>
                </a:solidFill>
                <a:latin typeface="NikoshBAN" panose="02000000000000000000" pitchFamily="2" charset="0"/>
                <a:cs typeface="NikoshBAN" panose="02000000000000000000" pitchFamily="2" charset="0"/>
              </a:rPr>
              <a:t>এটি ছিলো সামরিক বিভাগ। এই বিভাগের প্রশাসনিক প্রধান ছিলেন আরজ-ই-মামালিক। সৈন্যদের সেনাবাহিনীতে ভর্তি, প্রশিক্ষণ, বেতন প্রদান, শৃঙ্খলা বিধান ইত্যাদি ছিলো এই বিভাগের কাজ। </a:t>
            </a:r>
          </a:p>
          <a:p>
            <a:pPr marL="0" indent="0">
              <a:buNone/>
            </a:pPr>
            <a:endParaRPr lang="en-US" dirty="0"/>
          </a:p>
        </p:txBody>
      </p:sp>
    </p:spTree>
    <p:extLst>
      <p:ext uri="{BB962C8B-B14F-4D97-AF65-F5344CB8AC3E}">
        <p14:creationId xmlns:p14="http://schemas.microsoft.com/office/powerpoint/2010/main" val="307411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2462</Words>
  <Application>Microsoft Office PowerPoint</Application>
  <PresentationFormat>Widescreen</PresentationFormat>
  <Paragraphs>108</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NikoshBAN</vt:lpstr>
      <vt:lpstr>Times New Roman</vt:lpstr>
      <vt:lpstr>Wingdings</vt:lpstr>
      <vt:lpstr>Office Theme</vt:lpstr>
      <vt:lpstr>PowerPoint Presentation</vt:lpstr>
      <vt:lpstr>শিক্ষক পরিচিতি </vt:lpstr>
      <vt:lpstr>PowerPoint Presentation</vt:lpstr>
      <vt:lpstr> শিখনফলঃ  </vt:lpstr>
      <vt:lpstr>শেরশাহের পরিচয়ঃ </vt:lpstr>
      <vt:lpstr>প্রাথমিক জীবন ও দিল্লির সিংহাসন দখলঃ  </vt:lpstr>
      <vt:lpstr>প্রাথমিক জীবন ও দিল্লির সিংহাসন দখলঃ </vt:lpstr>
      <vt:lpstr>শেরশাহের শাসন ব্যবস্থাঃ </vt:lpstr>
      <vt:lpstr>কেন্দ্রীয় শাসন </vt:lpstr>
      <vt:lpstr>PowerPoint Presentation</vt:lpstr>
      <vt:lpstr>PowerPoint Presentation</vt:lpstr>
      <vt:lpstr> প্রাদেশিক শাসন ব্যবস্থাঃ  </vt:lpstr>
      <vt:lpstr> পরগণা (জেলা স্তর) - </vt:lpstr>
      <vt:lpstr> শের শাহেরে অন্যান্য সংস্কার সমূহ </vt:lpstr>
      <vt:lpstr>ভূমির শ্রেণিবিভাগ</vt:lpstr>
      <vt:lpstr> কবুলিয়ত ও পাট্টাঃ  </vt:lpstr>
      <vt:lpstr> শুল্ক ও মুদ্রানীতি </vt:lpstr>
      <vt:lpstr> সামরিক সংস্কার  </vt:lpstr>
      <vt:lpstr> ডাক ও গুপ্তচর ব্যবস্থা </vt:lpstr>
      <vt:lpstr> বিচারব্যবস্থাঃ </vt:lpstr>
      <vt:lpstr> যোগাযোগ ব্যবস্থা </vt:lpstr>
      <vt:lpstr> পুলিশ ব্যবস্থা </vt:lpstr>
      <vt:lpstr>জনহিতকর কার্যাবলীঃ </vt:lpstr>
      <vt:lpstr>PowerPoint Presentation</vt:lpstr>
      <vt:lpstr>শেরশাহের চরিত্র</vt:lpstr>
      <vt:lpstr>পরধর্ম সহিষ্ণু:</vt:lpstr>
      <vt:lpstr>আকবরের অগ্রদূত:</vt:lpstr>
      <vt:lpstr>শেরশাহর উত্তরাধিকারীগণ ও মুঘলদের পুনরুত্থান:</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আজকের আলোচনাঃ শের শাহের শাসন ব্যবস্থা ও জনহিতকর কার্যাবলী।</dc:title>
  <dc:creator>sarowar hossain</dc:creator>
  <cp:lastModifiedBy>sarowar</cp:lastModifiedBy>
  <cp:revision>250</cp:revision>
  <dcterms:created xsi:type="dcterms:W3CDTF">2021-06-22T15:35:36Z</dcterms:created>
  <dcterms:modified xsi:type="dcterms:W3CDTF">2022-02-22T03:53:42Z</dcterms:modified>
</cp:coreProperties>
</file>