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7" r:id="rId2"/>
    <p:sldId id="258" r:id="rId3"/>
    <p:sldId id="259" r:id="rId4"/>
    <p:sldId id="260" r:id="rId5"/>
    <p:sldId id="256" r:id="rId6"/>
    <p:sldId id="261" r:id="rId7"/>
    <p:sldId id="263" r:id="rId8"/>
    <p:sldId id="262" r:id="rId9"/>
    <p:sldId id="265" r:id="rId10"/>
    <p:sldId id="266" r:id="rId11"/>
    <p:sldId id="264" r:id="rId12"/>
    <p:sldId id="267" r:id="rId13"/>
    <p:sldId id="268" r:id="rId14"/>
    <p:sldId id="269" r:id="rId15"/>
    <p:sldId id="276" r:id="rId16"/>
    <p:sldId id="270" r:id="rId17"/>
    <p:sldId id="271" r:id="rId18"/>
    <p:sldId id="277" r:id="rId19"/>
    <p:sldId id="279" r:id="rId20"/>
    <p:sldId id="281" r:id="rId21"/>
    <p:sldId id="278" r:id="rId22"/>
    <p:sldId id="280" r:id="rId23"/>
    <p:sldId id="285"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1" autoAdjust="0"/>
    <p:restoredTop sz="94660"/>
  </p:normalViewPr>
  <p:slideViewPr>
    <p:cSldViewPr>
      <p:cViewPr varScale="1">
        <p:scale>
          <a:sx n="69" d="100"/>
          <a:sy n="69" d="100"/>
        </p:scale>
        <p:origin x="145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 Id="rId4" Type="http://schemas.openxmlformats.org/officeDocument/2006/relationships/image" Target="../media/image1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D6853A-AF1D-4951-AFB4-25A58DB58AE8}" type="doc">
      <dgm:prSet loTypeId="urn:microsoft.com/office/officeart/2005/8/layout/equation2" loCatId="process" qsTypeId="urn:microsoft.com/office/officeart/2005/8/quickstyle/3d2" qsCatId="3D" csTypeId="urn:microsoft.com/office/officeart/2005/8/colors/colorful4" csCatId="colorful" phldr="0"/>
      <dgm:spPr/>
    </dgm:pt>
    <dgm:pt modelId="{A76637E5-125A-4B77-9404-B692F722B6E0}" type="pres">
      <dgm:prSet presAssocID="{A9D6853A-AF1D-4951-AFB4-25A58DB58AE8}" presName="Name0" presStyleCnt="0">
        <dgm:presLayoutVars>
          <dgm:dir/>
          <dgm:resizeHandles val="exact"/>
        </dgm:presLayoutVars>
      </dgm:prSet>
      <dgm:spPr/>
    </dgm:pt>
  </dgm:ptLst>
  <dgm:cxnLst>
    <dgm:cxn modelId="{AC4AFCB2-89D1-4BFF-9D3F-7636DC0735CD}" type="presOf" srcId="{A9D6853A-AF1D-4951-AFB4-25A58DB58AE8}" destId="{A76637E5-125A-4B77-9404-B692F722B6E0}" srcOrd="0"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2663F2-F427-4963-8D71-87CAA7EA3617}" type="doc">
      <dgm:prSet loTypeId="urn:microsoft.com/office/officeart/2005/8/layout/cycle6" loCatId="cycle" qsTypeId="urn:microsoft.com/office/officeart/2005/8/quickstyle/3d1" qsCatId="3D" csTypeId="urn:microsoft.com/office/officeart/2005/8/colors/colorful4" csCatId="colorful" phldr="1"/>
      <dgm:spPr/>
      <dgm:t>
        <a:bodyPr/>
        <a:lstStyle/>
        <a:p>
          <a:endParaRPr lang="en-US"/>
        </a:p>
      </dgm:t>
    </dgm:pt>
    <dgm:pt modelId="{9317B847-25B8-4EA4-927C-34E0EE5DAA65}">
      <dgm:prSet phldrT="[Text]" custT="1"/>
      <dgm:spPr/>
      <dgm:t>
        <a:bodyPr/>
        <a:lstStyle/>
        <a:p>
          <a:r>
            <a:rPr lang="bn-IN" sz="3600" dirty="0" smtClean="0">
              <a:latin typeface="Narkisim" pitchFamily="34" charset="-79"/>
              <a:cs typeface="Narkisim" pitchFamily="34" charset="-79"/>
            </a:rPr>
            <a:t>পৃথিবীর গতি </a:t>
          </a:r>
          <a:endParaRPr lang="en-US" sz="3600" dirty="0">
            <a:latin typeface="Narkisim" pitchFamily="34" charset="-79"/>
            <a:cs typeface="Narkisim" pitchFamily="34" charset="-79"/>
          </a:endParaRPr>
        </a:p>
      </dgm:t>
    </dgm:pt>
    <dgm:pt modelId="{DF103DD3-6B52-42D1-89FB-B8386E7DB40A}" type="parTrans" cxnId="{C2404E90-085A-4C88-BEAD-E86FB0FFB806}">
      <dgm:prSet/>
      <dgm:spPr/>
      <dgm:t>
        <a:bodyPr/>
        <a:lstStyle/>
        <a:p>
          <a:endParaRPr lang="en-US"/>
        </a:p>
      </dgm:t>
    </dgm:pt>
    <dgm:pt modelId="{40AE3C54-B8FA-4052-BE83-FCBAA43AFC50}" type="sibTrans" cxnId="{C2404E90-085A-4C88-BEAD-E86FB0FFB806}">
      <dgm:prSet/>
      <dgm:spPr/>
      <dgm:t>
        <a:bodyPr/>
        <a:lstStyle/>
        <a:p>
          <a:endParaRPr lang="en-US"/>
        </a:p>
      </dgm:t>
    </dgm:pt>
    <dgm:pt modelId="{39BFDF7D-3900-4750-B3B6-F6145D4C422B}">
      <dgm:prSet phldrT="[Text]" custT="1"/>
      <dgm:spPr/>
      <dgm:t>
        <a:bodyPr/>
        <a:lstStyle/>
        <a:p>
          <a:r>
            <a:rPr lang="bn-IN" sz="3200" dirty="0" smtClean="0">
              <a:latin typeface="Narkisim" pitchFamily="34" charset="-79"/>
              <a:cs typeface="Narkisim" pitchFamily="34" charset="-79"/>
            </a:rPr>
            <a:t>আহ্নিক গতি </a:t>
          </a:r>
          <a:endParaRPr lang="en-US" sz="3200" dirty="0">
            <a:latin typeface="Narkisim" pitchFamily="34" charset="-79"/>
            <a:cs typeface="Narkisim" pitchFamily="34" charset="-79"/>
          </a:endParaRPr>
        </a:p>
      </dgm:t>
    </dgm:pt>
    <dgm:pt modelId="{BB90C839-A1CB-42FE-A166-2017E18175D7}" type="parTrans" cxnId="{20F2A49F-6A7D-4EF9-8737-D3DD10057D15}">
      <dgm:prSet/>
      <dgm:spPr/>
      <dgm:t>
        <a:bodyPr/>
        <a:lstStyle/>
        <a:p>
          <a:endParaRPr lang="en-US"/>
        </a:p>
      </dgm:t>
    </dgm:pt>
    <dgm:pt modelId="{D00B2936-10D8-4646-B751-1C951363B8E3}" type="sibTrans" cxnId="{20F2A49F-6A7D-4EF9-8737-D3DD10057D15}">
      <dgm:prSet/>
      <dgm:spPr/>
      <dgm:t>
        <a:bodyPr/>
        <a:lstStyle/>
        <a:p>
          <a:endParaRPr lang="en-US"/>
        </a:p>
      </dgm:t>
    </dgm:pt>
    <dgm:pt modelId="{33032E43-9649-44D1-B58D-82E06F10AFBE}">
      <dgm:prSet phldrT="[Text]" custT="1"/>
      <dgm:spPr/>
      <dgm:t>
        <a:bodyPr/>
        <a:lstStyle/>
        <a:p>
          <a:r>
            <a:rPr lang="bn-IN" sz="3600" dirty="0" smtClean="0">
              <a:latin typeface="Narkisim" pitchFamily="34" charset="-79"/>
              <a:cs typeface="Narkisim" pitchFamily="34" charset="-79"/>
            </a:rPr>
            <a:t>বার্ষিক গতি </a:t>
          </a:r>
          <a:endParaRPr lang="en-US" sz="3600" dirty="0">
            <a:latin typeface="Narkisim" pitchFamily="34" charset="-79"/>
            <a:cs typeface="Narkisim" pitchFamily="34" charset="-79"/>
          </a:endParaRPr>
        </a:p>
      </dgm:t>
    </dgm:pt>
    <dgm:pt modelId="{342DCB09-2162-41FC-BDAC-2F0D75C86D97}" type="parTrans" cxnId="{1B05DFF0-B503-41F5-9CB3-DDB97A1698D9}">
      <dgm:prSet/>
      <dgm:spPr/>
      <dgm:t>
        <a:bodyPr/>
        <a:lstStyle/>
        <a:p>
          <a:endParaRPr lang="en-US"/>
        </a:p>
      </dgm:t>
    </dgm:pt>
    <dgm:pt modelId="{E76D1965-072C-4151-BC8A-2312A7597F0C}" type="sibTrans" cxnId="{1B05DFF0-B503-41F5-9CB3-DDB97A1698D9}">
      <dgm:prSet/>
      <dgm:spPr/>
      <dgm:t>
        <a:bodyPr/>
        <a:lstStyle/>
        <a:p>
          <a:endParaRPr lang="en-US"/>
        </a:p>
      </dgm:t>
    </dgm:pt>
    <dgm:pt modelId="{BB34EFFF-741B-44BB-82D8-B7E469F4AB6E}" type="pres">
      <dgm:prSet presAssocID="{2B2663F2-F427-4963-8D71-87CAA7EA3617}" presName="cycle" presStyleCnt="0">
        <dgm:presLayoutVars>
          <dgm:dir/>
          <dgm:resizeHandles val="exact"/>
        </dgm:presLayoutVars>
      </dgm:prSet>
      <dgm:spPr/>
      <dgm:t>
        <a:bodyPr/>
        <a:lstStyle/>
        <a:p>
          <a:endParaRPr lang="en-US"/>
        </a:p>
      </dgm:t>
    </dgm:pt>
    <dgm:pt modelId="{F009E6B0-3375-41AC-BA6A-2FD545AC7349}" type="pres">
      <dgm:prSet presAssocID="{9317B847-25B8-4EA4-927C-34E0EE5DAA65}" presName="node" presStyleLbl="node1" presStyleIdx="0" presStyleCnt="3" custScaleX="147220">
        <dgm:presLayoutVars>
          <dgm:bulletEnabled val="1"/>
        </dgm:presLayoutVars>
      </dgm:prSet>
      <dgm:spPr/>
      <dgm:t>
        <a:bodyPr/>
        <a:lstStyle/>
        <a:p>
          <a:endParaRPr lang="en-US"/>
        </a:p>
      </dgm:t>
    </dgm:pt>
    <dgm:pt modelId="{7E59CB05-EA82-40FE-BC26-D5D3531CB007}" type="pres">
      <dgm:prSet presAssocID="{9317B847-25B8-4EA4-927C-34E0EE5DAA65}" presName="spNode" presStyleCnt="0"/>
      <dgm:spPr/>
    </dgm:pt>
    <dgm:pt modelId="{C0E92198-9CC8-419C-B69C-841368136415}" type="pres">
      <dgm:prSet presAssocID="{40AE3C54-B8FA-4052-BE83-FCBAA43AFC50}" presName="sibTrans" presStyleLbl="sibTrans1D1" presStyleIdx="0" presStyleCnt="3"/>
      <dgm:spPr/>
      <dgm:t>
        <a:bodyPr/>
        <a:lstStyle/>
        <a:p>
          <a:endParaRPr lang="en-US"/>
        </a:p>
      </dgm:t>
    </dgm:pt>
    <dgm:pt modelId="{B941047A-4372-426E-89A1-C028CA2C3E89}" type="pres">
      <dgm:prSet presAssocID="{39BFDF7D-3900-4750-B3B6-F6145D4C422B}" presName="node" presStyleLbl="node1" presStyleIdx="1" presStyleCnt="3" custScaleX="111507" custRadScaleRad="124869" custRadScaleInc="-16950">
        <dgm:presLayoutVars>
          <dgm:bulletEnabled val="1"/>
        </dgm:presLayoutVars>
      </dgm:prSet>
      <dgm:spPr/>
      <dgm:t>
        <a:bodyPr/>
        <a:lstStyle/>
        <a:p>
          <a:endParaRPr lang="en-US"/>
        </a:p>
      </dgm:t>
    </dgm:pt>
    <dgm:pt modelId="{41162FB9-BBC0-4DDA-8368-D67B724583D5}" type="pres">
      <dgm:prSet presAssocID="{39BFDF7D-3900-4750-B3B6-F6145D4C422B}" presName="spNode" presStyleCnt="0"/>
      <dgm:spPr/>
    </dgm:pt>
    <dgm:pt modelId="{D40FCDB4-EF11-42F4-8979-54AD45075BAC}" type="pres">
      <dgm:prSet presAssocID="{D00B2936-10D8-4646-B751-1C951363B8E3}" presName="sibTrans" presStyleLbl="sibTrans1D1" presStyleIdx="1" presStyleCnt="3"/>
      <dgm:spPr/>
      <dgm:t>
        <a:bodyPr/>
        <a:lstStyle/>
        <a:p>
          <a:endParaRPr lang="en-US"/>
        </a:p>
      </dgm:t>
    </dgm:pt>
    <dgm:pt modelId="{995E8CAE-4585-4225-A9AF-0BE9DAD1DFD1}" type="pres">
      <dgm:prSet presAssocID="{33032E43-9649-44D1-B58D-82E06F10AFBE}" presName="node" presStyleLbl="node1" presStyleIdx="2" presStyleCnt="3" custRadScaleRad="124306" custRadScaleInc="16672">
        <dgm:presLayoutVars>
          <dgm:bulletEnabled val="1"/>
        </dgm:presLayoutVars>
      </dgm:prSet>
      <dgm:spPr/>
      <dgm:t>
        <a:bodyPr/>
        <a:lstStyle/>
        <a:p>
          <a:endParaRPr lang="en-US"/>
        </a:p>
      </dgm:t>
    </dgm:pt>
    <dgm:pt modelId="{5787C6D1-BF9D-4390-AD26-856369456E74}" type="pres">
      <dgm:prSet presAssocID="{33032E43-9649-44D1-B58D-82E06F10AFBE}" presName="spNode" presStyleCnt="0"/>
      <dgm:spPr/>
    </dgm:pt>
    <dgm:pt modelId="{9A713CFB-A468-46E7-BE08-E441DAC37515}" type="pres">
      <dgm:prSet presAssocID="{E76D1965-072C-4151-BC8A-2312A7597F0C}" presName="sibTrans" presStyleLbl="sibTrans1D1" presStyleIdx="2" presStyleCnt="3"/>
      <dgm:spPr/>
      <dgm:t>
        <a:bodyPr/>
        <a:lstStyle/>
        <a:p>
          <a:endParaRPr lang="en-US"/>
        </a:p>
      </dgm:t>
    </dgm:pt>
  </dgm:ptLst>
  <dgm:cxnLst>
    <dgm:cxn modelId="{30793693-2F1B-41B0-9F9F-F24DE3108843}" type="presOf" srcId="{40AE3C54-B8FA-4052-BE83-FCBAA43AFC50}" destId="{C0E92198-9CC8-419C-B69C-841368136415}" srcOrd="0" destOrd="0" presId="urn:microsoft.com/office/officeart/2005/8/layout/cycle6"/>
    <dgm:cxn modelId="{4AE0B9E8-989A-4474-829A-C444EDFD57CE}" type="presOf" srcId="{D00B2936-10D8-4646-B751-1C951363B8E3}" destId="{D40FCDB4-EF11-42F4-8979-54AD45075BAC}" srcOrd="0" destOrd="0" presId="urn:microsoft.com/office/officeart/2005/8/layout/cycle6"/>
    <dgm:cxn modelId="{B7BDD260-BBCF-4801-BC0A-BD780BE3C0CA}" type="presOf" srcId="{2B2663F2-F427-4963-8D71-87CAA7EA3617}" destId="{BB34EFFF-741B-44BB-82D8-B7E469F4AB6E}" srcOrd="0" destOrd="0" presId="urn:microsoft.com/office/officeart/2005/8/layout/cycle6"/>
    <dgm:cxn modelId="{C2404E90-085A-4C88-BEAD-E86FB0FFB806}" srcId="{2B2663F2-F427-4963-8D71-87CAA7EA3617}" destId="{9317B847-25B8-4EA4-927C-34E0EE5DAA65}" srcOrd="0" destOrd="0" parTransId="{DF103DD3-6B52-42D1-89FB-B8386E7DB40A}" sibTransId="{40AE3C54-B8FA-4052-BE83-FCBAA43AFC50}"/>
    <dgm:cxn modelId="{BF6AF468-CB74-4593-82CD-F111D4FF2F76}" type="presOf" srcId="{E76D1965-072C-4151-BC8A-2312A7597F0C}" destId="{9A713CFB-A468-46E7-BE08-E441DAC37515}" srcOrd="0" destOrd="0" presId="urn:microsoft.com/office/officeart/2005/8/layout/cycle6"/>
    <dgm:cxn modelId="{9DFC8642-DAB8-43DF-8844-FE8B3CF395F9}" type="presOf" srcId="{9317B847-25B8-4EA4-927C-34E0EE5DAA65}" destId="{F009E6B0-3375-41AC-BA6A-2FD545AC7349}" srcOrd="0" destOrd="0" presId="urn:microsoft.com/office/officeart/2005/8/layout/cycle6"/>
    <dgm:cxn modelId="{1B05DFF0-B503-41F5-9CB3-DDB97A1698D9}" srcId="{2B2663F2-F427-4963-8D71-87CAA7EA3617}" destId="{33032E43-9649-44D1-B58D-82E06F10AFBE}" srcOrd="2" destOrd="0" parTransId="{342DCB09-2162-41FC-BDAC-2F0D75C86D97}" sibTransId="{E76D1965-072C-4151-BC8A-2312A7597F0C}"/>
    <dgm:cxn modelId="{4E089469-3E83-4640-B3AA-289CD50AE64D}" type="presOf" srcId="{39BFDF7D-3900-4750-B3B6-F6145D4C422B}" destId="{B941047A-4372-426E-89A1-C028CA2C3E89}" srcOrd="0" destOrd="0" presId="urn:microsoft.com/office/officeart/2005/8/layout/cycle6"/>
    <dgm:cxn modelId="{20F2A49F-6A7D-4EF9-8737-D3DD10057D15}" srcId="{2B2663F2-F427-4963-8D71-87CAA7EA3617}" destId="{39BFDF7D-3900-4750-B3B6-F6145D4C422B}" srcOrd="1" destOrd="0" parTransId="{BB90C839-A1CB-42FE-A166-2017E18175D7}" sibTransId="{D00B2936-10D8-4646-B751-1C951363B8E3}"/>
    <dgm:cxn modelId="{52D3FC1A-5460-4CDF-AD38-05EBCE5F60D1}" type="presOf" srcId="{33032E43-9649-44D1-B58D-82E06F10AFBE}" destId="{995E8CAE-4585-4225-A9AF-0BE9DAD1DFD1}" srcOrd="0" destOrd="0" presId="urn:microsoft.com/office/officeart/2005/8/layout/cycle6"/>
    <dgm:cxn modelId="{73829D7C-CE56-440A-9EA6-5E84AFC3CA12}" type="presParOf" srcId="{BB34EFFF-741B-44BB-82D8-B7E469F4AB6E}" destId="{F009E6B0-3375-41AC-BA6A-2FD545AC7349}" srcOrd="0" destOrd="0" presId="urn:microsoft.com/office/officeart/2005/8/layout/cycle6"/>
    <dgm:cxn modelId="{5FE28787-F19A-4741-BEAB-1EF7D60238FE}" type="presParOf" srcId="{BB34EFFF-741B-44BB-82D8-B7E469F4AB6E}" destId="{7E59CB05-EA82-40FE-BC26-D5D3531CB007}" srcOrd="1" destOrd="0" presId="urn:microsoft.com/office/officeart/2005/8/layout/cycle6"/>
    <dgm:cxn modelId="{7FA8E0A1-FAB3-4FCC-8F86-20756C2DD2E1}" type="presParOf" srcId="{BB34EFFF-741B-44BB-82D8-B7E469F4AB6E}" destId="{C0E92198-9CC8-419C-B69C-841368136415}" srcOrd="2" destOrd="0" presId="urn:microsoft.com/office/officeart/2005/8/layout/cycle6"/>
    <dgm:cxn modelId="{A16D2479-1CC6-43A9-B963-F39DD8A9EF07}" type="presParOf" srcId="{BB34EFFF-741B-44BB-82D8-B7E469F4AB6E}" destId="{B941047A-4372-426E-89A1-C028CA2C3E89}" srcOrd="3" destOrd="0" presId="urn:microsoft.com/office/officeart/2005/8/layout/cycle6"/>
    <dgm:cxn modelId="{F296F1D1-782F-4747-9BA8-E11ECE84D5BC}" type="presParOf" srcId="{BB34EFFF-741B-44BB-82D8-B7E469F4AB6E}" destId="{41162FB9-BBC0-4DDA-8368-D67B724583D5}" srcOrd="4" destOrd="0" presId="urn:microsoft.com/office/officeart/2005/8/layout/cycle6"/>
    <dgm:cxn modelId="{297AC4D1-5E3A-46BC-8AFE-E715DDC7B744}" type="presParOf" srcId="{BB34EFFF-741B-44BB-82D8-B7E469F4AB6E}" destId="{D40FCDB4-EF11-42F4-8979-54AD45075BAC}" srcOrd="5" destOrd="0" presId="urn:microsoft.com/office/officeart/2005/8/layout/cycle6"/>
    <dgm:cxn modelId="{6DF60D62-D55C-480F-A25F-F91FDAFBC77D}" type="presParOf" srcId="{BB34EFFF-741B-44BB-82D8-B7E469F4AB6E}" destId="{995E8CAE-4585-4225-A9AF-0BE9DAD1DFD1}" srcOrd="6" destOrd="0" presId="urn:microsoft.com/office/officeart/2005/8/layout/cycle6"/>
    <dgm:cxn modelId="{0325FB56-7F4A-4D4D-8791-4C9FA535023C}" type="presParOf" srcId="{BB34EFFF-741B-44BB-82D8-B7E469F4AB6E}" destId="{5787C6D1-BF9D-4390-AD26-856369456E74}" srcOrd="7" destOrd="0" presId="urn:microsoft.com/office/officeart/2005/8/layout/cycle6"/>
    <dgm:cxn modelId="{EB238176-2713-475D-8030-A6F3841987E9}" type="presParOf" srcId="{BB34EFFF-741B-44BB-82D8-B7E469F4AB6E}" destId="{9A713CFB-A468-46E7-BE08-E441DAC37515}" srcOrd="8"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100C8F-92C2-4814-A6E8-353C3C5BEAB6}"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53FB8A0-506B-43CB-BE77-7633FB757997}">
      <dgm:prSet phldrT="[Text]" custT="1"/>
      <dgm:spPr/>
      <dgm:t>
        <a:bodyPr/>
        <a:lstStyle/>
        <a:p>
          <a:r>
            <a:rPr lang="bn-IN" sz="2400" dirty="0" smtClean="0">
              <a:latin typeface="Narkisim" pitchFamily="34" charset="-79"/>
              <a:cs typeface="Narkisim" pitchFamily="34" charset="-79"/>
            </a:rPr>
            <a:t>মহাকাশজানের পাঠানোর ছবি </a:t>
          </a:r>
          <a:endParaRPr lang="en-US" sz="2400" dirty="0">
            <a:latin typeface="Narkisim" pitchFamily="34" charset="-79"/>
            <a:cs typeface="Narkisim" pitchFamily="34" charset="-79"/>
          </a:endParaRPr>
        </a:p>
      </dgm:t>
    </dgm:pt>
    <dgm:pt modelId="{5566F9E6-8A94-4E3F-B8D5-3042B2B42694}" type="parTrans" cxnId="{72EA2BFC-53F1-4190-B191-E82E17EECAC7}">
      <dgm:prSet/>
      <dgm:spPr/>
      <dgm:t>
        <a:bodyPr/>
        <a:lstStyle/>
        <a:p>
          <a:endParaRPr lang="en-US"/>
        </a:p>
      </dgm:t>
    </dgm:pt>
    <dgm:pt modelId="{FD3FF9F4-D510-482D-887A-E1E90C75A1B3}" type="sibTrans" cxnId="{72EA2BFC-53F1-4190-B191-E82E17EECAC7}">
      <dgm:prSet/>
      <dgm:spPr/>
      <dgm:t>
        <a:bodyPr/>
        <a:lstStyle/>
        <a:p>
          <a:endParaRPr lang="en-US"/>
        </a:p>
      </dgm:t>
    </dgm:pt>
    <dgm:pt modelId="{39C67646-BA7D-410A-8637-F25AF7F22689}">
      <dgm:prSet phldrT="[Text]" custT="1"/>
      <dgm:spPr/>
      <dgm:t>
        <a:bodyPr/>
        <a:lstStyle/>
        <a:p>
          <a:r>
            <a:rPr lang="bn-IN" sz="2400" dirty="0" smtClean="0">
              <a:latin typeface="Narkisim" pitchFamily="34" charset="-79"/>
              <a:cs typeface="Narkisim" pitchFamily="34" charset="-79"/>
            </a:rPr>
            <a:t>পৃথিবীর আকৃতি </a:t>
          </a:r>
          <a:endParaRPr lang="en-US" sz="2400" dirty="0">
            <a:latin typeface="Narkisim" pitchFamily="34" charset="-79"/>
            <a:cs typeface="Narkisim" pitchFamily="34" charset="-79"/>
          </a:endParaRPr>
        </a:p>
      </dgm:t>
    </dgm:pt>
    <dgm:pt modelId="{0320F4E6-914C-4A88-A892-393A5FDAF9E8}" type="parTrans" cxnId="{9A9CBB65-4AB0-4AD1-A490-B8B212F185C4}">
      <dgm:prSet/>
      <dgm:spPr/>
      <dgm:t>
        <a:bodyPr/>
        <a:lstStyle/>
        <a:p>
          <a:endParaRPr lang="en-US"/>
        </a:p>
      </dgm:t>
    </dgm:pt>
    <dgm:pt modelId="{5EFC173A-4FC5-4D62-9579-71CCE7D35592}" type="sibTrans" cxnId="{9A9CBB65-4AB0-4AD1-A490-B8B212F185C4}">
      <dgm:prSet/>
      <dgm:spPr/>
      <dgm:t>
        <a:bodyPr/>
        <a:lstStyle/>
        <a:p>
          <a:endParaRPr lang="en-US"/>
        </a:p>
      </dgm:t>
    </dgm:pt>
    <dgm:pt modelId="{E56651EC-4CA1-4371-83F6-7D3ED6360E9C}">
      <dgm:prSet phldrT="[Text]" custT="1"/>
      <dgm:spPr/>
      <dgm:t>
        <a:bodyPr/>
        <a:lstStyle/>
        <a:p>
          <a:r>
            <a:rPr lang="bn-IN" sz="2400" dirty="0" smtClean="0">
              <a:latin typeface="Narkisim" pitchFamily="34" charset="-79"/>
              <a:cs typeface="Narkisim" pitchFamily="34" charset="-79"/>
            </a:rPr>
            <a:t>দিন রাত হওয়া </a:t>
          </a:r>
          <a:endParaRPr lang="en-US" sz="2400" dirty="0">
            <a:latin typeface="Narkisim" pitchFamily="34" charset="-79"/>
            <a:cs typeface="Narkisim" pitchFamily="34" charset="-79"/>
          </a:endParaRPr>
        </a:p>
      </dgm:t>
    </dgm:pt>
    <dgm:pt modelId="{97DABC57-A15B-414F-A1F6-29D66F1A0F9C}" type="parTrans" cxnId="{1E5117CA-F793-4B81-B9F6-F2C4074FC367}">
      <dgm:prSet/>
      <dgm:spPr/>
      <dgm:t>
        <a:bodyPr/>
        <a:lstStyle/>
        <a:p>
          <a:endParaRPr lang="en-US"/>
        </a:p>
      </dgm:t>
    </dgm:pt>
    <dgm:pt modelId="{FF808318-4F98-4DFB-8A7C-6EC095105C9C}" type="sibTrans" cxnId="{1E5117CA-F793-4B81-B9F6-F2C4074FC367}">
      <dgm:prSet/>
      <dgm:spPr/>
      <dgm:t>
        <a:bodyPr/>
        <a:lstStyle/>
        <a:p>
          <a:endParaRPr lang="en-US"/>
        </a:p>
      </dgm:t>
    </dgm:pt>
    <dgm:pt modelId="{FE97E359-6E83-4C01-96EA-0A7794F1E081}">
      <dgm:prSet phldrT="[Text]" custT="1"/>
      <dgm:spPr/>
      <dgm:t>
        <a:bodyPr/>
        <a:lstStyle/>
        <a:p>
          <a:r>
            <a:rPr lang="bn-IN" sz="2400" dirty="0" smtClean="0">
              <a:latin typeface="Narkisim" pitchFamily="34" charset="-79"/>
              <a:cs typeface="Narkisim" pitchFamily="34" charset="-79"/>
            </a:rPr>
            <a:t>ফেরেলের সুত্রের সাহায্যে </a:t>
          </a:r>
          <a:endParaRPr lang="en-US" sz="2400" dirty="0">
            <a:latin typeface="Narkisim" pitchFamily="34" charset="-79"/>
            <a:cs typeface="Narkisim" pitchFamily="34" charset="-79"/>
          </a:endParaRPr>
        </a:p>
      </dgm:t>
    </dgm:pt>
    <dgm:pt modelId="{2C1E1A63-A73A-4F59-952C-427E07143D38}" type="parTrans" cxnId="{EA34560F-6958-4486-A7DF-A1A88F98F285}">
      <dgm:prSet/>
      <dgm:spPr/>
      <dgm:t>
        <a:bodyPr/>
        <a:lstStyle/>
        <a:p>
          <a:endParaRPr lang="en-US"/>
        </a:p>
      </dgm:t>
    </dgm:pt>
    <dgm:pt modelId="{BAEBC721-1AA4-4501-B89E-55E1993212A9}" type="sibTrans" cxnId="{EA34560F-6958-4486-A7DF-A1A88F98F285}">
      <dgm:prSet/>
      <dgm:spPr/>
      <dgm:t>
        <a:bodyPr/>
        <a:lstStyle/>
        <a:p>
          <a:endParaRPr lang="en-US"/>
        </a:p>
      </dgm:t>
    </dgm:pt>
    <dgm:pt modelId="{7B2A698E-D829-4526-964C-FA3582DF5FBD}" type="pres">
      <dgm:prSet presAssocID="{95100C8F-92C2-4814-A6E8-353C3C5BEAB6}" presName="Name0" presStyleCnt="0">
        <dgm:presLayoutVars>
          <dgm:dir/>
          <dgm:resizeHandles val="exact"/>
        </dgm:presLayoutVars>
      </dgm:prSet>
      <dgm:spPr/>
      <dgm:t>
        <a:bodyPr/>
        <a:lstStyle/>
        <a:p>
          <a:endParaRPr lang="en-US"/>
        </a:p>
      </dgm:t>
    </dgm:pt>
    <dgm:pt modelId="{9259367B-B58A-4366-8302-5EBDCF1306FB}" type="pres">
      <dgm:prSet presAssocID="{B53FB8A0-506B-43CB-BE77-7633FB757997}" presName="compNode" presStyleCnt="0"/>
      <dgm:spPr/>
    </dgm:pt>
    <dgm:pt modelId="{F3CD1634-9284-439F-A25C-8F4661BE5440}" type="pres">
      <dgm:prSet presAssocID="{B53FB8A0-506B-43CB-BE77-7633FB757997}" presName="pictRect" presStyleLbl="node1" presStyleIdx="0" presStyleCnt="4" custScaleY="145617" custLinFactNeighborX="-210" custLinFactNeighborY="-43380"/>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D48CF207-90FF-4E6B-8ACB-022DCE4D9295}" type="pres">
      <dgm:prSet presAssocID="{B53FB8A0-506B-43CB-BE77-7633FB757997}" presName="textRect" presStyleLbl="revTx" presStyleIdx="0" presStyleCnt="4" custScaleX="151832" custLinFactNeighborX="3469" custLinFactNeighborY="48347">
        <dgm:presLayoutVars>
          <dgm:bulletEnabled val="1"/>
        </dgm:presLayoutVars>
      </dgm:prSet>
      <dgm:spPr/>
      <dgm:t>
        <a:bodyPr/>
        <a:lstStyle/>
        <a:p>
          <a:endParaRPr lang="en-US"/>
        </a:p>
      </dgm:t>
    </dgm:pt>
    <dgm:pt modelId="{E9600806-9669-48CB-9AD6-2E5598B7BF9C}" type="pres">
      <dgm:prSet presAssocID="{FD3FF9F4-D510-482D-887A-E1E90C75A1B3}" presName="sibTrans" presStyleLbl="sibTrans2D1" presStyleIdx="0" presStyleCnt="0"/>
      <dgm:spPr/>
      <dgm:t>
        <a:bodyPr/>
        <a:lstStyle/>
        <a:p>
          <a:endParaRPr lang="en-US"/>
        </a:p>
      </dgm:t>
    </dgm:pt>
    <dgm:pt modelId="{D3C611C8-DBE9-48A3-8D77-183167DD8440}" type="pres">
      <dgm:prSet presAssocID="{39C67646-BA7D-410A-8637-F25AF7F22689}" presName="compNode" presStyleCnt="0"/>
      <dgm:spPr/>
    </dgm:pt>
    <dgm:pt modelId="{EC57FB83-C203-415F-80B0-8190D6A33CBD}" type="pres">
      <dgm:prSet presAssocID="{39C67646-BA7D-410A-8637-F25AF7F22689}" presName="pictRect" presStyleLbl="node1" presStyleIdx="1" presStyleCnt="4" custScaleY="132223" custLinFactNeighborX="153" custLinFactNeighborY="1327"/>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56E972C5-ACBF-49A5-91A5-78281D444627}" type="pres">
      <dgm:prSet presAssocID="{39C67646-BA7D-410A-8637-F25AF7F22689}" presName="textRect" presStyleLbl="revTx" presStyleIdx="1" presStyleCnt="4" custLinFactNeighborX="153" custLinFactNeighborY="64482">
        <dgm:presLayoutVars>
          <dgm:bulletEnabled val="1"/>
        </dgm:presLayoutVars>
      </dgm:prSet>
      <dgm:spPr/>
      <dgm:t>
        <a:bodyPr/>
        <a:lstStyle/>
        <a:p>
          <a:endParaRPr lang="en-US"/>
        </a:p>
      </dgm:t>
    </dgm:pt>
    <dgm:pt modelId="{D89645BD-1A91-4615-884B-6255CBCA9F0A}" type="pres">
      <dgm:prSet presAssocID="{5EFC173A-4FC5-4D62-9579-71CCE7D35592}" presName="sibTrans" presStyleLbl="sibTrans2D1" presStyleIdx="0" presStyleCnt="0"/>
      <dgm:spPr/>
      <dgm:t>
        <a:bodyPr/>
        <a:lstStyle/>
        <a:p>
          <a:endParaRPr lang="en-US"/>
        </a:p>
      </dgm:t>
    </dgm:pt>
    <dgm:pt modelId="{44F1FC23-C47C-42C1-8EA2-7D80167E5C42}" type="pres">
      <dgm:prSet presAssocID="{E56651EC-4CA1-4371-83F6-7D3ED6360E9C}" presName="compNode" presStyleCnt="0"/>
      <dgm:spPr/>
    </dgm:pt>
    <dgm:pt modelId="{BDC2DB9F-ABD1-43A6-986B-76C4D715C8B8}" type="pres">
      <dgm:prSet presAssocID="{E56651EC-4CA1-4371-83F6-7D3ED6360E9C}" presName="pictRect" presStyleLbl="node1" presStyleIdx="2" presStyleCnt="4" custScaleY="141515"/>
      <dgm:spPr>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pt>
    <dgm:pt modelId="{B5281C79-EE74-407F-ABE1-89D1E1E9F7D3}" type="pres">
      <dgm:prSet presAssocID="{E56651EC-4CA1-4371-83F6-7D3ED6360E9C}" presName="textRect" presStyleLbl="revTx" presStyleIdx="2" presStyleCnt="4" custLinFactNeighborX="516" custLinFactNeighborY="60168">
        <dgm:presLayoutVars>
          <dgm:bulletEnabled val="1"/>
        </dgm:presLayoutVars>
      </dgm:prSet>
      <dgm:spPr/>
      <dgm:t>
        <a:bodyPr/>
        <a:lstStyle/>
        <a:p>
          <a:endParaRPr lang="en-US"/>
        </a:p>
      </dgm:t>
    </dgm:pt>
    <dgm:pt modelId="{B45E4F0F-FB15-4103-8428-F940E912B26F}" type="pres">
      <dgm:prSet presAssocID="{FF808318-4F98-4DFB-8A7C-6EC095105C9C}" presName="sibTrans" presStyleLbl="sibTrans2D1" presStyleIdx="0" presStyleCnt="0"/>
      <dgm:spPr/>
      <dgm:t>
        <a:bodyPr/>
        <a:lstStyle/>
        <a:p>
          <a:endParaRPr lang="en-US"/>
        </a:p>
      </dgm:t>
    </dgm:pt>
    <dgm:pt modelId="{5B7B9260-A868-47AB-B6D9-C67FD842CCA2}" type="pres">
      <dgm:prSet presAssocID="{FE97E359-6E83-4C01-96EA-0A7794F1E081}" presName="compNode" presStyleCnt="0"/>
      <dgm:spPr/>
    </dgm:pt>
    <dgm:pt modelId="{08469718-6240-40B9-A124-27A64AAE383F}" type="pres">
      <dgm:prSet presAssocID="{FE97E359-6E83-4C01-96EA-0A7794F1E081}" presName="pictRect" presStyleLbl="node1" presStyleIdx="3" presStyleCnt="4" custScaleY="134929"/>
      <dgm:spPr>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dgm:spPr>
    </dgm:pt>
    <dgm:pt modelId="{5D3F2E9F-E52B-4976-81D2-13CC4253EE56}" type="pres">
      <dgm:prSet presAssocID="{FE97E359-6E83-4C01-96EA-0A7794F1E081}" presName="textRect" presStyleLbl="revTx" presStyleIdx="3" presStyleCnt="4" custLinFactNeighborX="-2799" custLinFactNeighborY="63226">
        <dgm:presLayoutVars>
          <dgm:bulletEnabled val="1"/>
        </dgm:presLayoutVars>
      </dgm:prSet>
      <dgm:spPr/>
      <dgm:t>
        <a:bodyPr/>
        <a:lstStyle/>
        <a:p>
          <a:endParaRPr lang="en-US"/>
        </a:p>
      </dgm:t>
    </dgm:pt>
  </dgm:ptLst>
  <dgm:cxnLst>
    <dgm:cxn modelId="{B8526A71-8C1C-437C-84F9-832E254C3DA2}" type="presOf" srcId="{FD3FF9F4-D510-482D-887A-E1E90C75A1B3}" destId="{E9600806-9669-48CB-9AD6-2E5598B7BF9C}" srcOrd="0" destOrd="0" presId="urn:microsoft.com/office/officeart/2005/8/layout/pList1"/>
    <dgm:cxn modelId="{C749BF35-29E2-4A6F-9996-193D3146930B}" type="presOf" srcId="{5EFC173A-4FC5-4D62-9579-71CCE7D35592}" destId="{D89645BD-1A91-4615-884B-6255CBCA9F0A}" srcOrd="0" destOrd="0" presId="urn:microsoft.com/office/officeart/2005/8/layout/pList1"/>
    <dgm:cxn modelId="{BDD1C280-EF38-4F9B-A292-C5AC923D25B6}" type="presOf" srcId="{E56651EC-4CA1-4371-83F6-7D3ED6360E9C}" destId="{B5281C79-EE74-407F-ABE1-89D1E1E9F7D3}" srcOrd="0" destOrd="0" presId="urn:microsoft.com/office/officeart/2005/8/layout/pList1"/>
    <dgm:cxn modelId="{72EA2BFC-53F1-4190-B191-E82E17EECAC7}" srcId="{95100C8F-92C2-4814-A6E8-353C3C5BEAB6}" destId="{B53FB8A0-506B-43CB-BE77-7633FB757997}" srcOrd="0" destOrd="0" parTransId="{5566F9E6-8A94-4E3F-B8D5-3042B2B42694}" sibTransId="{FD3FF9F4-D510-482D-887A-E1E90C75A1B3}"/>
    <dgm:cxn modelId="{9A9CBB65-4AB0-4AD1-A490-B8B212F185C4}" srcId="{95100C8F-92C2-4814-A6E8-353C3C5BEAB6}" destId="{39C67646-BA7D-410A-8637-F25AF7F22689}" srcOrd="1" destOrd="0" parTransId="{0320F4E6-914C-4A88-A892-393A5FDAF9E8}" sibTransId="{5EFC173A-4FC5-4D62-9579-71CCE7D35592}"/>
    <dgm:cxn modelId="{1E5117CA-F793-4B81-B9F6-F2C4074FC367}" srcId="{95100C8F-92C2-4814-A6E8-353C3C5BEAB6}" destId="{E56651EC-4CA1-4371-83F6-7D3ED6360E9C}" srcOrd="2" destOrd="0" parTransId="{97DABC57-A15B-414F-A1F6-29D66F1A0F9C}" sibTransId="{FF808318-4F98-4DFB-8A7C-6EC095105C9C}"/>
    <dgm:cxn modelId="{DC8B83F6-302D-475D-A184-BACFCBA18756}" type="presOf" srcId="{FF808318-4F98-4DFB-8A7C-6EC095105C9C}" destId="{B45E4F0F-FB15-4103-8428-F940E912B26F}" srcOrd="0" destOrd="0" presId="urn:microsoft.com/office/officeart/2005/8/layout/pList1"/>
    <dgm:cxn modelId="{EA34560F-6958-4486-A7DF-A1A88F98F285}" srcId="{95100C8F-92C2-4814-A6E8-353C3C5BEAB6}" destId="{FE97E359-6E83-4C01-96EA-0A7794F1E081}" srcOrd="3" destOrd="0" parTransId="{2C1E1A63-A73A-4F59-952C-427E07143D38}" sibTransId="{BAEBC721-1AA4-4501-B89E-55E1993212A9}"/>
    <dgm:cxn modelId="{9428908E-2002-4360-B923-59A631DDCA76}" type="presOf" srcId="{FE97E359-6E83-4C01-96EA-0A7794F1E081}" destId="{5D3F2E9F-E52B-4976-81D2-13CC4253EE56}" srcOrd="0" destOrd="0" presId="urn:microsoft.com/office/officeart/2005/8/layout/pList1"/>
    <dgm:cxn modelId="{A4E94932-5FF9-476E-86F1-6B6B037FB16B}" type="presOf" srcId="{39C67646-BA7D-410A-8637-F25AF7F22689}" destId="{56E972C5-ACBF-49A5-91A5-78281D444627}" srcOrd="0" destOrd="0" presId="urn:microsoft.com/office/officeart/2005/8/layout/pList1"/>
    <dgm:cxn modelId="{0D779CEF-BE29-49C9-8C2F-1F4F3AFD88A4}" type="presOf" srcId="{B53FB8A0-506B-43CB-BE77-7633FB757997}" destId="{D48CF207-90FF-4E6B-8ACB-022DCE4D9295}" srcOrd="0" destOrd="0" presId="urn:microsoft.com/office/officeart/2005/8/layout/pList1"/>
    <dgm:cxn modelId="{4BD62928-DA83-4FE3-B8D6-108BB79C20D9}" type="presOf" srcId="{95100C8F-92C2-4814-A6E8-353C3C5BEAB6}" destId="{7B2A698E-D829-4526-964C-FA3582DF5FBD}" srcOrd="0" destOrd="0" presId="urn:microsoft.com/office/officeart/2005/8/layout/pList1"/>
    <dgm:cxn modelId="{729A5FD3-5C33-47E8-8295-D9220846B747}" type="presParOf" srcId="{7B2A698E-D829-4526-964C-FA3582DF5FBD}" destId="{9259367B-B58A-4366-8302-5EBDCF1306FB}" srcOrd="0" destOrd="0" presId="urn:microsoft.com/office/officeart/2005/8/layout/pList1"/>
    <dgm:cxn modelId="{C884A411-9150-4B8D-95E9-D4A2E68F8A33}" type="presParOf" srcId="{9259367B-B58A-4366-8302-5EBDCF1306FB}" destId="{F3CD1634-9284-439F-A25C-8F4661BE5440}" srcOrd="0" destOrd="0" presId="urn:microsoft.com/office/officeart/2005/8/layout/pList1"/>
    <dgm:cxn modelId="{59066B04-CF42-4BF4-A29C-73BDEC91EF6F}" type="presParOf" srcId="{9259367B-B58A-4366-8302-5EBDCF1306FB}" destId="{D48CF207-90FF-4E6B-8ACB-022DCE4D9295}" srcOrd="1" destOrd="0" presId="urn:microsoft.com/office/officeart/2005/8/layout/pList1"/>
    <dgm:cxn modelId="{3D22CBF7-E582-408D-8E4B-176B06CF3420}" type="presParOf" srcId="{7B2A698E-D829-4526-964C-FA3582DF5FBD}" destId="{E9600806-9669-48CB-9AD6-2E5598B7BF9C}" srcOrd="1" destOrd="0" presId="urn:microsoft.com/office/officeart/2005/8/layout/pList1"/>
    <dgm:cxn modelId="{4DC8EC11-AFE2-4374-A14C-7B0B2C08E979}" type="presParOf" srcId="{7B2A698E-D829-4526-964C-FA3582DF5FBD}" destId="{D3C611C8-DBE9-48A3-8D77-183167DD8440}" srcOrd="2" destOrd="0" presId="urn:microsoft.com/office/officeart/2005/8/layout/pList1"/>
    <dgm:cxn modelId="{0C410DD5-5C3A-4ABD-A322-3E4EAD0BC9E0}" type="presParOf" srcId="{D3C611C8-DBE9-48A3-8D77-183167DD8440}" destId="{EC57FB83-C203-415F-80B0-8190D6A33CBD}" srcOrd="0" destOrd="0" presId="urn:microsoft.com/office/officeart/2005/8/layout/pList1"/>
    <dgm:cxn modelId="{7A09C76F-2002-404C-B305-4761A618D610}" type="presParOf" srcId="{D3C611C8-DBE9-48A3-8D77-183167DD8440}" destId="{56E972C5-ACBF-49A5-91A5-78281D444627}" srcOrd="1" destOrd="0" presId="urn:microsoft.com/office/officeart/2005/8/layout/pList1"/>
    <dgm:cxn modelId="{A502684B-9FEF-40E6-A910-0F2F21919F63}" type="presParOf" srcId="{7B2A698E-D829-4526-964C-FA3582DF5FBD}" destId="{D89645BD-1A91-4615-884B-6255CBCA9F0A}" srcOrd="3" destOrd="0" presId="urn:microsoft.com/office/officeart/2005/8/layout/pList1"/>
    <dgm:cxn modelId="{B61F6F18-2962-48F5-B148-4897F1EC661F}" type="presParOf" srcId="{7B2A698E-D829-4526-964C-FA3582DF5FBD}" destId="{44F1FC23-C47C-42C1-8EA2-7D80167E5C42}" srcOrd="4" destOrd="0" presId="urn:microsoft.com/office/officeart/2005/8/layout/pList1"/>
    <dgm:cxn modelId="{E16AA027-CE0F-47FC-8335-99EE731F70B4}" type="presParOf" srcId="{44F1FC23-C47C-42C1-8EA2-7D80167E5C42}" destId="{BDC2DB9F-ABD1-43A6-986B-76C4D715C8B8}" srcOrd="0" destOrd="0" presId="urn:microsoft.com/office/officeart/2005/8/layout/pList1"/>
    <dgm:cxn modelId="{33E604AD-721E-4D81-AA72-E5E39B3B0B1D}" type="presParOf" srcId="{44F1FC23-C47C-42C1-8EA2-7D80167E5C42}" destId="{B5281C79-EE74-407F-ABE1-89D1E1E9F7D3}" srcOrd="1" destOrd="0" presId="urn:microsoft.com/office/officeart/2005/8/layout/pList1"/>
    <dgm:cxn modelId="{76DE64D5-A0E8-4AF4-BBFB-618DC2CD3F8F}" type="presParOf" srcId="{7B2A698E-D829-4526-964C-FA3582DF5FBD}" destId="{B45E4F0F-FB15-4103-8428-F940E912B26F}" srcOrd="5" destOrd="0" presId="urn:microsoft.com/office/officeart/2005/8/layout/pList1"/>
    <dgm:cxn modelId="{352DDB2A-01EB-4CF3-8E3E-1CC9ECA1948B}" type="presParOf" srcId="{7B2A698E-D829-4526-964C-FA3582DF5FBD}" destId="{5B7B9260-A868-47AB-B6D9-C67FD842CCA2}" srcOrd="6" destOrd="0" presId="urn:microsoft.com/office/officeart/2005/8/layout/pList1"/>
    <dgm:cxn modelId="{8CF3EE86-6300-40D5-A76B-CBEDCEA6ACFC}" type="presParOf" srcId="{5B7B9260-A868-47AB-B6D9-C67FD842CCA2}" destId="{08469718-6240-40B9-A124-27A64AAE383F}" srcOrd="0" destOrd="0" presId="urn:microsoft.com/office/officeart/2005/8/layout/pList1"/>
    <dgm:cxn modelId="{CF2571E0-B25B-4C86-8F00-A088C2155A98}" type="presParOf" srcId="{5B7B9260-A868-47AB-B6D9-C67FD842CCA2}" destId="{5D3F2E9F-E52B-4976-81D2-13CC4253EE56}"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9E6B0-3375-41AC-BA6A-2FD545AC7349}">
      <dsp:nvSpPr>
        <dsp:cNvPr id="0" name=""/>
        <dsp:cNvSpPr/>
      </dsp:nvSpPr>
      <dsp:spPr>
        <a:xfrm>
          <a:off x="2340496" y="1579"/>
          <a:ext cx="3121804" cy="137832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bn-IN" sz="3600" kern="1200" dirty="0" smtClean="0">
              <a:latin typeface="Narkisim" pitchFamily="34" charset="-79"/>
              <a:cs typeface="Narkisim" pitchFamily="34" charset="-79"/>
            </a:rPr>
            <a:t>পৃথিবীর গতি </a:t>
          </a:r>
          <a:endParaRPr lang="en-US" sz="3600" kern="1200" dirty="0">
            <a:latin typeface="Narkisim" pitchFamily="34" charset="-79"/>
            <a:cs typeface="Narkisim" pitchFamily="34" charset="-79"/>
          </a:endParaRPr>
        </a:p>
      </dsp:txBody>
      <dsp:txXfrm>
        <a:off x="2407780" y="68863"/>
        <a:ext cx="2987236" cy="1243759"/>
      </dsp:txXfrm>
    </dsp:sp>
    <dsp:sp modelId="{C0E92198-9CC8-419C-B69C-841368136415}">
      <dsp:nvSpPr>
        <dsp:cNvPr id="0" name=""/>
        <dsp:cNvSpPr/>
      </dsp:nvSpPr>
      <dsp:spPr>
        <a:xfrm>
          <a:off x="1830569" y="1214160"/>
          <a:ext cx="3676018" cy="3676018"/>
        </a:xfrm>
        <a:custGeom>
          <a:avLst/>
          <a:gdLst/>
          <a:ahLst/>
          <a:cxnLst/>
          <a:rect l="0" t="0" r="0" b="0"/>
          <a:pathLst>
            <a:path>
              <a:moveTo>
                <a:pt x="2616402" y="172962"/>
              </a:moveTo>
              <a:arcTo wR="1838009" hR="1838009" stAng="17703339" swAng="3286217"/>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941047A-4372-426E-89A1-C028CA2C3E89}">
      <dsp:nvSpPr>
        <dsp:cNvPr id="0" name=""/>
        <dsp:cNvSpPr/>
      </dsp:nvSpPr>
      <dsp:spPr>
        <a:xfrm>
          <a:off x="4828338" y="2744461"/>
          <a:ext cx="2364509" cy="1378327"/>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arkisim" pitchFamily="34" charset="-79"/>
              <a:cs typeface="Narkisim" pitchFamily="34" charset="-79"/>
            </a:rPr>
            <a:t>আহ্নিক গতি </a:t>
          </a:r>
          <a:endParaRPr lang="en-US" sz="3200" kern="1200" dirty="0">
            <a:latin typeface="Narkisim" pitchFamily="34" charset="-79"/>
            <a:cs typeface="Narkisim" pitchFamily="34" charset="-79"/>
          </a:endParaRPr>
        </a:p>
      </dsp:txBody>
      <dsp:txXfrm>
        <a:off x="4895622" y="2811745"/>
        <a:ext cx="2229941" cy="1243759"/>
      </dsp:txXfrm>
    </dsp:sp>
    <dsp:sp modelId="{D40FCDB4-EF11-42F4-8979-54AD45075BAC}">
      <dsp:nvSpPr>
        <dsp:cNvPr id="0" name=""/>
        <dsp:cNvSpPr/>
      </dsp:nvSpPr>
      <dsp:spPr>
        <a:xfrm>
          <a:off x="2070594" y="1462906"/>
          <a:ext cx="3676018" cy="3676018"/>
        </a:xfrm>
        <a:custGeom>
          <a:avLst/>
          <a:gdLst/>
          <a:ahLst/>
          <a:cxnLst/>
          <a:rect l="0" t="0" r="0" b="0"/>
          <a:pathLst>
            <a:path>
              <a:moveTo>
                <a:pt x="3467064" y="2689158"/>
              </a:moveTo>
              <a:arcTo wR="1838009" hR="1838009" stAng="1655172" swAng="7489669"/>
            </a:path>
          </a:pathLst>
        </a:custGeom>
        <a:noFill/>
        <a:ln w="9525" cap="flat" cmpd="sng" algn="ctr">
          <a:solidFill>
            <a:schemeClr val="accent4">
              <a:hueOff val="-2232385"/>
              <a:satOff val="13449"/>
              <a:lumOff val="1078"/>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95E8CAE-4585-4225-A9AF-0BE9DAD1DFD1}">
      <dsp:nvSpPr>
        <dsp:cNvPr id="0" name=""/>
        <dsp:cNvSpPr/>
      </dsp:nvSpPr>
      <dsp:spPr>
        <a:xfrm>
          <a:off x="743213" y="2744455"/>
          <a:ext cx="2120503" cy="1378327"/>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bn-IN" sz="3600" kern="1200" dirty="0" smtClean="0">
              <a:latin typeface="Narkisim" pitchFamily="34" charset="-79"/>
              <a:cs typeface="Narkisim" pitchFamily="34" charset="-79"/>
            </a:rPr>
            <a:t>বার্ষিক গতি </a:t>
          </a:r>
          <a:endParaRPr lang="en-US" sz="3600" kern="1200" dirty="0">
            <a:latin typeface="Narkisim" pitchFamily="34" charset="-79"/>
            <a:cs typeface="Narkisim" pitchFamily="34" charset="-79"/>
          </a:endParaRPr>
        </a:p>
      </dsp:txBody>
      <dsp:txXfrm>
        <a:off x="810497" y="2811739"/>
        <a:ext cx="1985935" cy="1243759"/>
      </dsp:txXfrm>
    </dsp:sp>
    <dsp:sp modelId="{9A713CFB-A468-46E7-BE08-E441DAC37515}">
      <dsp:nvSpPr>
        <dsp:cNvPr id="0" name=""/>
        <dsp:cNvSpPr/>
      </dsp:nvSpPr>
      <dsp:spPr>
        <a:xfrm>
          <a:off x="2305112" y="1211376"/>
          <a:ext cx="3676018" cy="3676018"/>
        </a:xfrm>
        <a:custGeom>
          <a:avLst/>
          <a:gdLst/>
          <a:ahLst/>
          <a:cxnLst/>
          <a:rect l="0" t="0" r="0" b="0"/>
          <a:pathLst>
            <a:path>
              <a:moveTo>
                <a:pt x="28400" y="1516151"/>
              </a:moveTo>
              <a:arcTo wR="1838009" hR="1838009" stAng="11405111" swAng="3279116"/>
            </a:path>
          </a:pathLst>
        </a:custGeom>
        <a:noFill/>
        <a:ln w="9525" cap="flat" cmpd="sng" algn="ctr">
          <a:solidFill>
            <a:schemeClr val="accent4">
              <a:hueOff val="-4464770"/>
              <a:satOff val="26899"/>
              <a:lumOff val="2156"/>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D1634-9284-439F-A25C-8F4661BE5440}">
      <dsp:nvSpPr>
        <dsp:cNvPr id="0" name=""/>
        <dsp:cNvSpPr/>
      </dsp:nvSpPr>
      <dsp:spPr>
        <a:xfrm>
          <a:off x="477613" y="353789"/>
          <a:ext cx="1849342" cy="1855447"/>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CF207-90FF-4E6B-8ACB-022DCE4D9295}">
      <dsp:nvSpPr>
        <dsp:cNvPr id="0" name=""/>
        <dsp:cNvSpPr/>
      </dsp:nvSpPr>
      <dsp:spPr>
        <a:xfrm>
          <a:off x="66374" y="2803069"/>
          <a:ext cx="2807893" cy="68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bn-IN" sz="2400" kern="1200" dirty="0" smtClean="0">
              <a:latin typeface="Narkisim" pitchFamily="34" charset="-79"/>
              <a:cs typeface="Narkisim" pitchFamily="34" charset="-79"/>
            </a:rPr>
            <a:t>মহাকাশজানের পাঠানোর ছবি </a:t>
          </a:r>
          <a:endParaRPr lang="en-US" sz="2400" kern="1200" dirty="0">
            <a:latin typeface="Narkisim" pitchFamily="34" charset="-79"/>
            <a:cs typeface="Narkisim" pitchFamily="34" charset="-79"/>
          </a:endParaRPr>
        </a:p>
      </dsp:txBody>
      <dsp:txXfrm>
        <a:off x="66374" y="2803069"/>
        <a:ext cx="2807893" cy="686106"/>
      </dsp:txXfrm>
    </dsp:sp>
    <dsp:sp modelId="{EC57FB83-C203-415F-80B0-8190D6A33CBD}">
      <dsp:nvSpPr>
        <dsp:cNvPr id="0" name=""/>
        <dsp:cNvSpPr/>
      </dsp:nvSpPr>
      <dsp:spPr>
        <a:xfrm>
          <a:off x="2997956" y="966110"/>
          <a:ext cx="1849342" cy="168478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E972C5-ACBF-49A5-91A5-78281D444627}">
      <dsp:nvSpPr>
        <dsp:cNvPr id="0" name=""/>
        <dsp:cNvSpPr/>
      </dsp:nvSpPr>
      <dsp:spPr>
        <a:xfrm>
          <a:off x="2997956" y="2871106"/>
          <a:ext cx="1849342" cy="68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bn-IN" sz="2400" kern="1200" dirty="0" smtClean="0">
              <a:latin typeface="Narkisim" pitchFamily="34" charset="-79"/>
              <a:cs typeface="Narkisim" pitchFamily="34" charset="-79"/>
            </a:rPr>
            <a:t>পৃথিবীর আকৃতি </a:t>
          </a:r>
          <a:endParaRPr lang="en-US" sz="2400" kern="1200" dirty="0">
            <a:latin typeface="Narkisim" pitchFamily="34" charset="-79"/>
            <a:cs typeface="Narkisim" pitchFamily="34" charset="-79"/>
          </a:endParaRPr>
        </a:p>
      </dsp:txBody>
      <dsp:txXfrm>
        <a:off x="2997956" y="2871106"/>
        <a:ext cx="1849342" cy="686106"/>
      </dsp:txXfrm>
    </dsp:sp>
    <dsp:sp modelId="{BDC2DB9F-ABD1-43A6-986B-76C4D715C8B8}">
      <dsp:nvSpPr>
        <dsp:cNvPr id="0" name=""/>
        <dsp:cNvSpPr/>
      </dsp:nvSpPr>
      <dsp:spPr>
        <a:xfrm>
          <a:off x="5029481" y="919602"/>
          <a:ext cx="1849342" cy="180317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81C79-EE74-407F-ABE1-89D1E1E9F7D3}">
      <dsp:nvSpPr>
        <dsp:cNvPr id="0" name=""/>
        <dsp:cNvSpPr/>
      </dsp:nvSpPr>
      <dsp:spPr>
        <a:xfrm>
          <a:off x="5039024" y="2871107"/>
          <a:ext cx="1849342" cy="68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bn-IN" sz="2400" kern="1200" dirty="0" smtClean="0">
              <a:latin typeface="Narkisim" pitchFamily="34" charset="-79"/>
              <a:cs typeface="Narkisim" pitchFamily="34" charset="-79"/>
            </a:rPr>
            <a:t>দিন রাত হওয়া </a:t>
          </a:r>
          <a:endParaRPr lang="en-US" sz="2400" kern="1200" dirty="0">
            <a:latin typeface="Narkisim" pitchFamily="34" charset="-79"/>
            <a:cs typeface="Narkisim" pitchFamily="34" charset="-79"/>
          </a:endParaRPr>
        </a:p>
      </dsp:txBody>
      <dsp:txXfrm>
        <a:off x="5039024" y="2871107"/>
        <a:ext cx="1849342" cy="686106"/>
      </dsp:txXfrm>
    </dsp:sp>
    <dsp:sp modelId="{08469718-6240-40B9-A124-27A64AAE383F}">
      <dsp:nvSpPr>
        <dsp:cNvPr id="0" name=""/>
        <dsp:cNvSpPr/>
      </dsp:nvSpPr>
      <dsp:spPr>
        <a:xfrm>
          <a:off x="7063836" y="940582"/>
          <a:ext cx="1849342" cy="1719261"/>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3F2E9F-E52B-4976-81D2-13CC4253EE56}">
      <dsp:nvSpPr>
        <dsp:cNvPr id="0" name=""/>
        <dsp:cNvSpPr/>
      </dsp:nvSpPr>
      <dsp:spPr>
        <a:xfrm>
          <a:off x="7012073" y="2871108"/>
          <a:ext cx="1849342" cy="68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bn-IN" sz="2400" kern="1200" dirty="0" smtClean="0">
              <a:latin typeface="Narkisim" pitchFamily="34" charset="-79"/>
              <a:cs typeface="Narkisim" pitchFamily="34" charset="-79"/>
            </a:rPr>
            <a:t>ফেরেলের সুত্রের সাহায্যে </a:t>
          </a:r>
          <a:endParaRPr lang="en-US" sz="2400" kern="1200" dirty="0">
            <a:latin typeface="Narkisim" pitchFamily="34" charset="-79"/>
            <a:cs typeface="Narkisim" pitchFamily="34" charset="-79"/>
          </a:endParaRPr>
        </a:p>
      </dsp:txBody>
      <dsp:txXfrm>
        <a:off x="7012073" y="2871108"/>
        <a:ext cx="1849342" cy="68610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08356-1469-40E3-9326-695BDA56C015}" type="datetimeFigureOut">
              <a:rPr lang="en-US" smtClean="0"/>
              <a:t>2/22/2022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24DEC-B1D5-4CA5-8FD3-FACE00AAF7A0}" type="slidenum">
              <a:rPr lang="en-US" smtClean="0"/>
              <a:t>‹#›</a:t>
            </a:fld>
            <a:endParaRPr lang="en-US" dirty="0"/>
          </a:p>
        </p:txBody>
      </p:sp>
    </p:spTree>
    <p:extLst>
      <p:ext uri="{BB962C8B-B14F-4D97-AF65-F5344CB8AC3E}">
        <p14:creationId xmlns:p14="http://schemas.microsoft.com/office/powerpoint/2010/main" val="444613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3600" dirty="0" smtClean="0">
                <a:latin typeface="Narkisim" pitchFamily="34" charset="-79"/>
                <a:cs typeface="Narkisim" pitchFamily="34" charset="-79"/>
              </a:rPr>
              <a:t>শিক্ষক</a:t>
            </a:r>
            <a:r>
              <a:rPr lang="bn-IN" sz="3600" baseline="0" dirty="0" smtClean="0">
                <a:latin typeface="Narkisim" pitchFamily="34" charset="-79"/>
                <a:cs typeface="Narkisim" pitchFamily="34" charset="-79"/>
              </a:rPr>
              <a:t> স্লাইড শো দেখিয়ে শিক্ষার্থীদের কাছ থেকে উত্তর নিয়ে পাঠদানের বিষয় ঘোষনা করবেন।</a:t>
            </a:r>
            <a:endParaRPr lang="en-US" sz="3600" dirty="0">
              <a:latin typeface="Narkisim" pitchFamily="34" charset="-79"/>
              <a:cs typeface="Narkisim" pitchFamily="34" charset="-79"/>
            </a:endParaRPr>
          </a:p>
        </p:txBody>
      </p:sp>
      <p:sp>
        <p:nvSpPr>
          <p:cNvPr id="4" name="Slide Number Placeholder 3"/>
          <p:cNvSpPr>
            <a:spLocks noGrp="1"/>
          </p:cNvSpPr>
          <p:nvPr>
            <p:ph type="sldNum" sz="quarter" idx="10"/>
          </p:nvPr>
        </p:nvSpPr>
        <p:spPr/>
        <p:txBody>
          <a:bodyPr/>
          <a:lstStyle/>
          <a:p>
            <a:fld id="{ABC24DEC-B1D5-4CA5-8FD3-FACE00AAF7A0}" type="slidenum">
              <a:rPr lang="en-US" smtClean="0"/>
              <a:t>5</a:t>
            </a:fld>
            <a:endParaRPr lang="en-US" dirty="0"/>
          </a:p>
        </p:txBody>
      </p:sp>
    </p:spTree>
    <p:extLst>
      <p:ext uri="{BB962C8B-B14F-4D97-AF65-F5344CB8AC3E}">
        <p14:creationId xmlns:p14="http://schemas.microsoft.com/office/powerpoint/2010/main" val="378993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24DEC-B1D5-4CA5-8FD3-FACE00AAF7A0}" type="slidenum">
              <a:rPr lang="en-US" smtClean="0"/>
              <a:t>11</a:t>
            </a:fld>
            <a:endParaRPr lang="en-US" dirty="0"/>
          </a:p>
        </p:txBody>
      </p:sp>
    </p:spTree>
    <p:extLst>
      <p:ext uri="{BB962C8B-B14F-4D97-AF65-F5344CB8AC3E}">
        <p14:creationId xmlns:p14="http://schemas.microsoft.com/office/powerpoint/2010/main" val="342844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শিক্ষক</a:t>
            </a:r>
            <a:r>
              <a:rPr lang="bn-IN" baseline="0" dirty="0" smtClean="0"/>
              <a:t> আহ্নিক গতির প্রমান পাঠ্য বই অনুসারে ব্যাখ্যা করবেন। </a:t>
            </a:r>
            <a:endParaRPr lang="en-US" dirty="0"/>
          </a:p>
        </p:txBody>
      </p:sp>
      <p:sp>
        <p:nvSpPr>
          <p:cNvPr id="4" name="Slide Number Placeholder 3"/>
          <p:cNvSpPr>
            <a:spLocks noGrp="1"/>
          </p:cNvSpPr>
          <p:nvPr>
            <p:ph type="sldNum" sz="quarter" idx="10"/>
          </p:nvPr>
        </p:nvSpPr>
        <p:spPr/>
        <p:txBody>
          <a:bodyPr/>
          <a:lstStyle/>
          <a:p>
            <a:fld id="{ABC24DEC-B1D5-4CA5-8FD3-FACE00AAF7A0}" type="slidenum">
              <a:rPr lang="en-US" smtClean="0"/>
              <a:t>14</a:t>
            </a:fld>
            <a:endParaRPr lang="en-US" dirty="0"/>
          </a:p>
        </p:txBody>
      </p:sp>
    </p:spTree>
    <p:extLst>
      <p:ext uri="{BB962C8B-B14F-4D97-AF65-F5344CB8AC3E}">
        <p14:creationId xmlns:p14="http://schemas.microsoft.com/office/powerpoint/2010/main" val="27168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7BDAB4-3EF8-40B6-A8B5-A18DEE095EDA}" type="datetimeFigureOut">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352CC5-087E-4625-89F5-65FD352E6272}" type="slidenum">
              <a:rPr lang="en-US" smtClean="0"/>
              <a:t>‹#›</a:t>
            </a:fld>
            <a:endParaRPr lang="en-US" dirty="0"/>
          </a:p>
        </p:txBody>
      </p:sp>
    </p:spTree>
    <p:extLst>
      <p:ext uri="{BB962C8B-B14F-4D97-AF65-F5344CB8AC3E}">
        <p14:creationId xmlns:p14="http://schemas.microsoft.com/office/powerpoint/2010/main" val="43618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BDAB4-3EF8-40B6-A8B5-A18DEE095EDA}" type="datetimeFigureOut">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352CC5-087E-4625-89F5-65FD352E6272}" type="slidenum">
              <a:rPr lang="en-US" smtClean="0"/>
              <a:t>‹#›</a:t>
            </a:fld>
            <a:endParaRPr lang="en-US" dirty="0"/>
          </a:p>
        </p:txBody>
      </p:sp>
    </p:spTree>
    <p:extLst>
      <p:ext uri="{BB962C8B-B14F-4D97-AF65-F5344CB8AC3E}">
        <p14:creationId xmlns:p14="http://schemas.microsoft.com/office/powerpoint/2010/main" val="219590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BDAB4-3EF8-40B6-A8B5-A18DEE095EDA}" type="datetimeFigureOut">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352CC5-087E-4625-89F5-65FD352E6272}" type="slidenum">
              <a:rPr lang="en-US" smtClean="0"/>
              <a:t>‹#›</a:t>
            </a:fld>
            <a:endParaRPr lang="en-US" dirty="0"/>
          </a:p>
        </p:txBody>
      </p:sp>
    </p:spTree>
    <p:extLst>
      <p:ext uri="{BB962C8B-B14F-4D97-AF65-F5344CB8AC3E}">
        <p14:creationId xmlns:p14="http://schemas.microsoft.com/office/powerpoint/2010/main" val="280653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BDAB4-3EF8-40B6-A8B5-A18DEE095EDA}" type="datetimeFigureOut">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352CC5-087E-4625-89F5-65FD352E6272}" type="slidenum">
              <a:rPr lang="en-US" smtClean="0"/>
              <a:t>‹#›</a:t>
            </a:fld>
            <a:endParaRPr lang="en-US" dirty="0"/>
          </a:p>
        </p:txBody>
      </p:sp>
    </p:spTree>
    <p:extLst>
      <p:ext uri="{BB962C8B-B14F-4D97-AF65-F5344CB8AC3E}">
        <p14:creationId xmlns:p14="http://schemas.microsoft.com/office/powerpoint/2010/main" val="96390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7BDAB4-3EF8-40B6-A8B5-A18DEE095EDA}" type="datetimeFigureOut">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352CC5-087E-4625-89F5-65FD352E6272}" type="slidenum">
              <a:rPr lang="en-US" smtClean="0"/>
              <a:t>‹#›</a:t>
            </a:fld>
            <a:endParaRPr lang="en-US" dirty="0"/>
          </a:p>
        </p:txBody>
      </p:sp>
    </p:spTree>
    <p:extLst>
      <p:ext uri="{BB962C8B-B14F-4D97-AF65-F5344CB8AC3E}">
        <p14:creationId xmlns:p14="http://schemas.microsoft.com/office/powerpoint/2010/main" val="23581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7BDAB4-3EF8-40B6-A8B5-A18DEE095EDA}" type="datetimeFigureOut">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352CC5-087E-4625-89F5-65FD352E6272}" type="slidenum">
              <a:rPr lang="en-US" smtClean="0"/>
              <a:t>‹#›</a:t>
            </a:fld>
            <a:endParaRPr lang="en-US" dirty="0"/>
          </a:p>
        </p:txBody>
      </p:sp>
    </p:spTree>
    <p:extLst>
      <p:ext uri="{BB962C8B-B14F-4D97-AF65-F5344CB8AC3E}">
        <p14:creationId xmlns:p14="http://schemas.microsoft.com/office/powerpoint/2010/main" val="63248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7BDAB4-3EF8-40B6-A8B5-A18DEE095EDA}" type="datetimeFigureOut">
              <a:rPr lang="en-US" smtClean="0"/>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352CC5-087E-4625-89F5-65FD352E6272}" type="slidenum">
              <a:rPr lang="en-US" smtClean="0"/>
              <a:t>‹#›</a:t>
            </a:fld>
            <a:endParaRPr lang="en-US" dirty="0"/>
          </a:p>
        </p:txBody>
      </p:sp>
    </p:spTree>
    <p:extLst>
      <p:ext uri="{BB962C8B-B14F-4D97-AF65-F5344CB8AC3E}">
        <p14:creationId xmlns:p14="http://schemas.microsoft.com/office/powerpoint/2010/main" val="401548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7BDAB4-3EF8-40B6-A8B5-A18DEE095EDA}" type="datetimeFigureOut">
              <a:rPr lang="en-US" smtClean="0"/>
              <a:t>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352CC5-087E-4625-89F5-65FD352E6272}" type="slidenum">
              <a:rPr lang="en-US" smtClean="0"/>
              <a:t>‹#›</a:t>
            </a:fld>
            <a:endParaRPr lang="en-US" dirty="0"/>
          </a:p>
        </p:txBody>
      </p:sp>
    </p:spTree>
    <p:extLst>
      <p:ext uri="{BB962C8B-B14F-4D97-AF65-F5344CB8AC3E}">
        <p14:creationId xmlns:p14="http://schemas.microsoft.com/office/powerpoint/2010/main" val="17309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BDAB4-3EF8-40B6-A8B5-A18DEE095EDA}" type="datetimeFigureOut">
              <a:rPr lang="en-US" smtClean="0"/>
              <a:t>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352CC5-087E-4625-89F5-65FD352E6272}" type="slidenum">
              <a:rPr lang="en-US" smtClean="0"/>
              <a:t>‹#›</a:t>
            </a:fld>
            <a:endParaRPr lang="en-US" dirty="0"/>
          </a:p>
        </p:txBody>
      </p:sp>
    </p:spTree>
    <p:extLst>
      <p:ext uri="{BB962C8B-B14F-4D97-AF65-F5344CB8AC3E}">
        <p14:creationId xmlns:p14="http://schemas.microsoft.com/office/powerpoint/2010/main" val="240855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BDAB4-3EF8-40B6-A8B5-A18DEE095EDA}" type="datetimeFigureOut">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352CC5-087E-4625-89F5-65FD352E6272}" type="slidenum">
              <a:rPr lang="en-US" smtClean="0"/>
              <a:t>‹#›</a:t>
            </a:fld>
            <a:endParaRPr lang="en-US" dirty="0"/>
          </a:p>
        </p:txBody>
      </p:sp>
    </p:spTree>
    <p:extLst>
      <p:ext uri="{BB962C8B-B14F-4D97-AF65-F5344CB8AC3E}">
        <p14:creationId xmlns:p14="http://schemas.microsoft.com/office/powerpoint/2010/main" val="296213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BDAB4-3EF8-40B6-A8B5-A18DEE095EDA}" type="datetimeFigureOut">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352CC5-087E-4625-89F5-65FD352E6272}" type="slidenum">
              <a:rPr lang="en-US" smtClean="0"/>
              <a:t>‹#›</a:t>
            </a:fld>
            <a:endParaRPr lang="en-US" dirty="0"/>
          </a:p>
        </p:txBody>
      </p:sp>
    </p:spTree>
    <p:extLst>
      <p:ext uri="{BB962C8B-B14F-4D97-AF65-F5344CB8AC3E}">
        <p14:creationId xmlns:p14="http://schemas.microsoft.com/office/powerpoint/2010/main" val="299807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BDAB4-3EF8-40B6-A8B5-A18DEE095EDA}" type="datetimeFigureOut">
              <a:rPr lang="en-US" smtClean="0"/>
              <a:t>2/22/2022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52CC5-087E-4625-89F5-65FD352E6272}" type="slidenum">
              <a:rPr lang="en-US" smtClean="0"/>
              <a:t>‹#›</a:t>
            </a:fld>
            <a:endParaRPr lang="en-US" dirty="0"/>
          </a:p>
        </p:txBody>
      </p:sp>
    </p:spTree>
    <p:extLst>
      <p:ext uri="{BB962C8B-B14F-4D97-AF65-F5344CB8AC3E}">
        <p14:creationId xmlns:p14="http://schemas.microsoft.com/office/powerpoint/2010/main" val="283980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81800"/>
          </a:xfrm>
          <a:prstGeom prst="rect">
            <a:avLst/>
          </a:prstGeom>
        </p:spPr>
      </p:pic>
    </p:spTree>
    <p:extLst>
      <p:ext uri="{BB962C8B-B14F-4D97-AF65-F5344CB8AC3E}">
        <p14:creationId xmlns:p14="http://schemas.microsoft.com/office/powerpoint/2010/main" val="1996784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rot="522093">
            <a:off x="914399" y="683008"/>
            <a:ext cx="7391400" cy="4953000"/>
          </a:xfrm>
          <a:prstGeom prst="ellipse">
            <a:avLst/>
          </a:prstGeom>
          <a:blipFill>
            <a:blip r:embed="rId2"/>
            <a:stretch>
              <a:fillRect/>
            </a:stretch>
          </a:blipFill>
          <a:ln w="165100">
            <a:solidFill>
              <a:schemeClr val="bg1">
                <a:lumMod val="65000"/>
              </a:schemeClr>
            </a:solidFill>
          </a:ln>
          <a:effectLst>
            <a:outerShdw blurRad="50800" dist="38100" algn="l" rotWithShape="0">
              <a:prstClr val="black">
                <a:alpha val="4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3352800" y="2133600"/>
            <a:ext cx="1981200" cy="1828800"/>
          </a:xfrm>
          <a:prstGeom prst="ellipse">
            <a:avLst/>
          </a:prstGeom>
          <a:no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24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268" y="2138149"/>
            <a:ext cx="2019732" cy="1828800"/>
          </a:xfrm>
          <a:prstGeom prst="ellipse">
            <a:avLst/>
          </a:prstGeom>
          <a:ln>
            <a:noFill/>
          </a:ln>
          <a:effectLst>
            <a:glow rad="228600">
              <a:schemeClr val="accent1">
                <a:satMod val="175000"/>
                <a:alpha val="40000"/>
              </a:schemeClr>
            </a:glow>
            <a:softEdge rad="112500"/>
          </a:effectLst>
        </p:spPr>
        <p:style>
          <a:lnRef idx="2">
            <a:schemeClr val="accent1">
              <a:shade val="50000"/>
            </a:schemeClr>
          </a:lnRef>
          <a:fillRef idx="1">
            <a:schemeClr val="accent1"/>
          </a:fillRef>
          <a:effectRef idx="0">
            <a:schemeClr val="accent1"/>
          </a:effectRef>
          <a:fontRef idx="minor">
            <a:schemeClr val="lt1"/>
          </a:fontRef>
        </p:style>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19400" y="1197909"/>
            <a:ext cx="1322725" cy="990767"/>
          </a:xfrm>
          <a:prstGeom prst="rect">
            <a:avLst/>
          </a:prstGeom>
        </p:spPr>
      </p:pic>
      <p:sp>
        <p:nvSpPr>
          <p:cNvPr id="10" name="Up Arrow Callout 9"/>
          <p:cNvSpPr/>
          <p:nvPr/>
        </p:nvSpPr>
        <p:spPr>
          <a:xfrm>
            <a:off x="0" y="6019801"/>
            <a:ext cx="9144000" cy="838200"/>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n-IN" sz="2400" dirty="0" smtClean="0">
                <a:solidFill>
                  <a:schemeClr val="tx1"/>
                </a:solidFill>
                <a:latin typeface="Narkisim" pitchFamily="34" charset="-79"/>
                <a:cs typeface="Narkisim" pitchFamily="34" charset="-79"/>
              </a:rPr>
              <a:t>পৃথিবীর আহ্নিন গতিঃ- পৃথিবী নিজ অক্ষের উপর আবর্তন করছে। একে পৃথিবীর আহ্নিক গতি বলে। চাঁদ পৃথিবীর এক মাত্র উপগ্রহ।  </a:t>
            </a:r>
            <a:endParaRPr lang="en-US" sz="2400"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36214993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13000" fill="hold" grpId="0" nodeType="clickEffect">
                                  <p:stCondLst>
                                    <p:cond delay="0"/>
                                  </p:stCondLst>
                                  <p:childTnLst>
                                    <p:animRot by="21600000">
                                      <p:cBhvr>
                                        <p:cTn id="6" dur="20000" fill="hold"/>
                                        <p:tgtEl>
                                          <p:spTgt spid="3"/>
                                        </p:tgtEl>
                                        <p:attrNameLst>
                                          <p:attrName>r</p:attrName>
                                        </p:attrNameLst>
                                      </p:cBhvr>
                                    </p:animRot>
                                  </p:childTnLst>
                                </p:cTn>
                              </p:par>
                              <p:par>
                                <p:cTn id="7" presetID="8" presetClass="emph" presetSubtype="0" repeatCount="10000" fill="hold" nodeType="withEffect">
                                  <p:stCondLst>
                                    <p:cond delay="0"/>
                                  </p:stCondLst>
                                  <p:childTnLst>
                                    <p:animRot by="21600000">
                                      <p:cBhvr>
                                        <p:cTn id="8" dur="20000" fill="hold"/>
                                        <p:tgtEl>
                                          <p:spTgt spid="5"/>
                                        </p:tgtEl>
                                        <p:attrNameLst>
                                          <p:attrName>r</p:attrName>
                                        </p:attrNameLst>
                                      </p:cBhvr>
                                    </p:animRot>
                                  </p:childTnLst>
                                </p:cTn>
                              </p:par>
                              <p:par>
                                <p:cTn id="9" presetID="1" presetClass="path" presetSubtype="0" repeatCount="10000" accel="50000" decel="50000" fill="hold" nodeType="withEffect">
                                  <p:stCondLst>
                                    <p:cond delay="0"/>
                                  </p:stCondLst>
                                  <p:childTnLst>
                                    <p:animMotion origin="layout" path="M 0.36527 -0.11239 C 0.44045 -0.00555 0.38593 0.22364 0.24479 0.3957 C 0.10017 0.56545 -0.07362 0.61749 -0.14601 0.5111 C -0.21962 0.4031 -0.16407 0.17762 -0.02188 0.00578 C 0.11927 -0.16512 0.29288 -0.21855 0.36527 -0.11239 Z " pathEditMode="relative" rAng="2866162" ptsTypes="fffff">
                                      <p:cBhvr>
                                        <p:cTn id="10" dur="20000" fill="hold"/>
                                        <p:tgtEl>
                                          <p:spTgt spid="8"/>
                                        </p:tgtEl>
                                        <p:attrNameLst>
                                          <p:attrName>ppt_x</p:attrName>
                                          <p:attrName>ppt_y</p:attrName>
                                        </p:attrNameLst>
                                      </p:cBhvr>
                                      <p:rCtr x="-25382" y="312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0212"/>
            <a:ext cx="9144000" cy="74357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6306" r="7217"/>
          <a:stretch/>
        </p:blipFill>
        <p:spPr>
          <a:xfrm>
            <a:off x="6400800" y="3253187"/>
            <a:ext cx="1143000" cy="1014014"/>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9727" r="13375"/>
          <a:stretch/>
        </p:blipFill>
        <p:spPr>
          <a:xfrm>
            <a:off x="3468805" y="2209800"/>
            <a:ext cx="1066800" cy="1043387"/>
          </a:xfrm>
          <a:prstGeom prst="rect">
            <a:avLst/>
          </a:prstGeom>
        </p:spPr>
      </p:pic>
      <p:sp>
        <p:nvSpPr>
          <p:cNvPr id="4" name="Up Arrow Callout 3"/>
          <p:cNvSpPr/>
          <p:nvPr/>
        </p:nvSpPr>
        <p:spPr>
          <a:xfrm>
            <a:off x="-27296" y="6100265"/>
            <a:ext cx="9171296" cy="77053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latin typeface="Narkisim" pitchFamily="34" charset="-79"/>
                <a:cs typeface="Narkisim" pitchFamily="34" charset="-79"/>
              </a:rPr>
              <a:t>সূর্যের মহাকর্ষ বলের আকর্ষণে পৃথিবী নিজের অক্ষের উপর অবিরাম ঘুরতে ঘুরতে একটি নির্দিষ্ট পথে নির্দিষ্ট দিকে এবং নির্দিষ্ট সময়ে সূর্যের চারদিকে ঘরছে । একে বার্ষিক গতি বলে। </a:t>
            </a:r>
            <a:endParaRPr lang="en-US"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131747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7000" fill="hold"/>
                                        <p:tgtEl>
                                          <p:spTgt spid="13"/>
                                        </p:tgtEl>
                                        <p:attrNameLst>
                                          <p:attrName>r</p:attrName>
                                        </p:attrNameLst>
                                      </p:cBhvr>
                                    </p:animRot>
                                  </p:childTnLst>
                                </p:cTn>
                              </p:par>
                              <p:par>
                                <p:cTn id="7" presetID="1" presetClass="path" presetSubtype="0" repeatCount="10000" fill="hold" nodeType="withEffect">
                                  <p:stCondLst>
                                    <p:cond delay="0"/>
                                  </p:stCondLst>
                                  <p:childTnLst>
                                    <p:animMotion origin="layout" path="M -0.30035 -0.58302 C -0.50694 -0.57424 -0.66059 -0.36031 -0.6441 -0.14084 C -0.62552 0.10083 -0.44809 0.21161 -0.23993 0.23404 C -0.03385 0.20722 0.12031 0.00231 0.10139 -0.23844 C 0.08559 -0.4593 -0.09497 -0.60985 -0.30035 -0.58302 Z " pathEditMode="relative" rAng="10461883" ptsTypes="fffff">
                                      <p:cBhvr>
                                        <p:cTn id="8" dur="20000" fill="hold"/>
                                        <p:tgtEl>
                                          <p:spTgt spid="12"/>
                                        </p:tgtEl>
                                        <p:attrNameLst>
                                          <p:attrName>ppt_x</p:attrName>
                                          <p:attrName>ppt_y</p:attrName>
                                        </p:attrNameLst>
                                      </p:cBhvr>
                                      <p:rCtr x="3003" y="39963"/>
                                    </p:animMotion>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5400" b="1" dirty="0" smtClean="0">
                <a:latin typeface="Narkisim" pitchFamily="34" charset="-79"/>
              </a:rPr>
              <a:t>আহ্নিকগতি</a:t>
            </a:r>
            <a:endParaRPr lang="en-US" sz="5400" b="1" dirty="0">
              <a:latin typeface="Narkisim" pitchFamily="34" charset="-79"/>
              <a:cs typeface="Narkisim" pitchFamily="34" charset="-79"/>
            </a:endParaRPr>
          </a:p>
        </p:txBody>
      </p:sp>
      <p:sp>
        <p:nvSpPr>
          <p:cNvPr id="3" name="Content Placeholder 2"/>
          <p:cNvSpPr>
            <a:spLocks noGrp="1"/>
          </p:cNvSpPr>
          <p:nvPr>
            <p:ph idx="1"/>
          </p:nvPr>
        </p:nvSpPr>
        <p:spPr>
          <a:xfrm>
            <a:off x="228600" y="1600200"/>
            <a:ext cx="8839200" cy="4876800"/>
          </a:xfrm>
        </p:spPr>
        <p:txBody>
          <a:bodyPr>
            <a:normAutofit lnSpcReduction="10000"/>
          </a:bodyPr>
          <a:lstStyle/>
          <a:p>
            <a:pPr algn="just"/>
            <a:r>
              <a:rPr lang="bn-IN" sz="4000" dirty="0" smtClean="0">
                <a:solidFill>
                  <a:srgbClr val="7030A0"/>
                </a:solidFill>
                <a:latin typeface="Narkisim" pitchFamily="34" charset="-79"/>
                <a:cs typeface="Narkisim" pitchFamily="34" charset="-79"/>
              </a:rPr>
              <a:t>পৃথিবী গতিশীল।পৃথিবী তার নিজ অক্ষের চারদিকে দিনে একবার নির্দিষ্ট গতিতে পশ্চিম থেকে পূর্ব দিকে আবর্তন করে।পৃথিবীর এই  আবর্তন গতিই  আহ্নিক গতি।পৃথিবী্র আবর্তন করতে সময় লাগে ২৩ ঘন্টা ৫৬ মিনিট ৪ সেকেন্ড বা ২৪ ঘন্টা অর্থাৎ একদিন। একে সৌরদিন বলে। </a:t>
            </a:r>
            <a:endParaRPr lang="en-US" sz="4000" dirty="0">
              <a:solidFill>
                <a:srgbClr val="7030A0"/>
              </a:solidFill>
              <a:latin typeface="Narkisim" pitchFamily="34" charset="-79"/>
              <a:cs typeface="Narkisim" pitchFamily="34" charset="-79"/>
            </a:endParaRPr>
          </a:p>
        </p:txBody>
      </p:sp>
    </p:spTree>
    <p:extLst>
      <p:ext uri="{BB962C8B-B14F-4D97-AF65-F5344CB8AC3E}">
        <p14:creationId xmlns:p14="http://schemas.microsoft.com/office/powerpoint/2010/main" val="39826568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2800" b="1" dirty="0" smtClean="0">
                <a:latin typeface="Narkisim" pitchFamily="34" charset="-79"/>
                <a:cs typeface="Narkisim" pitchFamily="34" charset="-79"/>
              </a:rPr>
              <a:t>পৃথিবীর আবর্তন গতি থাকা সত্ত্বেও আমরা তা বুঝতে পারিনা তার কারন হলোঃ-</a:t>
            </a:r>
            <a:endParaRPr lang="en-US" sz="2800" b="1" dirty="0">
              <a:latin typeface="Narkisim" pitchFamily="34" charset="-79"/>
              <a:cs typeface="Narkisim" pitchFamily="34" charset="-79"/>
            </a:endParaRPr>
          </a:p>
        </p:txBody>
      </p:sp>
      <p:sp>
        <p:nvSpPr>
          <p:cNvPr id="3" name="Content Placeholder 2"/>
          <p:cNvSpPr>
            <a:spLocks noGrp="1"/>
          </p:cNvSpPr>
          <p:nvPr>
            <p:ph idx="1"/>
          </p:nvPr>
        </p:nvSpPr>
        <p:spPr>
          <a:xfrm>
            <a:off x="457200" y="1828800"/>
            <a:ext cx="8001000" cy="4830763"/>
          </a:xfrm>
          <a:solidFill>
            <a:schemeClr val="bg1"/>
          </a:solidFill>
        </p:spPr>
        <p:txBody>
          <a:bodyPr>
            <a:normAutofit fontScale="92500" lnSpcReduction="20000"/>
          </a:bodyPr>
          <a:lstStyle/>
          <a:p>
            <a:pPr>
              <a:lnSpc>
                <a:spcPct val="150000"/>
              </a:lnSpc>
            </a:pPr>
            <a:r>
              <a:rPr lang="bn-IN" sz="2800" dirty="0" smtClean="0">
                <a:solidFill>
                  <a:schemeClr val="tx2"/>
                </a:solidFill>
                <a:latin typeface="Narkisim" pitchFamily="34" charset="-79"/>
                <a:cs typeface="Narkisim" pitchFamily="34" charset="-79"/>
              </a:rPr>
              <a:t>১। ভূপৃষ্ঠে অবস্থান করার কারনে মানুষ, জীবজন্তু,বায়ুমন্ডল প্রভৃতি ভূপৃষ্ঠের সঙ্গে একই গতিতে আবর্তন করছে।              </a:t>
            </a:r>
            <a:r>
              <a:rPr lang="en-US" sz="2800" dirty="0" smtClean="0">
                <a:solidFill>
                  <a:schemeClr val="tx2"/>
                </a:solidFill>
                <a:latin typeface="Narkisim" pitchFamily="34" charset="-79"/>
                <a:cs typeface="Narkisim" pitchFamily="34" charset="-79"/>
              </a:rPr>
              <a:t>                                </a:t>
            </a:r>
            <a:r>
              <a:rPr lang="bn-IN" sz="2800" dirty="0" smtClean="0">
                <a:solidFill>
                  <a:schemeClr val="tx2"/>
                </a:solidFill>
                <a:latin typeface="Narkisim" pitchFamily="34" charset="-79"/>
                <a:cs typeface="Narkisim" pitchFamily="34" charset="-79"/>
              </a:rPr>
              <a:t> </a:t>
            </a:r>
            <a:r>
              <a:rPr lang="bn-IN" sz="2800" dirty="0" smtClean="0">
                <a:solidFill>
                  <a:schemeClr val="accent2"/>
                </a:solidFill>
                <a:latin typeface="Narkisim" pitchFamily="34" charset="-79"/>
                <a:cs typeface="Narkisim" pitchFamily="34" charset="-79"/>
              </a:rPr>
              <a:t>২।ভূপৃষ্ঠে অবস্থিত সকল বস্তুকে পৃথিবী অভিকর্ষ বল দ্বারা নিজের কেন্দ্রের দিকে আকর্ষণ করছে।                               </a:t>
            </a:r>
            <a:r>
              <a:rPr lang="bn-IN" sz="2800" dirty="0" smtClean="0">
                <a:solidFill>
                  <a:srgbClr val="00B050"/>
                </a:solidFill>
                <a:latin typeface="Narkisim" pitchFamily="34" charset="-79"/>
                <a:cs typeface="Narkisim" pitchFamily="34" charset="-79"/>
              </a:rPr>
              <a:t>৩। পৃথিবীর আয়তনের তুলনায় আমরা এত বেশি ক্ষুদ্র যে এই গতি অনুভব করিনা।                      </a:t>
            </a:r>
            <a:r>
              <a:rPr lang="bn-IN" sz="2800" dirty="0" smtClean="0">
                <a:latin typeface="Narkisim" pitchFamily="34" charset="-79"/>
                <a:cs typeface="Narkisim" pitchFamily="34" charset="-79"/>
              </a:rPr>
              <a:t>                             </a:t>
            </a:r>
            <a:r>
              <a:rPr lang="bn-IN" sz="2800" dirty="0" smtClean="0">
                <a:solidFill>
                  <a:srgbClr val="FF0000"/>
                </a:solidFill>
                <a:latin typeface="Narkisim" pitchFamily="34" charset="-79"/>
                <a:cs typeface="Narkisim" pitchFamily="34" charset="-79"/>
              </a:rPr>
              <a:t>৪। পৃথিবীর প্রতিটি স্থানের আবর্তন গতি সু নির্দিষ্ট।               </a:t>
            </a:r>
            <a:r>
              <a:rPr lang="bn-IN" sz="2800" dirty="0" smtClean="0">
                <a:solidFill>
                  <a:srgbClr val="002060"/>
                </a:solidFill>
                <a:latin typeface="Narkisim" pitchFamily="34" charset="-79"/>
                <a:cs typeface="Narkisim" pitchFamily="34" charset="-79"/>
              </a:rPr>
              <a:t>৫। পৃথিবীর সামনে স্থির কোনো বস্তু নাই। </a:t>
            </a:r>
            <a:endParaRPr lang="en-US" sz="2800" dirty="0">
              <a:solidFill>
                <a:srgbClr val="002060"/>
              </a:solidFill>
              <a:latin typeface="Narkisim" pitchFamily="34" charset="-79"/>
              <a:cs typeface="Narkisim" pitchFamily="34" charset="-79"/>
            </a:endParaRPr>
          </a:p>
        </p:txBody>
      </p:sp>
    </p:spTree>
    <p:extLst>
      <p:ext uri="{BB962C8B-B14F-4D97-AF65-F5344CB8AC3E}">
        <p14:creationId xmlns:p14="http://schemas.microsoft.com/office/powerpoint/2010/main" val="17813048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bn-IN" dirty="0" smtClean="0">
                <a:latin typeface="Narkisim" pitchFamily="34" charset="-79"/>
                <a:cs typeface="Narkisim" pitchFamily="34" charset="-79"/>
              </a:rPr>
              <a:t>আহ্নিক গতির প্রমান </a:t>
            </a:r>
            <a:endParaRPr lang="en-US" dirty="0">
              <a:latin typeface="Narkisim" pitchFamily="34" charset="-79"/>
              <a:cs typeface="Narkisim" pitchFamily="34" charset="-79"/>
            </a:endParaRPr>
          </a:p>
        </p:txBody>
      </p:sp>
      <p:sp>
        <p:nvSpPr>
          <p:cNvPr id="3" name="Content Placeholder 2"/>
          <p:cNvSpPr>
            <a:spLocks noGrp="1"/>
          </p:cNvSpPr>
          <p:nvPr>
            <p:ph idx="1"/>
          </p:nvPr>
        </p:nvSpPr>
        <p:spPr>
          <a:xfrm>
            <a:off x="457200" y="914401"/>
            <a:ext cx="8229600" cy="1371600"/>
          </a:xfrm>
        </p:spPr>
        <p:txBody>
          <a:bodyPr>
            <a:normAutofit fontScale="92500"/>
          </a:bodyPr>
          <a:lstStyle/>
          <a:p>
            <a:r>
              <a:rPr lang="bn-IN" dirty="0" smtClean="0">
                <a:latin typeface="Narkisim" pitchFamily="34" charset="-79"/>
                <a:cs typeface="Narkisim" pitchFamily="34" charset="-79"/>
              </a:rPr>
              <a:t>পৃথিবী যে নিজ মেরুদন্ডের উপর পশ্চিম থেকে পূর্ব দিকে আবর্তন করছে তার প্রমান হলোঃ- </a:t>
            </a:r>
            <a:endParaRPr lang="en-US" dirty="0">
              <a:latin typeface="Narkisim" pitchFamily="34" charset="-79"/>
              <a:cs typeface="Narkisim" pitchFamily="34" charset="-79"/>
            </a:endParaRPr>
          </a:p>
        </p:txBody>
      </p:sp>
      <p:graphicFrame>
        <p:nvGraphicFramePr>
          <p:cNvPr id="4" name="Diagram 3"/>
          <p:cNvGraphicFramePr/>
          <p:nvPr>
            <p:extLst>
              <p:ext uri="{D42A27DB-BD31-4B8C-83A1-F6EECF244321}">
                <p14:modId xmlns:p14="http://schemas.microsoft.com/office/powerpoint/2010/main" val="1948568721"/>
              </p:ext>
            </p:extLst>
          </p:nvPr>
        </p:nvGraphicFramePr>
        <p:xfrm>
          <a:off x="152400" y="2590800"/>
          <a:ext cx="8915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655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graphicEl>
                                              <a:dgm id="{F3CD1634-9284-439F-A25C-8F4661BE5440}"/>
                                            </p:graphicEl>
                                          </p:spTgt>
                                        </p:tgtEl>
                                        <p:attrNameLst>
                                          <p:attrName>style.visibility</p:attrName>
                                        </p:attrNameLst>
                                      </p:cBhvr>
                                      <p:to>
                                        <p:strVal val="visible"/>
                                      </p:to>
                                    </p:set>
                                    <p:animEffect transition="in" filter="wipe(left)">
                                      <p:cBhvr>
                                        <p:cTn id="18" dur="2250"/>
                                        <p:tgtEl>
                                          <p:spTgt spid="4">
                                            <p:graphicEl>
                                              <a:dgm id="{F3CD1634-9284-439F-A25C-8F4661BE5440}"/>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graphicEl>
                                              <a:dgm id="{D48CF207-90FF-4E6B-8ACB-022DCE4D9295}"/>
                                            </p:graphicEl>
                                          </p:spTgt>
                                        </p:tgtEl>
                                        <p:attrNameLst>
                                          <p:attrName>style.visibility</p:attrName>
                                        </p:attrNameLst>
                                      </p:cBhvr>
                                      <p:to>
                                        <p:strVal val="visible"/>
                                      </p:to>
                                    </p:set>
                                    <p:animEffect transition="in" filter="wipe(left)">
                                      <p:cBhvr>
                                        <p:cTn id="21" dur="2250"/>
                                        <p:tgtEl>
                                          <p:spTgt spid="4">
                                            <p:graphicEl>
                                              <a:dgm id="{D48CF207-90FF-4E6B-8ACB-022DCE4D929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graphicEl>
                                              <a:dgm id="{EC57FB83-C203-415F-80B0-8190D6A33CBD}"/>
                                            </p:graphicEl>
                                          </p:spTgt>
                                        </p:tgtEl>
                                        <p:attrNameLst>
                                          <p:attrName>style.visibility</p:attrName>
                                        </p:attrNameLst>
                                      </p:cBhvr>
                                      <p:to>
                                        <p:strVal val="visible"/>
                                      </p:to>
                                    </p:set>
                                    <p:animEffect transition="in" filter="wipe(left)">
                                      <p:cBhvr>
                                        <p:cTn id="26" dur="2250"/>
                                        <p:tgtEl>
                                          <p:spTgt spid="4">
                                            <p:graphicEl>
                                              <a:dgm id="{EC57FB83-C203-415F-80B0-8190D6A33CBD}"/>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graphicEl>
                                              <a:dgm id="{56E972C5-ACBF-49A5-91A5-78281D444627}"/>
                                            </p:graphicEl>
                                          </p:spTgt>
                                        </p:tgtEl>
                                        <p:attrNameLst>
                                          <p:attrName>style.visibility</p:attrName>
                                        </p:attrNameLst>
                                      </p:cBhvr>
                                      <p:to>
                                        <p:strVal val="visible"/>
                                      </p:to>
                                    </p:set>
                                    <p:animEffect transition="in" filter="wipe(left)">
                                      <p:cBhvr>
                                        <p:cTn id="29" dur="2250"/>
                                        <p:tgtEl>
                                          <p:spTgt spid="4">
                                            <p:graphicEl>
                                              <a:dgm id="{56E972C5-ACBF-49A5-91A5-78281D44462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graphicEl>
                                              <a:dgm id="{BDC2DB9F-ABD1-43A6-986B-76C4D715C8B8}"/>
                                            </p:graphicEl>
                                          </p:spTgt>
                                        </p:tgtEl>
                                        <p:attrNameLst>
                                          <p:attrName>style.visibility</p:attrName>
                                        </p:attrNameLst>
                                      </p:cBhvr>
                                      <p:to>
                                        <p:strVal val="visible"/>
                                      </p:to>
                                    </p:set>
                                    <p:animEffect transition="in" filter="wipe(left)">
                                      <p:cBhvr>
                                        <p:cTn id="34" dur="2250"/>
                                        <p:tgtEl>
                                          <p:spTgt spid="4">
                                            <p:graphicEl>
                                              <a:dgm id="{BDC2DB9F-ABD1-43A6-986B-76C4D715C8B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graphicEl>
                                              <a:dgm id="{B5281C79-EE74-407F-ABE1-89D1E1E9F7D3}"/>
                                            </p:graphicEl>
                                          </p:spTgt>
                                        </p:tgtEl>
                                        <p:attrNameLst>
                                          <p:attrName>style.visibility</p:attrName>
                                        </p:attrNameLst>
                                      </p:cBhvr>
                                      <p:to>
                                        <p:strVal val="visible"/>
                                      </p:to>
                                    </p:set>
                                    <p:animEffect transition="in" filter="wipe(left)">
                                      <p:cBhvr>
                                        <p:cTn id="37" dur="2250"/>
                                        <p:tgtEl>
                                          <p:spTgt spid="4">
                                            <p:graphicEl>
                                              <a:dgm id="{B5281C79-EE74-407F-ABE1-89D1E1E9F7D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dgm id="{08469718-6240-40B9-A124-27A64AAE383F}"/>
                                            </p:graphicEl>
                                          </p:spTgt>
                                        </p:tgtEl>
                                        <p:attrNameLst>
                                          <p:attrName>style.visibility</p:attrName>
                                        </p:attrNameLst>
                                      </p:cBhvr>
                                      <p:to>
                                        <p:strVal val="visible"/>
                                      </p:to>
                                    </p:set>
                                    <p:animEffect transition="in" filter="wipe(left)">
                                      <p:cBhvr>
                                        <p:cTn id="42" dur="2250"/>
                                        <p:tgtEl>
                                          <p:spTgt spid="4">
                                            <p:graphicEl>
                                              <a:dgm id="{08469718-6240-40B9-A124-27A64AAE383F}"/>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graphicEl>
                                              <a:dgm id="{5D3F2E9F-E52B-4976-81D2-13CC4253EE56}"/>
                                            </p:graphicEl>
                                          </p:spTgt>
                                        </p:tgtEl>
                                        <p:attrNameLst>
                                          <p:attrName>style.visibility</p:attrName>
                                        </p:attrNameLst>
                                      </p:cBhvr>
                                      <p:to>
                                        <p:strVal val="visible"/>
                                      </p:to>
                                    </p:set>
                                    <p:animEffect transition="in" filter="wipe(left)">
                                      <p:cBhvr>
                                        <p:cTn id="45" dur="2250"/>
                                        <p:tgtEl>
                                          <p:spTgt spid="4">
                                            <p:graphicEl>
                                              <a:dgm id="{5D3F2E9F-E52B-4976-81D2-13CC4253EE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3600" b="1" dirty="0" smtClean="0">
                <a:solidFill>
                  <a:srgbClr val="C00000"/>
                </a:solidFill>
                <a:latin typeface="Narkisim" pitchFamily="34" charset="-79"/>
                <a:cs typeface="Narkisim" pitchFamily="34" charset="-79"/>
              </a:rPr>
              <a:t>আহ্নিক গতির ফলাফলঃ-</a:t>
            </a:r>
            <a:endParaRPr lang="en-US" sz="3600" b="1" dirty="0">
              <a:solidFill>
                <a:srgbClr val="C00000"/>
              </a:solidFill>
              <a:latin typeface="Narkisim" pitchFamily="34" charset="-79"/>
              <a:cs typeface="Narkisim" pitchFamily="34" charset="-79"/>
            </a:endParaRPr>
          </a:p>
        </p:txBody>
      </p:sp>
      <p:sp>
        <p:nvSpPr>
          <p:cNvPr id="3" name="Content Placeholder 2"/>
          <p:cNvSpPr>
            <a:spLocks noGrp="1"/>
          </p:cNvSpPr>
          <p:nvPr>
            <p:ph idx="1"/>
          </p:nvPr>
        </p:nvSpPr>
        <p:spPr>
          <a:xfrm>
            <a:off x="457200" y="1143000"/>
            <a:ext cx="8229600" cy="5715000"/>
          </a:xfrm>
        </p:spPr>
        <p:txBody>
          <a:bodyPr>
            <a:normAutofit lnSpcReduction="10000"/>
          </a:bodyPr>
          <a:lstStyle/>
          <a:p>
            <a:pPr>
              <a:lnSpc>
                <a:spcPct val="150000"/>
              </a:lnSpc>
            </a:pPr>
            <a:r>
              <a:rPr lang="bn-IN" dirty="0" smtClean="0">
                <a:solidFill>
                  <a:srgbClr val="002060"/>
                </a:solidFill>
                <a:latin typeface="Narkisim" pitchFamily="34" charset="-79"/>
                <a:cs typeface="Narkisim" pitchFamily="34" charset="-79"/>
              </a:rPr>
              <a:t>পৃথিবীর আহ্নিক গতির কারনে যে সব পরিবর্তন আমরা দেখতে পাই তা হলোঃ-                       </a:t>
            </a:r>
            <a:r>
              <a:rPr lang="bn-IN" dirty="0" smtClean="0">
                <a:latin typeface="Narkisim" pitchFamily="34" charset="-79"/>
                <a:cs typeface="Narkisim" pitchFamily="34" charset="-79"/>
              </a:rPr>
              <a:t>         ১। পৃথিবীতে দিন রাত হওয়া ।                              ২। জোয়ার ভাটা সৃষ্টি ।                                       ৩। বায়ুপ্রবাহ ও সমুদ্রস্রোতের সৃষ্টি।                        ৪।তাপমাত্রার তারতম্য ।                                     ৫। সময় নির্ধারণ।                                             ৬। উদ্ভিদ ও প্রাণীজগৎ সৃষ্টি।                  </a:t>
            </a:r>
            <a:endParaRPr lang="en-US" dirty="0">
              <a:latin typeface="Narkisim" pitchFamily="34" charset="-79"/>
              <a:cs typeface="Narkisim" pitchFamily="34" charset="-79"/>
            </a:endParaRPr>
          </a:p>
        </p:txBody>
      </p:sp>
    </p:spTree>
    <p:extLst>
      <p:ext uri="{BB962C8B-B14F-4D97-AF65-F5344CB8AC3E}">
        <p14:creationId xmlns:p14="http://schemas.microsoft.com/office/powerpoint/2010/main" val="368866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124200"/>
            <a:ext cx="9144000" cy="2743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2082" y="-25022"/>
            <a:ext cx="9165609" cy="314922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915400" y="2895710"/>
            <a:ext cx="1627498" cy="1219053"/>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0472" y="2438473"/>
            <a:ext cx="3297072" cy="3428927"/>
          </a:xfrm>
          <a:prstGeom prst="rect">
            <a:avLst/>
          </a:prstGeom>
        </p:spPr>
      </p:pic>
      <p:pic>
        <p:nvPicPr>
          <p:cNvPr id="22" name="Picture 21"/>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343367" y="3505237"/>
            <a:ext cx="2722728" cy="1981126"/>
          </a:xfrm>
          <a:prstGeom prst="rect">
            <a:avLst/>
          </a:prstGeom>
        </p:spPr>
      </p:pic>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33800" y="2743200"/>
            <a:ext cx="2819400" cy="3124200"/>
          </a:xfrm>
          <a:prstGeom prst="rect">
            <a:avLst/>
          </a:prstGeom>
        </p:spPr>
      </p:pic>
      <p:sp>
        <p:nvSpPr>
          <p:cNvPr id="2" name="Rectangle 1"/>
          <p:cNvSpPr/>
          <p:nvPr/>
        </p:nvSpPr>
        <p:spPr>
          <a:xfrm>
            <a:off x="-40944" y="5465360"/>
            <a:ext cx="9164472" cy="1447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bn-IN" sz="2400" b="1" dirty="0" smtClean="0">
                <a:solidFill>
                  <a:schemeClr val="bg1"/>
                </a:solidFill>
                <a:latin typeface="Narkisim" pitchFamily="34" charset="-79"/>
                <a:cs typeface="Narkisim" pitchFamily="34" charset="-79"/>
              </a:rPr>
              <a:t>১। দিন রাত হওয়াঃ- </a:t>
            </a:r>
            <a:r>
              <a:rPr lang="bn-IN" sz="2400" dirty="0" smtClean="0">
                <a:solidFill>
                  <a:schemeClr val="tx1">
                    <a:lumMod val="95000"/>
                    <a:lumOff val="5000"/>
                  </a:schemeClr>
                </a:solidFill>
                <a:latin typeface="Narkisim" pitchFamily="34" charset="-79"/>
                <a:cs typeface="Narkisim" pitchFamily="34" charset="-79"/>
              </a:rPr>
              <a:t>পর্যায় ক্রমে দিন রাত হওয়া পৃথিবীর আহ্নিক গতির ফল। পৃথিবী্র নিজের কোন আলো নেই , সূর্যের আলোতে আলোকিত হয়। আবর্তন গতির জন্য পৃথিবীর যেদিকে সূর্যের সামনে আসে ,সেদিক সূর্যের আলোতে আলোকিত হয়।তখন ঐ আলোকিত স্থানে দিন হয়। </a:t>
            </a:r>
            <a:endParaRPr lang="en-US" sz="2400" dirty="0">
              <a:solidFill>
                <a:schemeClr val="tx1">
                  <a:lumMod val="95000"/>
                  <a:lumOff val="5000"/>
                </a:schemeClr>
              </a:solidFill>
              <a:latin typeface="Narkisim" pitchFamily="34" charset="-79"/>
              <a:cs typeface="Narkisim" pitchFamily="34" charset="-79"/>
            </a:endParaRPr>
          </a:p>
        </p:txBody>
      </p:sp>
    </p:spTree>
    <p:extLst>
      <p:ext uri="{BB962C8B-B14F-4D97-AF65-F5344CB8AC3E}">
        <p14:creationId xmlns:p14="http://schemas.microsoft.com/office/powerpoint/2010/main" val="1366704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repeatCount="10000" fill="hold" nodeType="clickEffect">
                                  <p:stCondLst>
                                    <p:cond delay="0"/>
                                  </p:stCondLst>
                                  <p:childTnLst>
                                    <p:animMotion origin="layout" path="M -0.01892 0.21947 L -0.27813 -0.25995 C -0.33264 -0.3661 -0.41979 -0.43663 -0.51667 -0.45236 C -0.62708 -0.46716 -0.72205 -0.42368 -0.79358 -0.33534 L -1.12917 0.05712 " pathEditMode="relative" rAng="11175855" ptsTypes="FffFF">
                                      <p:cBhvr>
                                        <p:cTn id="6" dur="20000" fill="hold"/>
                                        <p:tgtEl>
                                          <p:spTgt spid="18"/>
                                        </p:tgtEl>
                                        <p:attrNameLst>
                                          <p:attrName>ppt_x</p:attrName>
                                          <p:attrName>ppt_y</p:attrName>
                                        </p:attrNameLst>
                                      </p:cBhvr>
                                      <p:rCtr x="-53090" y="-37697"/>
                                    </p:animMotion>
                                  </p:childTnLst>
                                </p:cTn>
                              </p:par>
                              <p:par>
                                <p:cTn id="7" presetID="22" presetClass="entr" presetSubtype="8"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078287"/>
          </a:xfrm>
          <a:prstGeom prst="rect">
            <a:avLst/>
          </a:prstGeom>
        </p:spPr>
      </p:pic>
      <p:sp>
        <p:nvSpPr>
          <p:cNvPr id="5" name="Rectangle 4"/>
          <p:cNvSpPr/>
          <p:nvPr/>
        </p:nvSpPr>
        <p:spPr>
          <a:xfrm>
            <a:off x="0" y="4078288"/>
            <a:ext cx="9144000" cy="117951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1"/>
            <a:ext cx="32988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514600"/>
            <a:ext cx="2816225"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953" y="3087687"/>
            <a:ext cx="272573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48600" y="1042728"/>
            <a:ext cx="1278340" cy="957521"/>
          </a:xfrm>
          <a:prstGeom prst="rect">
            <a:avLst/>
          </a:prstGeom>
        </p:spPr>
      </p:pic>
      <p:sp>
        <p:nvSpPr>
          <p:cNvPr id="3" name="Rectangle 2"/>
          <p:cNvSpPr/>
          <p:nvPr/>
        </p:nvSpPr>
        <p:spPr>
          <a:xfrm>
            <a:off x="0" y="5257801"/>
            <a:ext cx="9144000" cy="175259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IN" sz="2400" dirty="0" smtClean="0">
                <a:latin typeface="Narkisim" pitchFamily="34" charset="-79"/>
                <a:cs typeface="Narkisim" pitchFamily="34" charset="-79"/>
              </a:rPr>
              <a:t>আবর্তন গতির জন্য পৃথিবীর যে দিকটা সূর্যের বিপরীত দিকে থাকে , সেখানে সূর্যের আলো পৌছায়না , অন্ধকার থাকে। এসব অন্ধকার স্থানে তখন রাত হয়।পৃথিবীর পর্যায়ক্রমিক আবর্তনের ফলে আলোকিত দিকটি অন্ধকারে আর অন্ধকার দিকটি আলো বা সূর্যের দিকে চলে আসে। ফলে দিন রাত পাল্টে যায় ।  </a:t>
            </a:r>
            <a:endParaRPr lang="en-US" sz="2400" dirty="0">
              <a:latin typeface="Narkisim" pitchFamily="34" charset="-79"/>
              <a:cs typeface="Narkisim" pitchFamily="34" charset="-79"/>
            </a:endParaRPr>
          </a:p>
        </p:txBody>
      </p:sp>
    </p:spTree>
    <p:extLst>
      <p:ext uri="{BB962C8B-B14F-4D97-AF65-F5344CB8AC3E}">
        <p14:creationId xmlns:p14="http://schemas.microsoft.com/office/powerpoint/2010/main" val="14571627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10000" fill="hold" nodeType="clickEffect">
                                  <p:stCondLst>
                                    <p:cond delay="0"/>
                                  </p:stCondLst>
                                  <p:childTnLst>
                                    <p:animMotion origin="layout" path="M 5E-6 -4.11656E-6 L -0.92813 -0.03284 " pathEditMode="relative" rAng="0" ptsTypes="AA">
                                      <p:cBhvr>
                                        <p:cTn id="6" dur="20000" fill="hold"/>
                                        <p:tgtEl>
                                          <p:spTgt spid="8"/>
                                        </p:tgtEl>
                                        <p:attrNameLst>
                                          <p:attrName>ppt_x</p:attrName>
                                          <p:attrName>ppt_y</p:attrName>
                                        </p:attrNameLst>
                                      </p:cBhvr>
                                      <p:rCtr x="-46406" y="-1642"/>
                                    </p:animMotion>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73050"/>
            <a:ext cx="990600" cy="1162050"/>
          </a:xfrm>
        </p:spPr>
        <p:txBody>
          <a:bodyPr/>
          <a:lstStyle/>
          <a:p>
            <a:r>
              <a:rPr lang="bn-IN" dirty="0" smtClean="0"/>
              <a:t> </a:t>
            </a:r>
            <a:endParaRPr lang="en-US" dirty="0"/>
          </a:p>
        </p:txBody>
      </p:sp>
      <p:sp>
        <p:nvSpPr>
          <p:cNvPr id="4" name="Text Placeholder 3"/>
          <p:cNvSpPr>
            <a:spLocks noGrp="1"/>
          </p:cNvSpPr>
          <p:nvPr>
            <p:ph type="body" sz="half" idx="2"/>
          </p:nvPr>
        </p:nvSpPr>
        <p:spPr>
          <a:xfrm>
            <a:off x="0" y="4495800"/>
            <a:ext cx="9067800" cy="2362200"/>
          </a:xfrm>
        </p:spPr>
        <p:txBody>
          <a:bodyPr>
            <a:normAutofit/>
          </a:bodyPr>
          <a:lstStyle/>
          <a:p>
            <a:r>
              <a:rPr lang="bn-IN" sz="2800" b="1" dirty="0" smtClean="0">
                <a:solidFill>
                  <a:srgbClr val="C00000"/>
                </a:solidFill>
                <a:latin typeface="Narkisim" pitchFamily="34" charset="-79"/>
                <a:cs typeface="Narkisim" pitchFamily="34" charset="-79"/>
              </a:rPr>
              <a:t>২। জোয়ার- ভাটার সৃষ্টিঃ- </a:t>
            </a:r>
            <a:r>
              <a:rPr lang="bn-IN" sz="2800" dirty="0" smtClean="0">
                <a:latin typeface="Narkisim" pitchFamily="34" charset="-79"/>
                <a:cs typeface="Narkisim" pitchFamily="34" charset="-79"/>
              </a:rPr>
              <a:t>আহ্নিক গতির ফলেই জোয়ার ভাটা সংঘটিত হচ্ছে।আমরা দেখি প্রতিদিন জোয়ার ভাটা একই সময় হয়না। আজকে জোয়ার যে স্থানে যে সময় হচ্ছে পরের দিন সেই সময় না হয়ে তার ৫২ মিনিট পরে হচ্ছে।এই যে সময়ের ব্যবধান সেটা আহ্নিক গতির কারনেই হচ্ছে।</a:t>
            </a:r>
            <a:endParaRPr lang="en-US" sz="2800" dirty="0">
              <a:latin typeface="Narkisim" pitchFamily="34" charset="-79"/>
              <a:cs typeface="Narkisim" pitchFamily="34" charset="-79"/>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7530"/>
            <a:ext cx="9144000" cy="4382070"/>
          </a:xfrm>
        </p:spPr>
      </p:pic>
    </p:spTree>
    <p:extLst>
      <p:ext uri="{BB962C8B-B14F-4D97-AF65-F5344CB8AC3E}">
        <p14:creationId xmlns:p14="http://schemas.microsoft.com/office/powerpoint/2010/main" val="3563218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19600"/>
          </a:xfrm>
          <a:prstGeom prst="rect">
            <a:avLst/>
          </a:prstGeom>
        </p:spPr>
      </p:pic>
      <p:sp>
        <p:nvSpPr>
          <p:cNvPr id="5" name="Rounded Rectangle 4"/>
          <p:cNvSpPr/>
          <p:nvPr/>
        </p:nvSpPr>
        <p:spPr>
          <a:xfrm>
            <a:off x="0" y="4419600"/>
            <a:ext cx="9144000" cy="2438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2800" dirty="0" smtClean="0">
                <a:solidFill>
                  <a:srgbClr val="C00000"/>
                </a:solidFill>
                <a:latin typeface="Narkisim" pitchFamily="34" charset="-79"/>
                <a:cs typeface="Narkisim" pitchFamily="34" charset="-79"/>
              </a:rPr>
              <a:t>৩। বায়ু প্রবাহ ও সমুদ্র স্রোতঃ- </a:t>
            </a:r>
            <a:r>
              <a:rPr lang="bn-IN" sz="2800" dirty="0" smtClean="0">
                <a:latin typeface="Narkisim" pitchFamily="34" charset="-79"/>
                <a:cs typeface="Narkisim" pitchFamily="34" charset="-79"/>
              </a:rPr>
              <a:t>পৃথিবী অভিগত গোলকের কারনে নিরক্ষরেখা থেকে উভয় মেরুর দিকে অক্ষ রেখাগুলোর পরিধি ও পৃথিবীর আবর্তনের গতি ক্রমশে কমতে থাকে। ফলে বায়ুপ্রবাহ ও সমুদ্র স্রোত উত্তর গোলার্ধের ডান দিকে ওদক্ষিন গোলার্ধের বাম দিকে বেঁকে যায়। </a:t>
            </a:r>
            <a:endParaRPr lang="en-US" sz="2800" dirty="0">
              <a:latin typeface="Narkisim" pitchFamily="34" charset="-79"/>
              <a:cs typeface="Narkisim" pitchFamily="34" charset="-79"/>
            </a:endParaRPr>
          </a:p>
        </p:txBody>
      </p:sp>
    </p:spTree>
    <p:extLst>
      <p:ext uri="{BB962C8B-B14F-4D97-AF65-F5344CB8AC3E}">
        <p14:creationId xmlns:p14="http://schemas.microsoft.com/office/powerpoint/2010/main" val="3439176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4400" dirty="0" smtClean="0">
                <a:latin typeface="Narkisim" pitchFamily="34" charset="-79"/>
                <a:cs typeface="Narkisim" pitchFamily="34" charset="-79"/>
              </a:rPr>
              <a:t>পরিচিতি</a:t>
            </a:r>
            <a:endParaRPr lang="en-US" sz="4400" dirty="0">
              <a:latin typeface="Narkisim" pitchFamily="34" charset="-79"/>
              <a:cs typeface="Narkisim" pitchFamily="34" charset="-79"/>
            </a:endParaRPr>
          </a:p>
        </p:txBody>
      </p:sp>
      <p:sp>
        <p:nvSpPr>
          <p:cNvPr id="4" name="Text Placeholder 3"/>
          <p:cNvSpPr>
            <a:spLocks noGrp="1"/>
          </p:cNvSpPr>
          <p:nvPr>
            <p:ph type="body" sz="half" idx="2"/>
          </p:nvPr>
        </p:nvSpPr>
        <p:spPr>
          <a:xfrm>
            <a:off x="76201" y="1435101"/>
            <a:ext cx="3048000" cy="2832100"/>
          </a:xfrm>
        </p:spPr>
        <p:txBody>
          <a:bodyPr>
            <a:normAutofit fontScale="92500"/>
          </a:bodyPr>
          <a:lstStyle/>
          <a:p>
            <a:r>
              <a:rPr lang="bn-IN" sz="3600" dirty="0" smtClean="0">
                <a:solidFill>
                  <a:srgbClr val="C00000"/>
                </a:solidFill>
                <a:latin typeface="Narkisim" pitchFamily="34" charset="-79"/>
                <a:cs typeface="Narkisim" pitchFamily="34" charset="-79"/>
              </a:rPr>
              <a:t>কানিজ মায়েরা    সহকারী শিক্ষক   খিলগাঁও গার্লস    স্কুল এন্ড কলেজ   ঢাকা- ১২১৯ </a:t>
            </a:r>
            <a:endParaRPr lang="en-US" sz="3600" dirty="0">
              <a:solidFill>
                <a:srgbClr val="C00000"/>
              </a:solidFill>
              <a:latin typeface="Narkisim" pitchFamily="34" charset="-79"/>
              <a:cs typeface="Narkisim" pitchFamily="34" charset="-79"/>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025" y="0"/>
            <a:ext cx="5895975"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2328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750"/>
                                        <p:tgtEl>
                                          <p:spTgt spid="8"/>
                                        </p:tgtEl>
                                      </p:cBhvr>
                                    </p:animEffect>
                                    <p:anim calcmode="lin" valueType="num">
                                      <p:cBhvr>
                                        <p:cTn id="8" dur="1750" fill="hold"/>
                                        <p:tgtEl>
                                          <p:spTgt spid="8"/>
                                        </p:tgtEl>
                                        <p:attrNameLst>
                                          <p:attrName>ppt_x</p:attrName>
                                        </p:attrNameLst>
                                      </p:cBhvr>
                                      <p:tavLst>
                                        <p:tav tm="0">
                                          <p:val>
                                            <p:strVal val="#ppt_x"/>
                                          </p:val>
                                        </p:tav>
                                        <p:tav tm="100000">
                                          <p:val>
                                            <p:strVal val="#ppt_x"/>
                                          </p:val>
                                        </p:tav>
                                      </p:tavLst>
                                    </p:anim>
                                    <p:anim calcmode="lin" valueType="num">
                                      <p:cBhvr>
                                        <p:cTn id="9" dur="1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2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125872" y="670034"/>
            <a:ext cx="4018128" cy="495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ound Diagonal Corner Rectangle 2"/>
          <p:cNvSpPr/>
          <p:nvPr/>
        </p:nvSpPr>
        <p:spPr>
          <a:xfrm>
            <a:off x="152400" y="0"/>
            <a:ext cx="4495800" cy="6629400"/>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b="1" dirty="0" smtClean="0">
                <a:solidFill>
                  <a:srgbClr val="FFC000"/>
                </a:solidFill>
                <a:latin typeface="Narkisim" pitchFamily="34" charset="-79"/>
                <a:cs typeface="Narkisim" pitchFamily="34" charset="-79"/>
              </a:rPr>
              <a:t>৪। তাপমাত্রার তারতম্য   সৃষ্টিঃ</a:t>
            </a:r>
            <a:r>
              <a:rPr lang="bn-IN" sz="3200" dirty="0" smtClean="0">
                <a:latin typeface="Narkisim" pitchFamily="34" charset="-79"/>
                <a:cs typeface="Narkisim" pitchFamily="34" charset="-79"/>
              </a:rPr>
              <a:t> দিনের বেলায় সূর্যের কিরণ থাকার কারনে তাপমাত্রা বেশি থাকে।রাত হলে তাপ বিকিরন করে তাপমাত্রা কমে যায়। যদি আহ্নিক গতি না থাকত তাহলে এভাবে দিনের পর রাত আসতো না এবং তাপমাত্রার তারতম্য সৃষ্টি হতো না। </a:t>
            </a:r>
            <a:endParaRPr lang="en-US" sz="3200" dirty="0">
              <a:latin typeface="Narkisim" pitchFamily="34" charset="-79"/>
              <a:cs typeface="Narkisim" pitchFamily="34" charset="-79"/>
            </a:endParaRPr>
          </a:p>
        </p:txBody>
      </p:sp>
    </p:spTree>
    <p:extLst>
      <p:ext uri="{BB962C8B-B14F-4D97-AF65-F5344CB8AC3E}">
        <p14:creationId xmlns:p14="http://schemas.microsoft.com/office/powerpoint/2010/main" val="4018277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up)">
                                      <p:cBhvr>
                                        <p:cTn id="12" dur="2250"/>
                                        <p:tgtEl>
                                          <p:spTgt spid="3">
                                            <p:bg/>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0"/>
            <a:ext cx="3940128" cy="3875653"/>
          </a:xfrm>
          <a:prstGeom prst="rect">
            <a:avLst/>
          </a:prstGeom>
        </p:spPr>
      </p:pic>
      <p:sp>
        <p:nvSpPr>
          <p:cNvPr id="3" name="TextBox 2"/>
          <p:cNvSpPr txBox="1"/>
          <p:nvPr/>
        </p:nvSpPr>
        <p:spPr>
          <a:xfrm>
            <a:off x="381000" y="4419600"/>
            <a:ext cx="8686800" cy="2246769"/>
          </a:xfrm>
          <a:prstGeom prst="rect">
            <a:avLst/>
          </a:prstGeom>
          <a:noFill/>
        </p:spPr>
        <p:txBody>
          <a:bodyPr wrap="square" rtlCol="0">
            <a:spAutoFit/>
          </a:bodyPr>
          <a:lstStyle/>
          <a:p>
            <a:r>
              <a:rPr lang="bn-IN" sz="2800" b="1" dirty="0" smtClean="0">
                <a:solidFill>
                  <a:srgbClr val="C00000"/>
                </a:solidFill>
                <a:latin typeface="Narkisim" pitchFamily="34" charset="-79"/>
                <a:cs typeface="Narkisim" pitchFamily="34" charset="-79"/>
              </a:rPr>
              <a:t>৫। সময় গণনা বা সময় নির্ধারণঃ- </a:t>
            </a:r>
            <a:r>
              <a:rPr lang="bn-IN" sz="2800" dirty="0" smtClean="0">
                <a:latin typeface="Narkisim" pitchFamily="34" charset="-79"/>
                <a:cs typeface="Narkisim" pitchFamily="34" charset="-79"/>
              </a:rPr>
              <a:t>আহ্নিক গতির ফলে সময় গণনা করতে সুবিধা হয়।একবার সম্পূর্ণ আবর্তনের সময়ের ২৪ ভাগের এক ভাগকে ঘন্টা ধরে তার ৬০ ভাগের ১ভাগকে মিনিট এবং মিনিটের ৬০ ভাগের ১ ভাগকে সেকেন্ড ধরে গণনা করা হয়। </a:t>
            </a:r>
            <a:endParaRPr lang="en-US" sz="2800" dirty="0">
              <a:latin typeface="Narkisim" pitchFamily="34" charset="-79"/>
              <a:cs typeface="Narkisim" pitchFamily="34" charset="-79"/>
            </a:endParaRPr>
          </a:p>
        </p:txBody>
      </p:sp>
    </p:spTree>
    <p:extLst>
      <p:ext uri="{BB962C8B-B14F-4D97-AF65-F5344CB8AC3E}">
        <p14:creationId xmlns:p14="http://schemas.microsoft.com/office/powerpoint/2010/main" val="31323102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599" y="6822"/>
            <a:ext cx="4343401" cy="6698777"/>
          </a:xfrm>
          <a:prstGeom prst="rect">
            <a:avLst/>
          </a:prstGeom>
        </p:spPr>
      </p:pic>
      <p:sp>
        <p:nvSpPr>
          <p:cNvPr id="4" name="Flowchart: Data 3"/>
          <p:cNvSpPr/>
          <p:nvPr/>
        </p:nvSpPr>
        <p:spPr>
          <a:xfrm>
            <a:off x="0" y="21608"/>
            <a:ext cx="4572000" cy="6836392"/>
          </a:xfrm>
          <a:prstGeom prst="flowChartInputOutp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b="1" dirty="0" smtClean="0">
                <a:latin typeface="Narkisim" pitchFamily="34" charset="-79"/>
                <a:cs typeface="Narkisim" pitchFamily="34" charset="-79"/>
              </a:rPr>
              <a:t>৬।উদ্ভিদ ও প্রাণিজগৎঃ- </a:t>
            </a:r>
            <a:r>
              <a:rPr lang="bn-IN" sz="2000" dirty="0" smtClean="0">
                <a:solidFill>
                  <a:srgbClr val="002060"/>
                </a:solidFill>
                <a:latin typeface="Narkisim" pitchFamily="34" charset="-79"/>
                <a:cs typeface="Narkisim" pitchFamily="34" charset="-79"/>
              </a:rPr>
              <a:t>উদ্ভিদ ও প্রাণির জন্য সূর্যালোক প্রয়োজন। দিনের বেলায় সূর্য থেকে শক্তি সঞ্চয় করে এবং রাতে ঐ শক্তি নিজেদের শারীরবৃত্তীয় কাজে লাগায়। কোনো প্রাণী দিনে আবার কোনো প্রাণী রাতে খাদ্য সংগ্রহ করে।পৃথিবীর আবর্তন গতির ফলে দিনরাত সংঘটিত হয় তার উপরই উদ্ভিদ ও প্রাণীজগতের নিয়ম শৃঙ্খলা অনেক খানী নির্ভর করে। </a:t>
            </a:r>
            <a:endParaRPr lang="en-US" sz="2000" dirty="0">
              <a:solidFill>
                <a:srgbClr val="002060"/>
              </a:solidFill>
              <a:latin typeface="Narkisim" pitchFamily="34" charset="-79"/>
              <a:cs typeface="Narkisim" pitchFamily="34" charset="-79"/>
            </a:endParaRPr>
          </a:p>
        </p:txBody>
      </p:sp>
    </p:spTree>
    <p:extLst>
      <p:ext uri="{BB962C8B-B14F-4D97-AF65-F5344CB8AC3E}">
        <p14:creationId xmlns:p14="http://schemas.microsoft.com/office/powerpoint/2010/main" val="15086820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718" y="5187738"/>
            <a:ext cx="8229600" cy="1323439"/>
          </a:xfrm>
          <a:prstGeom prst="rect">
            <a:avLst/>
          </a:prstGeom>
          <a:noFill/>
        </p:spPr>
        <p:txBody>
          <a:bodyPr wrap="square" rtlCol="0">
            <a:spAutoFit/>
          </a:bodyPr>
          <a:lstStyle/>
          <a:p>
            <a:r>
              <a:rPr lang="bn-IN" sz="4000" dirty="0" smtClean="0">
                <a:latin typeface="Narkisim" pitchFamily="34" charset="-79"/>
                <a:cs typeface="Narkisim" pitchFamily="34" charset="-79"/>
              </a:rPr>
              <a:t>প্রশ্নঃ- আহ্নিক গতির ফলে কি কি পরিবর্তন আমরা দেখতে পাই তা আলোচনা কর।</a:t>
            </a:r>
            <a:endParaRPr lang="en-US" sz="4000" dirty="0">
              <a:latin typeface="Narkisim" pitchFamily="34" charset="-79"/>
              <a:cs typeface="Narkisim" pitchFamily="34" charset="-79"/>
            </a:endParaRPr>
          </a:p>
        </p:txBody>
      </p:sp>
      <p:sp>
        <p:nvSpPr>
          <p:cNvPr id="5" name="Oval Callout 4"/>
          <p:cNvSpPr/>
          <p:nvPr/>
        </p:nvSpPr>
        <p:spPr>
          <a:xfrm>
            <a:off x="6997546" y="0"/>
            <a:ext cx="2146454" cy="182880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4000" dirty="0" smtClean="0">
                <a:latin typeface="Narkisim" pitchFamily="34" charset="-79"/>
                <a:cs typeface="Narkisim" pitchFamily="34" charset="-79"/>
              </a:rPr>
              <a:t>বাড়ির কাজ</a:t>
            </a:r>
            <a:endParaRPr lang="en-US" sz="4000" dirty="0">
              <a:latin typeface="Narkisim" pitchFamily="34" charset="-79"/>
              <a:cs typeface="Narkisim" pitchFamily="34" charset="-79"/>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72166"/>
            <a:ext cx="4980541" cy="3280833"/>
          </a:xfrm>
          <a:prstGeom prst="rect">
            <a:avLst/>
          </a:prstGeom>
        </p:spPr>
      </p:pic>
    </p:spTree>
    <p:extLst>
      <p:ext uri="{BB962C8B-B14F-4D97-AF65-F5344CB8AC3E}">
        <p14:creationId xmlns:p14="http://schemas.microsoft.com/office/powerpoint/2010/main" val="4209875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0726"/>
            <a:ext cx="6248400" cy="6634726"/>
          </a:xfrm>
          <a:prstGeom prst="rect">
            <a:avLst/>
          </a:prstGeom>
        </p:spPr>
      </p:pic>
    </p:spTree>
    <p:extLst>
      <p:ext uri="{BB962C8B-B14F-4D97-AF65-F5344CB8AC3E}">
        <p14:creationId xmlns:p14="http://schemas.microsoft.com/office/powerpoint/2010/main" val="2908913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33800" y="609600"/>
            <a:ext cx="1889924" cy="2420322"/>
          </a:xfrm>
          <a:prstGeom prst="rect">
            <a:avLst/>
          </a:prstGeom>
        </p:spPr>
      </p:pic>
      <p:sp>
        <p:nvSpPr>
          <p:cNvPr id="6" name="Rectangle 5"/>
          <p:cNvSpPr/>
          <p:nvPr/>
        </p:nvSpPr>
        <p:spPr>
          <a:xfrm>
            <a:off x="2286000" y="3581400"/>
            <a:ext cx="4572000" cy="1569660"/>
          </a:xfrm>
          <a:prstGeom prst="rect">
            <a:avLst/>
          </a:prstGeom>
        </p:spPr>
        <p:txBody>
          <a:bodyPr>
            <a:spAutoFit/>
          </a:bodyPr>
          <a:lstStyle/>
          <a:p>
            <a:r>
              <a:rPr lang="en-US" sz="3200" dirty="0" err="1">
                <a:latin typeface="Nikosh"/>
              </a:rPr>
              <a:t>বাংলাদেশ</a:t>
            </a:r>
            <a:r>
              <a:rPr lang="en-US" sz="3200" dirty="0">
                <a:latin typeface="Nikosh"/>
              </a:rPr>
              <a:t> ও </a:t>
            </a:r>
            <a:r>
              <a:rPr lang="en-US" sz="3200" dirty="0" err="1">
                <a:latin typeface="Nikosh"/>
              </a:rPr>
              <a:t>বিশ্ব</a:t>
            </a:r>
            <a:r>
              <a:rPr lang="en-US" sz="3200" dirty="0">
                <a:latin typeface="Nikosh"/>
              </a:rPr>
              <a:t> </a:t>
            </a:r>
            <a:r>
              <a:rPr lang="en-US" sz="3200" dirty="0" err="1">
                <a:latin typeface="Nikosh"/>
              </a:rPr>
              <a:t>পরিচয়</a:t>
            </a:r>
            <a:r>
              <a:rPr lang="en-US" sz="3200" dirty="0">
                <a:latin typeface="Nikosh"/>
              </a:rPr>
              <a:t> </a:t>
            </a:r>
            <a:r>
              <a:rPr lang="en-US" sz="3200" dirty="0" err="1">
                <a:latin typeface="Nikosh"/>
              </a:rPr>
              <a:t>নবম</a:t>
            </a:r>
            <a:r>
              <a:rPr lang="en-US" sz="3200" dirty="0">
                <a:latin typeface="Nikosh"/>
              </a:rPr>
              <a:t> ও </a:t>
            </a:r>
            <a:r>
              <a:rPr lang="en-US" sz="3200" dirty="0" err="1">
                <a:latin typeface="Nikosh"/>
              </a:rPr>
              <a:t>দশম</a:t>
            </a:r>
            <a:r>
              <a:rPr lang="en-US" sz="3200" dirty="0">
                <a:latin typeface="Nikosh"/>
              </a:rPr>
              <a:t> </a:t>
            </a:r>
            <a:r>
              <a:rPr lang="en-US" sz="3200" dirty="0" err="1">
                <a:latin typeface="Nikosh"/>
              </a:rPr>
              <a:t>শ্রেণি</a:t>
            </a:r>
            <a:r>
              <a:rPr lang="en-US" sz="3200" dirty="0">
                <a:latin typeface="Nikosh"/>
              </a:rPr>
              <a:t>           </a:t>
            </a:r>
            <a:r>
              <a:rPr lang="en-US" sz="3200" dirty="0" smtClean="0">
                <a:latin typeface="Nikosh"/>
              </a:rPr>
              <a:t>অধ্যায়ঃ-৩য় </a:t>
            </a:r>
            <a:endParaRPr lang="en-US" sz="3200" dirty="0"/>
          </a:p>
        </p:txBody>
      </p:sp>
    </p:spTree>
    <p:extLst>
      <p:ext uri="{BB962C8B-B14F-4D97-AF65-F5344CB8AC3E}">
        <p14:creationId xmlns:p14="http://schemas.microsoft.com/office/powerpoint/2010/main" val="21689432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962400" y="609600"/>
            <a:ext cx="3962400" cy="2438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arkisim" pitchFamily="34" charset="-79"/>
                <a:cs typeface="Narkisim" pitchFamily="34" charset="-79"/>
              </a:rPr>
              <a:t>পরবর্তী স্লাইডে কি বুঝানো হয়েছে?</a:t>
            </a:r>
            <a:endParaRPr lang="en-US" sz="3600" dirty="0">
              <a:latin typeface="Narkisim" pitchFamily="34" charset="-79"/>
              <a:cs typeface="Narkisim" pitchFamily="34"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978" y="3962397"/>
            <a:ext cx="3457575" cy="230085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4673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33400" y="-385765"/>
            <a:ext cx="27195518" cy="7629530"/>
            <a:chOff x="-12420600" y="-34159"/>
            <a:chExt cx="27195518" cy="762953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12500" b="12500"/>
            <a:stretch/>
          </p:blipFill>
          <p:spPr>
            <a:xfrm>
              <a:off x="-12420600" y="-34159"/>
              <a:ext cx="13597759" cy="762952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12500" b="12500"/>
            <a:stretch/>
          </p:blipFill>
          <p:spPr>
            <a:xfrm>
              <a:off x="1177159" y="-34154"/>
              <a:ext cx="13597759" cy="7629525"/>
            </a:xfrm>
            <a:prstGeom prst="rect">
              <a:avLst/>
            </a:prstGeom>
          </p:spPr>
        </p:pic>
      </p:grpSp>
      <p:sp>
        <p:nvSpPr>
          <p:cNvPr id="8" name="Rectangle 7"/>
          <p:cNvSpPr/>
          <p:nvPr/>
        </p:nvSpPr>
        <p:spPr>
          <a:xfrm>
            <a:off x="-1447800" y="-457201"/>
            <a:ext cx="10972800" cy="7700965"/>
          </a:xfrm>
          <a:custGeom>
            <a:avLst/>
            <a:gdLst/>
            <a:ahLst/>
            <a:cxnLst/>
            <a:rect l="l" t="t" r="r" b="b"/>
            <a:pathLst>
              <a:path w="9220200" h="6858000">
                <a:moveTo>
                  <a:pt x="4767165" y="1066800"/>
                </a:moveTo>
                <a:cubicBezTo>
                  <a:pt x="3649360" y="1066800"/>
                  <a:pt x="2743200" y="2039103"/>
                  <a:pt x="2743200" y="3238500"/>
                </a:cubicBezTo>
                <a:cubicBezTo>
                  <a:pt x="2743200" y="4437897"/>
                  <a:pt x="3649360" y="5410200"/>
                  <a:pt x="4767165" y="5410200"/>
                </a:cubicBezTo>
                <a:cubicBezTo>
                  <a:pt x="5884970" y="5410200"/>
                  <a:pt x="6791130" y="4437897"/>
                  <a:pt x="6791130" y="3238500"/>
                </a:cubicBezTo>
                <a:cubicBezTo>
                  <a:pt x="6791130" y="2039103"/>
                  <a:pt x="5884970" y="1066800"/>
                  <a:pt x="4767165" y="1066800"/>
                </a:cubicBezTo>
                <a:close/>
                <a:moveTo>
                  <a:pt x="0" y="0"/>
                </a:moveTo>
                <a:lnTo>
                  <a:pt x="9220200" y="0"/>
                </a:lnTo>
                <a:lnTo>
                  <a:pt x="9220200" y="6858000"/>
                </a:lnTo>
                <a:lnTo>
                  <a:pt x="0" y="6858000"/>
                </a:lnTo>
                <a:close/>
              </a:path>
            </a:pathLst>
          </a:cu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98063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repeatCount="indefinite" fill="hold" nodeType="clickEffect">
                                  <p:stCondLst>
                                    <p:cond delay="0"/>
                                  </p:stCondLst>
                                  <p:childTnLst>
                                    <p:animMotion origin="layout" path="M -2.5E-6 4.73441E-6 L -1.49531 -0.02218 " pathEditMode="relative" rAng="0" ptsTypes="AA">
                                      <p:cBhvr>
                                        <p:cTn id="6" dur="20500" fill="hold"/>
                                        <p:tgtEl>
                                          <p:spTgt spid="16"/>
                                        </p:tgtEl>
                                        <p:attrNameLst>
                                          <p:attrName>ppt_x</p:attrName>
                                          <p:attrName>ppt_y</p:attrName>
                                        </p:attrNameLst>
                                      </p:cBhvr>
                                      <p:rCtr x="-74774" y="-11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bn-IN" sz="6000" b="1" dirty="0" smtClean="0">
                <a:latin typeface="Narkisim" pitchFamily="34" charset="-79"/>
                <a:cs typeface="Narkisim" pitchFamily="34" charset="-79"/>
              </a:rPr>
              <a:t>আজকের পাঠের বিষয়</a:t>
            </a:r>
            <a:endParaRPr lang="en-US" sz="6000" b="1" dirty="0">
              <a:latin typeface="Narkisim" pitchFamily="34" charset="-79"/>
              <a:cs typeface="Narkisim" pitchFamily="34" charset="-79"/>
            </a:endParaRPr>
          </a:p>
        </p:txBody>
      </p:sp>
      <p:sp>
        <p:nvSpPr>
          <p:cNvPr id="3" name="Subtitle 2"/>
          <p:cNvSpPr>
            <a:spLocks noGrp="1"/>
          </p:cNvSpPr>
          <p:nvPr>
            <p:ph type="subTitle" idx="1"/>
          </p:nvPr>
        </p:nvSpPr>
        <p:spPr/>
        <p:txBody>
          <a:bodyPr>
            <a:normAutofit fontScale="92500" lnSpcReduction="20000"/>
          </a:bodyPr>
          <a:lstStyle/>
          <a:p>
            <a:r>
              <a:rPr lang="bn-IN" sz="6600" b="1" dirty="0" smtClean="0">
                <a:solidFill>
                  <a:schemeClr val="accent1"/>
                </a:solidFill>
                <a:latin typeface="Narkisim" pitchFamily="34" charset="-79"/>
                <a:cs typeface="Narkisim" pitchFamily="34" charset="-79"/>
              </a:rPr>
              <a:t>পৃথিবীর আহ্নিক গতি</a:t>
            </a:r>
            <a:endParaRPr lang="en-US" sz="6600" b="1" dirty="0">
              <a:solidFill>
                <a:schemeClr val="accent1"/>
              </a:solidFill>
              <a:latin typeface="Narkisim" pitchFamily="34" charset="-79"/>
              <a:cs typeface="Narkisim" pitchFamily="34" charset="-79"/>
            </a:endParaRPr>
          </a:p>
        </p:txBody>
      </p:sp>
    </p:spTree>
    <p:extLst>
      <p:ext uri="{BB962C8B-B14F-4D97-AF65-F5344CB8AC3E}">
        <p14:creationId xmlns:p14="http://schemas.microsoft.com/office/powerpoint/2010/main" val="787857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322092" y="76200"/>
            <a:ext cx="3688307" cy="1219200"/>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n-IN" sz="4000" dirty="0" smtClean="0">
                <a:latin typeface="Narkisim" pitchFamily="34" charset="-79"/>
                <a:cs typeface="Narkisim" pitchFamily="34" charset="-79"/>
              </a:rPr>
              <a:t>শিখনফল</a:t>
            </a:r>
            <a:endParaRPr lang="en-US" sz="4000" dirty="0">
              <a:latin typeface="Narkisim" pitchFamily="34" charset="-79"/>
              <a:cs typeface="Narkisim" pitchFamily="34" charset="-79"/>
            </a:endParaRPr>
          </a:p>
        </p:txBody>
      </p:sp>
      <p:sp>
        <p:nvSpPr>
          <p:cNvPr id="4" name="Content Placeholder 3"/>
          <p:cNvSpPr>
            <a:spLocks noGrp="1"/>
          </p:cNvSpPr>
          <p:nvPr>
            <p:ph idx="1"/>
          </p:nvPr>
        </p:nvSpPr>
        <p:spPr>
          <a:xfrm>
            <a:off x="76200" y="1600200"/>
            <a:ext cx="8839200" cy="5257800"/>
          </a:xfrm>
        </p:spPr>
        <p:txBody>
          <a:bodyPr>
            <a:normAutofit fontScale="92500" lnSpcReduction="10000"/>
          </a:bodyPr>
          <a:lstStyle/>
          <a:p>
            <a:r>
              <a:rPr lang="bn-IN" sz="4400" dirty="0" smtClean="0">
                <a:latin typeface="Narkisim" pitchFamily="34" charset="-79"/>
                <a:cs typeface="Narkisim" pitchFamily="34" charset="-79"/>
              </a:rPr>
              <a:t>এই পাঠ শেষে শিক্ষার্থীরা...                 </a:t>
            </a:r>
            <a:r>
              <a:rPr lang="bn-IN" sz="4400" dirty="0" smtClean="0">
                <a:solidFill>
                  <a:srgbClr val="C00000"/>
                </a:solidFill>
                <a:latin typeface="Narkisim" pitchFamily="34" charset="-79"/>
                <a:cs typeface="Narkisim" pitchFamily="34" charset="-79"/>
              </a:rPr>
              <a:t>১।পৃথিবীর গতি কাকে বলে তা বলতে পারবে।                                        </a:t>
            </a:r>
            <a:r>
              <a:rPr lang="bn-BD" sz="4400" dirty="0" smtClean="0">
                <a:solidFill>
                  <a:srgbClr val="C00000"/>
                </a:solidFill>
                <a:latin typeface="Narkisim" pitchFamily="34" charset="-79"/>
                <a:cs typeface="Narkisim" pitchFamily="34" charset="-79"/>
              </a:rPr>
              <a:t>      </a:t>
            </a:r>
            <a:r>
              <a:rPr lang="bn-IN" sz="4400" dirty="0" smtClean="0">
                <a:solidFill>
                  <a:srgbClr val="C00000"/>
                </a:solidFill>
                <a:latin typeface="Narkisim" pitchFamily="34" charset="-79"/>
                <a:cs typeface="Narkisim" pitchFamily="34" charset="-79"/>
              </a:rPr>
              <a:t>২। পৃথিবীর গতির শ্রেণিবিভাগ করতে পারবে।                                         </a:t>
            </a:r>
            <a:r>
              <a:rPr lang="bn-BD" sz="4400" dirty="0" smtClean="0">
                <a:solidFill>
                  <a:srgbClr val="C00000"/>
                </a:solidFill>
                <a:latin typeface="Narkisim" pitchFamily="34" charset="-79"/>
                <a:cs typeface="Narkisim" pitchFamily="34" charset="-79"/>
              </a:rPr>
              <a:t>  </a:t>
            </a:r>
            <a:r>
              <a:rPr lang="bn-IN" sz="4400" dirty="0" smtClean="0">
                <a:solidFill>
                  <a:srgbClr val="C00000"/>
                </a:solidFill>
                <a:latin typeface="Narkisim" pitchFamily="34" charset="-79"/>
                <a:cs typeface="Narkisim" pitchFamily="34" charset="-79"/>
              </a:rPr>
              <a:t>৩। আহ্নিক গতির প্রমান ব্যাখ্যা করতে পারবে।                                       </a:t>
            </a:r>
            <a:r>
              <a:rPr lang="bn-BD" sz="4400" dirty="0" smtClean="0">
                <a:solidFill>
                  <a:srgbClr val="C00000"/>
                </a:solidFill>
                <a:latin typeface="Narkisim" pitchFamily="34" charset="-79"/>
                <a:cs typeface="Narkisim" pitchFamily="34" charset="-79"/>
              </a:rPr>
              <a:t>        </a:t>
            </a:r>
            <a:r>
              <a:rPr lang="bn-IN" sz="4400" dirty="0" smtClean="0">
                <a:solidFill>
                  <a:srgbClr val="C00000"/>
                </a:solidFill>
                <a:latin typeface="Narkisim" pitchFamily="34" charset="-79"/>
                <a:cs typeface="Narkisim" pitchFamily="34" charset="-79"/>
              </a:rPr>
              <a:t>  ৪। আহ্নিক গতির ফলাফল ব্যাখ্যা করতে পারবে। </a:t>
            </a:r>
            <a:endParaRPr lang="en-US" sz="4400" dirty="0">
              <a:solidFill>
                <a:srgbClr val="C00000"/>
              </a:solidFill>
              <a:latin typeface="Narkisim" pitchFamily="34" charset="-79"/>
              <a:cs typeface="Narkisim" pitchFamily="34" charset="-79"/>
            </a:endParaRPr>
          </a:p>
        </p:txBody>
      </p:sp>
    </p:spTree>
    <p:extLst>
      <p:ext uri="{BB962C8B-B14F-4D97-AF65-F5344CB8AC3E}">
        <p14:creationId xmlns:p14="http://schemas.microsoft.com/office/powerpoint/2010/main" val="4135224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lt">
                                    <p:tmPct val="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4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4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1" nodeType="clickEffect">
                                  <p:stCondLst>
                                    <p:cond delay="0"/>
                                  </p:stCondLst>
                                  <p:iterate type="lt">
                                    <p:tmPct val="10000"/>
                                  </p:iterate>
                                  <p:childTnLst>
                                    <p:animMotion origin="layout" path="M 0.0 0.0 L 0.0 -0.07213" pathEditMode="relative" ptsTypes="">
                                      <p:cBhvr>
                                        <p:cTn id="17" dur="750" accel="50000" decel="50000" autoRev="1" fill="hold">
                                          <p:stCondLst>
                                            <p:cond delay="0"/>
                                          </p:stCondLst>
                                        </p:cTn>
                                        <p:tgtEl>
                                          <p:spTgt spid="4">
                                            <p:txEl>
                                              <p:pRg st="0" end="0"/>
                                            </p:txEl>
                                          </p:spTgt>
                                        </p:tgtEl>
                                        <p:attrNameLst>
                                          <p:attrName>ppt_x</p:attrName>
                                          <p:attrName>ppt_y</p:attrName>
                                        </p:attrNameLst>
                                      </p:cBhvr>
                                    </p:animMotion>
                                    <p:animRot by="1500000">
                                      <p:cBhvr>
                                        <p:cTn id="18" dur="375" fill="hold">
                                          <p:stCondLst>
                                            <p:cond delay="0"/>
                                          </p:stCondLst>
                                        </p:cTn>
                                        <p:tgtEl>
                                          <p:spTgt spid="4">
                                            <p:txEl>
                                              <p:pRg st="0" end="0"/>
                                            </p:txEl>
                                          </p:spTgt>
                                        </p:tgtEl>
                                        <p:attrNameLst>
                                          <p:attrName>r</p:attrName>
                                        </p:attrNameLst>
                                      </p:cBhvr>
                                    </p:animRot>
                                    <p:animRot by="-1500000">
                                      <p:cBhvr>
                                        <p:cTn id="19" dur="375" fill="hold">
                                          <p:stCondLst>
                                            <p:cond delay="375"/>
                                          </p:stCondLst>
                                        </p:cTn>
                                        <p:tgtEl>
                                          <p:spTgt spid="4">
                                            <p:txEl>
                                              <p:pRg st="0" end="0"/>
                                            </p:txEl>
                                          </p:spTgt>
                                        </p:tgtEl>
                                        <p:attrNameLst>
                                          <p:attrName>r</p:attrName>
                                        </p:attrNameLst>
                                      </p:cBhvr>
                                    </p:animRot>
                                    <p:animRot by="-1500000">
                                      <p:cBhvr>
                                        <p:cTn id="20" dur="375" fill="hold">
                                          <p:stCondLst>
                                            <p:cond delay="750"/>
                                          </p:stCondLst>
                                        </p:cTn>
                                        <p:tgtEl>
                                          <p:spTgt spid="4">
                                            <p:txEl>
                                              <p:pRg st="0" end="0"/>
                                            </p:txEl>
                                          </p:spTgt>
                                        </p:tgtEl>
                                        <p:attrNameLst>
                                          <p:attrName>r</p:attrName>
                                        </p:attrNameLst>
                                      </p:cBhvr>
                                    </p:animRot>
                                    <p:animRot by="1500000">
                                      <p:cBhvr>
                                        <p:cTn id="21" dur="375" fill="hold">
                                          <p:stCondLst>
                                            <p:cond delay="112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4"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4495800" cy="838200"/>
          </a:xfrm>
        </p:spPr>
        <p:txBody>
          <a:bodyPr>
            <a:normAutofit/>
          </a:bodyPr>
          <a:lstStyle/>
          <a:p>
            <a:r>
              <a:rPr lang="bn-IN" sz="4000" dirty="0" smtClean="0">
                <a:latin typeface="Narkisim" pitchFamily="34" charset="-79"/>
                <a:cs typeface="Narkisim" pitchFamily="34" charset="-79"/>
              </a:rPr>
              <a:t>    পৃথিবীর গতিঃ-</a:t>
            </a:r>
            <a:endParaRPr lang="en-US" sz="4000" dirty="0">
              <a:latin typeface="Narkisim" pitchFamily="34" charset="-79"/>
              <a:cs typeface="Narkisim" pitchFamily="34" charset="-79"/>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6785" y="1371600"/>
            <a:ext cx="4387215" cy="4114800"/>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457200" y="1435100"/>
            <a:ext cx="4191000" cy="4691063"/>
          </a:xfrm>
        </p:spPr>
        <p:txBody>
          <a:bodyPr>
            <a:normAutofit fontScale="92500"/>
          </a:bodyPr>
          <a:lstStyle/>
          <a:p>
            <a:r>
              <a:rPr lang="bn-IN" sz="3600" dirty="0" smtClean="0">
                <a:solidFill>
                  <a:srgbClr val="C00000"/>
                </a:solidFill>
                <a:latin typeface="Narkisim" pitchFamily="34" charset="-79"/>
                <a:cs typeface="Narkisim" pitchFamily="34" charset="-79"/>
              </a:rPr>
              <a:t>সূর্য সৌরজগতের কেন্দ্রে  অবস্থিত এবং পৃথিবী সূর্যকে কেন্দ্র করে ঘুরছে।পৃথিবী শুধু সূর্যকে কেন্দ্র করে ঘোরে না, নিজ অক্ষ বা মেরুরেখার উপরও আবর্তন করে । একে পৃথিবীর গতি বলে।</a:t>
            </a:r>
            <a:endParaRPr lang="en-US" sz="3600" dirty="0">
              <a:solidFill>
                <a:srgbClr val="C00000"/>
              </a:solidFill>
              <a:latin typeface="Narkisim" pitchFamily="34" charset="-79"/>
              <a:cs typeface="Narkisim" pitchFamily="34" charset="-79"/>
            </a:endParaRPr>
          </a:p>
        </p:txBody>
      </p:sp>
    </p:spTree>
    <p:extLst>
      <p:ext uri="{BB962C8B-B14F-4D97-AF65-F5344CB8AC3E}">
        <p14:creationId xmlns:p14="http://schemas.microsoft.com/office/powerpoint/2010/main" val="2626656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905000" y="228600"/>
            <a:ext cx="5334000" cy="914400"/>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n-IN" sz="3600" dirty="0" smtClean="0">
                <a:latin typeface="Narkisim" pitchFamily="34" charset="-79"/>
                <a:cs typeface="Narkisim" pitchFamily="34" charset="-79"/>
              </a:rPr>
              <a:t>পৃথিবীর গতির শ্রেণি বিভাগ </a:t>
            </a:r>
            <a:endParaRPr lang="en-US" sz="3600" dirty="0">
              <a:latin typeface="Narkisim" pitchFamily="34" charset="-79"/>
              <a:cs typeface="Narkisim" pitchFamily="34" charset="-79"/>
            </a:endParaRPr>
          </a:p>
        </p:txBody>
      </p:sp>
      <p:graphicFrame>
        <p:nvGraphicFramePr>
          <p:cNvPr id="4" name="Diagram 3"/>
          <p:cNvGraphicFramePr/>
          <p:nvPr>
            <p:extLst>
              <p:ext uri="{D42A27DB-BD31-4B8C-83A1-F6EECF244321}">
                <p14:modId xmlns:p14="http://schemas.microsoft.com/office/powerpoint/2010/main" val="375118743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346605946"/>
              </p:ext>
            </p:extLst>
          </p:nvPr>
        </p:nvGraphicFramePr>
        <p:xfrm>
          <a:off x="685800" y="1397000"/>
          <a:ext cx="7924800" cy="4622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13379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dgm id="{F009E6B0-3375-41AC-BA6A-2FD545AC7349}"/>
                                            </p:graphicEl>
                                          </p:spTgt>
                                        </p:tgtEl>
                                        <p:attrNameLst>
                                          <p:attrName>style.visibility</p:attrName>
                                        </p:attrNameLst>
                                      </p:cBhvr>
                                      <p:to>
                                        <p:strVal val="visible"/>
                                      </p:to>
                                    </p:set>
                                    <p:animEffect transition="in" filter="wipe(left)">
                                      <p:cBhvr>
                                        <p:cTn id="12" dur="2250"/>
                                        <p:tgtEl>
                                          <p:spTgt spid="8">
                                            <p:graphicEl>
                                              <a:dgm id="{F009E6B0-3375-41AC-BA6A-2FD545AC734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graphicEl>
                                              <a:dgm id="{C0E92198-9CC8-419C-B69C-841368136415}"/>
                                            </p:graphicEl>
                                          </p:spTgt>
                                        </p:tgtEl>
                                        <p:attrNameLst>
                                          <p:attrName>style.visibility</p:attrName>
                                        </p:attrNameLst>
                                      </p:cBhvr>
                                      <p:to>
                                        <p:strVal val="visible"/>
                                      </p:to>
                                    </p:set>
                                    <p:animEffect transition="in" filter="wipe(left)">
                                      <p:cBhvr>
                                        <p:cTn id="17" dur="2250"/>
                                        <p:tgtEl>
                                          <p:spTgt spid="8">
                                            <p:graphicEl>
                                              <a:dgm id="{C0E92198-9CC8-419C-B69C-841368136415}"/>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graphicEl>
                                              <a:dgm id="{B941047A-4372-426E-89A1-C028CA2C3E89}"/>
                                            </p:graphicEl>
                                          </p:spTgt>
                                        </p:tgtEl>
                                        <p:attrNameLst>
                                          <p:attrName>style.visibility</p:attrName>
                                        </p:attrNameLst>
                                      </p:cBhvr>
                                      <p:to>
                                        <p:strVal val="visible"/>
                                      </p:to>
                                    </p:set>
                                    <p:animEffect transition="in" filter="wipe(left)">
                                      <p:cBhvr>
                                        <p:cTn id="20" dur="2250"/>
                                        <p:tgtEl>
                                          <p:spTgt spid="8">
                                            <p:graphicEl>
                                              <a:dgm id="{B941047A-4372-426E-89A1-C028CA2C3E8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graphicEl>
                                              <a:dgm id="{D40FCDB4-EF11-42F4-8979-54AD45075BAC}"/>
                                            </p:graphicEl>
                                          </p:spTgt>
                                        </p:tgtEl>
                                        <p:attrNameLst>
                                          <p:attrName>style.visibility</p:attrName>
                                        </p:attrNameLst>
                                      </p:cBhvr>
                                      <p:to>
                                        <p:strVal val="visible"/>
                                      </p:to>
                                    </p:set>
                                    <p:animEffect transition="in" filter="wipe(left)">
                                      <p:cBhvr>
                                        <p:cTn id="25" dur="2250"/>
                                        <p:tgtEl>
                                          <p:spTgt spid="8">
                                            <p:graphicEl>
                                              <a:dgm id="{D40FCDB4-EF11-42F4-8979-54AD45075BAC}"/>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graphicEl>
                                              <a:dgm id="{995E8CAE-4585-4225-A9AF-0BE9DAD1DFD1}"/>
                                            </p:graphicEl>
                                          </p:spTgt>
                                        </p:tgtEl>
                                        <p:attrNameLst>
                                          <p:attrName>style.visibility</p:attrName>
                                        </p:attrNameLst>
                                      </p:cBhvr>
                                      <p:to>
                                        <p:strVal val="visible"/>
                                      </p:to>
                                    </p:set>
                                    <p:animEffect transition="in" filter="wipe(left)">
                                      <p:cBhvr>
                                        <p:cTn id="28" dur="2250"/>
                                        <p:tgtEl>
                                          <p:spTgt spid="8">
                                            <p:graphicEl>
                                              <a:dgm id="{995E8CAE-4585-4225-A9AF-0BE9DAD1DFD1}"/>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graphicEl>
                                              <a:dgm id="{9A713CFB-A468-46E7-BE08-E441DAC37515}"/>
                                            </p:graphicEl>
                                          </p:spTgt>
                                        </p:tgtEl>
                                        <p:attrNameLst>
                                          <p:attrName>style.visibility</p:attrName>
                                        </p:attrNameLst>
                                      </p:cBhvr>
                                      <p:to>
                                        <p:strVal val="visible"/>
                                      </p:to>
                                    </p:set>
                                    <p:animEffect transition="in" filter="wipe(left)">
                                      <p:cBhvr>
                                        <p:cTn id="31" dur="2250"/>
                                        <p:tgtEl>
                                          <p:spTgt spid="8">
                                            <p:graphicEl>
                                              <a:dgm id="{9A713CFB-A468-46E7-BE08-E441DAC375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8"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1294</TotalTime>
  <Words>756</Words>
  <Application>Microsoft Office PowerPoint</Application>
  <PresentationFormat>On-screen Show (4:3)</PresentationFormat>
  <Paragraphs>43</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Narkisim</vt:lpstr>
      <vt:lpstr>Nikosh</vt:lpstr>
      <vt:lpstr>Vrinda</vt:lpstr>
      <vt:lpstr>Office Theme</vt:lpstr>
      <vt:lpstr>PowerPoint Presentation</vt:lpstr>
      <vt:lpstr>পরিচিতি</vt:lpstr>
      <vt:lpstr>PowerPoint Presentation</vt:lpstr>
      <vt:lpstr>PowerPoint Presentation</vt:lpstr>
      <vt:lpstr>PowerPoint Presentation</vt:lpstr>
      <vt:lpstr>আজকের পাঠের বিষয়</vt:lpstr>
      <vt:lpstr>PowerPoint Presentation</vt:lpstr>
      <vt:lpstr>    পৃথিবীর গতিঃ-</vt:lpstr>
      <vt:lpstr>PowerPoint Presentation</vt:lpstr>
      <vt:lpstr>PowerPoint Presentation</vt:lpstr>
      <vt:lpstr>PowerPoint Presentation</vt:lpstr>
      <vt:lpstr>আহ্নিকগতি</vt:lpstr>
      <vt:lpstr>পৃথিবীর আবর্তন গতি থাকা সত্ত্বেও আমরা তা বুঝতে পারিনা তার কারন হলোঃ-</vt:lpstr>
      <vt:lpstr>আহ্নিক গতির প্রমান </vt:lpstr>
      <vt:lpstr>আহ্নিক গতির ফলাফলঃ-</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Kaniz Mayera</dc:creator>
  <cp:lastModifiedBy>DELL</cp:lastModifiedBy>
  <cp:revision>157</cp:revision>
  <dcterms:created xsi:type="dcterms:W3CDTF">2020-07-26T21:45:48Z</dcterms:created>
  <dcterms:modified xsi:type="dcterms:W3CDTF">2022-02-21T20:15:37Z</dcterms:modified>
</cp:coreProperties>
</file>