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5" r:id="rId1"/>
  </p:sldMasterIdLst>
  <p:sldIdLst>
    <p:sldId id="321" r:id="rId2"/>
    <p:sldId id="288" r:id="rId3"/>
    <p:sldId id="289" r:id="rId4"/>
    <p:sldId id="290" r:id="rId5"/>
    <p:sldId id="294" r:id="rId6"/>
    <p:sldId id="292" r:id="rId7"/>
    <p:sldId id="293" r:id="rId8"/>
    <p:sldId id="295" r:id="rId9"/>
    <p:sldId id="303" r:id="rId10"/>
    <p:sldId id="304" r:id="rId11"/>
    <p:sldId id="312" r:id="rId12"/>
    <p:sldId id="313" r:id="rId13"/>
    <p:sldId id="315" r:id="rId14"/>
    <p:sldId id="314" r:id="rId15"/>
    <p:sldId id="309" r:id="rId16"/>
    <p:sldId id="318" r:id="rId17"/>
    <p:sldId id="317" r:id="rId18"/>
    <p:sldId id="320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FF00"/>
    <a:srgbClr val="009900"/>
    <a:srgbClr val="FF5050"/>
    <a:srgbClr val="0066FF"/>
    <a:srgbClr val="33CC33"/>
    <a:srgbClr val="66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EC63AB06-23FB-42B4-A101-1B15797D7CF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0AD66A-88D0-4108-BC58-EA4C76D0600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D8214D-BD12-4145-85A7-782F159F10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8992E10D-32BF-4089-B4D3-EFB212667F9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AF7239-708F-4FAE-9A33-1CAE2A40442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922069-94B8-4EE8-A7DA-60EF7B22701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AE1E9DC0-25DC-4293-9CEF-DF709407931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B35D2C-530A-4FC0-A862-DE78397E6F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C6A42E-2965-4704-A212-E40C165D934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782176-CDEE-4D87-BDBD-0871B7636F9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8CEB32-922F-4039-839D-D85454664BB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AE763767-914B-4F8D-BE3E-900861CA7EF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user\Desktop\MOHIDUL\Slide\Slide gif\G-1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1" descr="C:\Users\user\Desktop\MOHIDUL\Slide-1\7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457200"/>
            <a:ext cx="8153400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5" name="Picture 1" descr="C:\Users\user\Desktop\MOHIDUL\Picture\mohi\mohi-3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1143000"/>
            <a:ext cx="1447800" cy="1143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914400" y="1828800"/>
            <a:ext cx="1143000" cy="914400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en-US" dirty="0" err="1" smtClean="0">
                <a:solidFill>
                  <a:srgbClr val="FFC000"/>
                </a:solidFill>
                <a:latin typeface="SutonnyOMJ" pitchFamily="2" charset="0"/>
                <a:cs typeface="SutonnyOMJ" pitchFamily="2" charset="0"/>
              </a:rPr>
              <a:t>স্বা</a:t>
            </a:r>
            <a:endParaRPr lang="en-US" dirty="0">
              <a:solidFill>
                <a:srgbClr val="FFC00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533400"/>
            <a:ext cx="990600" cy="685800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rgbClr val="FFC000"/>
                </a:solidFill>
                <a:latin typeface="SutonnyOMJ" pitchFamily="2" charset="0"/>
                <a:cs typeface="SutonnyOMJ" pitchFamily="2" charset="0"/>
              </a:rPr>
              <a:t>গ</a:t>
            </a:r>
            <a:endParaRPr lang="en-US" dirty="0">
              <a:solidFill>
                <a:srgbClr val="FFC00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62800" y="685800"/>
            <a:ext cx="990600" cy="685800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rgbClr val="FFC000"/>
                </a:solidFill>
                <a:latin typeface="SutonnyOMJ" pitchFamily="2" charset="0"/>
                <a:cs typeface="SutonnyOMJ" pitchFamily="2" charset="0"/>
              </a:rPr>
              <a:t>ত</a:t>
            </a:r>
            <a:endParaRPr lang="en-US" dirty="0">
              <a:solidFill>
                <a:srgbClr val="FFC00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39000" y="1905000"/>
            <a:ext cx="990600" cy="685800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rgbClr val="FFC000"/>
                </a:solidFill>
                <a:latin typeface="SutonnyOMJ" pitchFamily="2" charset="0"/>
                <a:cs typeface="SutonnyOMJ" pitchFamily="2" charset="0"/>
              </a:rPr>
              <a:t>ম</a:t>
            </a:r>
            <a:endParaRPr lang="en-US" dirty="0">
              <a:solidFill>
                <a:srgbClr val="FFC000"/>
              </a:solidFill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user\Desktop\MOHIDUL\Slide\Slide Png\P-5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90600" y="762000"/>
            <a:ext cx="5029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দীর্ঘ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দিন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মাথা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ব্যাথা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।</a:t>
            </a:r>
          </a:p>
          <a:p>
            <a:pPr>
              <a:buFont typeface="Wingdings" pitchFamily="2" charset="2"/>
              <a:buChar char="q"/>
            </a:pPr>
            <a:endParaRPr lang="en-US" sz="2800" dirty="0" smtClean="0">
              <a:latin typeface="SutonnyOMJ" pitchFamily="2" charset="0"/>
              <a:cs typeface="SutonnyOMJ" pitchFamily="2" charset="0"/>
            </a:endParaRPr>
          </a:p>
          <a:p>
            <a:endParaRPr lang="en-US" sz="2800" dirty="0" smtClean="0">
              <a:latin typeface="SutonnyOMJ" pitchFamily="2" charset="0"/>
              <a:cs typeface="SutonnyOMJ" pitchFamily="2" charset="0"/>
            </a:endParaRPr>
          </a:p>
          <a:p>
            <a:endParaRPr lang="en-US" sz="2800" dirty="0" smtClean="0">
              <a:latin typeface="SutonnyOMJ" pitchFamily="2" charset="0"/>
              <a:cs typeface="SutonnyOMJ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দীর্ঘ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দিন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ধরে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পাতলা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পায়খানা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হওয়া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।</a:t>
            </a:r>
          </a:p>
          <a:p>
            <a:endParaRPr lang="en-US" sz="2800" dirty="0" smtClean="0">
              <a:latin typeface="SutonnyOMJ" pitchFamily="2" charset="0"/>
              <a:cs typeface="SutonnyOMJ" pitchFamily="2" charset="0"/>
            </a:endParaRPr>
          </a:p>
          <a:p>
            <a:endParaRPr lang="en-US" sz="2800" dirty="0" smtClean="0">
              <a:latin typeface="SutonnyOMJ" pitchFamily="2" charset="0"/>
              <a:cs typeface="SutonnyOMJ" pitchFamily="2" charset="0"/>
            </a:endParaRPr>
          </a:p>
          <a:p>
            <a:endParaRPr lang="en-US" sz="2800" dirty="0" smtClean="0">
              <a:latin typeface="SutonnyOMJ" pitchFamily="2" charset="0"/>
              <a:cs typeface="SutonnyOMJ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ঘাড়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বগলে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ব্যাথা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।</a:t>
            </a:r>
          </a:p>
          <a:p>
            <a:pPr>
              <a:buFont typeface="Wingdings" pitchFamily="2" charset="2"/>
              <a:buChar char="q"/>
            </a:pPr>
            <a:endParaRPr lang="en-US" sz="2800" b="1" dirty="0" smtClean="0">
              <a:latin typeface="SutonnyOMJ" pitchFamily="2" charset="0"/>
              <a:cs typeface="SutonnyOMJ" pitchFamily="2" charset="0"/>
            </a:endParaRPr>
          </a:p>
          <a:p>
            <a:endParaRPr lang="en-US" sz="2800" dirty="0" smtClean="0">
              <a:latin typeface="SutonnyOMJ" pitchFamily="2" charset="0"/>
              <a:cs typeface="SutonnyOMJ" pitchFamily="2" charset="0"/>
            </a:endParaRPr>
          </a:p>
          <a:p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4" name="Picture 3" descr="inde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2209800"/>
            <a:ext cx="1828800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index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4191000"/>
            <a:ext cx="1905000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12" descr="Symptoms-of-hiv-aids">
            <a:extLst>
              <a:ext uri="{FF2B5EF4-FFF2-40B4-BE49-F238E27FC236}">
                <a16:creationId xmlns:a16="http://schemas.microsoft.com/office/drawing/2014/main" xmlns="" id="{7DD2B7A3-611B-4F0C-A834-3B260AD6B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838200"/>
            <a:ext cx="1905000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user\Desktop\MOHIDUL\Slide\Slide Png\P-5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62000" y="685800"/>
            <a:ext cx="762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SutonnyOMJ" pitchFamily="2" charset="0"/>
                <a:cs typeface="SutonnyOMJ" pitchFamily="2" charset="0"/>
              </a:rPr>
              <a:t>বিভিন্ন</a:t>
            </a:r>
            <a:r>
              <a:rPr lang="en-US" sz="5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err="1" smtClean="0">
                <a:latin typeface="SutonnyOMJ" pitchFamily="2" charset="0"/>
                <a:cs typeface="SutonnyOMJ" pitchFamily="2" charset="0"/>
              </a:rPr>
              <a:t>চর্ম</a:t>
            </a:r>
            <a:r>
              <a:rPr lang="en-US" sz="5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err="1" smtClean="0">
                <a:latin typeface="SutonnyOMJ" pitchFamily="2" charset="0"/>
                <a:cs typeface="SutonnyOMJ" pitchFamily="2" charset="0"/>
              </a:rPr>
              <a:t>রোগ</a:t>
            </a:r>
            <a:r>
              <a:rPr lang="en-US" sz="5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err="1" smtClean="0">
                <a:latin typeface="SutonnyOMJ" pitchFamily="2" charset="0"/>
                <a:cs typeface="SutonnyOMJ" pitchFamily="2" charset="0"/>
              </a:rPr>
              <a:t>দেখা</a:t>
            </a:r>
            <a:r>
              <a:rPr lang="en-US" sz="5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err="1" smtClean="0">
                <a:latin typeface="SutonnyOMJ" pitchFamily="2" charset="0"/>
                <a:cs typeface="SutonnyOMJ" pitchFamily="2" charset="0"/>
              </a:rPr>
              <a:t>দেয়</a:t>
            </a:r>
            <a:r>
              <a:rPr lang="en-US" sz="5400" dirty="0" smtClean="0">
                <a:latin typeface="SutonnyOMJ" pitchFamily="2" charset="0"/>
                <a:cs typeface="SutonnyOMJ" pitchFamily="2" charset="0"/>
              </a:rPr>
              <a:t>।</a:t>
            </a:r>
            <a:endParaRPr lang="en-US" sz="5400" dirty="0">
              <a:latin typeface="SutonnyOMJ" pitchFamily="2" charset="0"/>
              <a:cs typeface="SutonnyOMJ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62000" y="1752600"/>
            <a:ext cx="7696200" cy="4343400"/>
            <a:chOff x="304800" y="685800"/>
            <a:chExt cx="8153400" cy="5410200"/>
          </a:xfrm>
        </p:grpSpPr>
        <p:pic>
          <p:nvPicPr>
            <p:cNvPr id="5" name="Picture 1" descr="271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76600" y="3581400"/>
              <a:ext cx="2514600" cy="249555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" name="Picture 2" descr="aids-photo-candidasis.jp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4800" y="685800"/>
              <a:ext cx="2752725" cy="26670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" name="Picture 3" descr="RTEmagicC_800px-Kaposi__s_Sarcoma.jp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019800" y="685800"/>
              <a:ext cx="2438400" cy="25908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8" name="Picture 4" descr="M112292-Shingles_rash_in_an_AIDS_patient-SPL.jp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04800" y="3581400"/>
              <a:ext cx="2667000" cy="25146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9" name="Picture 5" descr="270.jpg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019800" y="3505200"/>
              <a:ext cx="2430463" cy="25146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" name="Picture 6" descr="sym4.jpg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276600" y="685800"/>
              <a:ext cx="2514600" cy="267652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user\Desktop\MOHIDUL\Slide\Slide Png\P-5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62000" y="762000"/>
            <a:ext cx="762000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AIDS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এর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কারণ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/ </a:t>
            </a:r>
            <a:r>
              <a:rPr lang="en-US" sz="3600" dirty="0" smtClean="0"/>
              <a:t>HIV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যেভাবে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সংক্রমিত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হয়ঃ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1371600"/>
            <a:ext cx="4953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প্রধানত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সমকামী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কিংবা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নারী-পুরুষের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অনিয়ন্ত্রিত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যৌন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ক্রিয়ার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মাধ্যমেই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আক্রান্ত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ব্যক্তির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দেহ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থেকে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HIV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সুস্থ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ব্যক্তির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দেহে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সংক্রমিত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হয়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।</a:t>
            </a:r>
          </a:p>
          <a:p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মায়ের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বুকের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দুধের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মাধ্যমে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আক্রান্ত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নারীর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দেহ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থেকে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সদ্যোজাত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শিশুর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দেহে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HIV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সঞ্চারিত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হতে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পারে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।</a:t>
            </a:r>
          </a:p>
          <a:p>
            <a:pPr>
              <a:buFont typeface="Wingdings" pitchFamily="2" charset="2"/>
              <a:buChar char="q"/>
            </a:pPr>
            <a:endParaRPr lang="en-US" sz="2400" dirty="0" smtClean="0">
              <a:latin typeface="SutonnyOMJ" pitchFamily="2" charset="0"/>
              <a:cs typeface="SutonnyOMJ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AIDS-এ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আক্রান্ত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ব্যক্তির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রক্তের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মাধ্যমে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।</a:t>
            </a:r>
          </a:p>
          <a:p>
            <a:endParaRPr lang="en-US" sz="2400" dirty="0" smtClean="0">
              <a:latin typeface="SutonnyOMJ" pitchFamily="2" charset="0"/>
              <a:cs typeface="SutonnyOMJ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4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ড্রাগ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ব্যবহারকারীদের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সিরিঞ্জের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মাধ্যমে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HIV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সঞ্চারিত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হতে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পারে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।</a:t>
            </a:r>
          </a:p>
        </p:txBody>
      </p:sp>
      <p:pic>
        <p:nvPicPr>
          <p:cNvPr id="6" name="Picture 5" descr="ql-winner-sex-work_1723093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1371600"/>
            <a:ext cx="2230438" cy="1066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514600"/>
            <a:ext cx="2247900" cy="121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Picture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3810000"/>
            <a:ext cx="2286000" cy="1066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1" descr="Heorin addict in Cambodia (Paula Bronstein, Getty)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0" y="4876800"/>
            <a:ext cx="2286000" cy="121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user\Desktop\MOHIDUL\Slide\Slide Png\P-5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62000" y="76200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914400"/>
            <a:ext cx="48768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আক্রান্ত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ব্যক্তির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লালার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মাধ্যমে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AIDS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সংক্রমিত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হওয়ার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আশঙ্কা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থাকে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। </a:t>
            </a:r>
          </a:p>
          <a:p>
            <a:endParaRPr lang="en-US" sz="2400" dirty="0" smtClean="0">
              <a:latin typeface="SutonnyOMJ" pitchFamily="2" charset="0"/>
              <a:cs typeface="SutonnyOMJ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আক্রান্ত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ব্যক্তির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অঙ্গ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প্রতিস্থাপনের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মাধ্যমে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।</a:t>
            </a:r>
          </a:p>
          <a:p>
            <a:endParaRPr lang="en-US" sz="2400" dirty="0" smtClean="0">
              <a:latin typeface="SutonnyOMJ" pitchFamily="2" charset="0"/>
              <a:cs typeface="SutonnyOMJ" pitchFamily="2" charset="0"/>
            </a:endParaRPr>
          </a:p>
          <a:p>
            <a:endParaRPr lang="en-US" sz="2400" dirty="0" smtClean="0">
              <a:latin typeface="SutonnyOMJ" pitchFamily="2" charset="0"/>
              <a:cs typeface="SutonnyOMJ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আক্রান্ত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ব্যক্তির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ব্যবহৃত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সুচ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সিরিঞ্জ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অন্য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ব্যক্তি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ব্যবহার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করলে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।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আক্রান্ত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ব্যক্তির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ব্যবহৃত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ব্লেড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বা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রেজার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দিয়ে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অন্য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ব্যক্তি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সেভ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করলে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।</a:t>
            </a:r>
          </a:p>
          <a:p>
            <a:endParaRPr lang="en-US" sz="2400" dirty="0" smtClean="0">
              <a:latin typeface="SutonnyOMJ" pitchFamily="2" charset="0"/>
              <a:cs typeface="SutonnyOMJ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অপারেশনের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সময়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পরিশুদ্ধ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যন্ত্রপাতি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ব্যবহার</a:t>
            </a:r>
            <a:endParaRPr lang="en-US" sz="2400" dirty="0" smtClean="0">
              <a:latin typeface="SutonnyOMJ" pitchFamily="2" charset="0"/>
              <a:cs typeface="SutonnyOMJ" pitchFamily="2" charset="0"/>
            </a:endParaRPr>
          </a:p>
          <a:p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না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করলে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AIDS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সংক্রমিত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হওয়ার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আশঙ্কা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থাকে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।</a:t>
            </a:r>
          </a:p>
        </p:txBody>
      </p:sp>
      <p:pic>
        <p:nvPicPr>
          <p:cNvPr id="5" name="Picture 4" descr="500x350_3c5522ade581ef713c7f77943e991871_dont_kiss_childs_lipss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762000"/>
            <a:ext cx="2362200" cy="990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Picture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1828800"/>
            <a:ext cx="2410858" cy="990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injection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800" y="2819400"/>
            <a:ext cx="2399293" cy="1066800"/>
          </a:xfrm>
          <a:prstGeom prst="rect">
            <a:avLst/>
          </a:prstGeom>
        </p:spPr>
      </p:pic>
      <p:pic>
        <p:nvPicPr>
          <p:cNvPr id="8" name="Picture 7" descr="image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9800" y="3886200"/>
            <a:ext cx="2362200" cy="1066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3" descr="CA6VWH2F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19800" y="5029200"/>
            <a:ext cx="2362200" cy="10668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user\Desktop\MOHIDUL\Slide\Slide Png\P-5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62000" y="762000"/>
            <a:ext cx="7620000" cy="838200"/>
          </a:xfrm>
          <a:prstGeom prst="rect">
            <a:avLst/>
          </a:prstGeom>
          <a:solidFill>
            <a:srgbClr val="FF99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en-US" dirty="0" err="1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দলীয়</a:t>
            </a:r>
            <a:r>
              <a:rPr lang="en-US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কাজ</a:t>
            </a:r>
            <a:endParaRPr lang="en-US" dirty="0">
              <a:solidFill>
                <a:srgbClr val="7030A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3048000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মানুষ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কিভাবে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AIDS এ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আক্রান্ত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হতে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পারে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?</a:t>
            </a:r>
            <a:endParaRPr lang="en-US" sz="3600" dirty="0"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user\Desktop\MOHIDUL\Slide\Slide Png\P-5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3" name="Picture 2" descr="C:\Users\user\Desktop\MOHIDUL\Slide\Slide Png\P-5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82D75B9-7FD2-4FC3-9F0C-0B9F21292C74}"/>
              </a:ext>
            </a:extLst>
          </p:cNvPr>
          <p:cNvSpPr/>
          <p:nvPr/>
        </p:nvSpPr>
        <p:spPr>
          <a:xfrm>
            <a:off x="685800" y="1676400"/>
            <a:ext cx="77724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  <a:defRPr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HIVএর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সংক্রমণ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সম্পর্কে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সকলকে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অবহিত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করা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।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নিজেকে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 HIV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সংক্রমণ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থেকে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সুরক্ষিত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রাখা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।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অনৈতিক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অনিরাপদ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যৌন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ক্রিয়া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থেকে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বিরত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থাকা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।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নিরাপদ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রক্ত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দান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বা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গ্রহণ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করা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।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SutonnyOMJ" pitchFamily="2" charset="0"/>
              <a:cs typeface="SutonnyOMJ" pitchFamily="2" charset="0"/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শিশুকে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 HIV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জীবাণুবাহী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মায়ের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বুকের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দুধ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না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খাওয়ানো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। 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অন্যের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ব্যবহারিত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সিরিঞ্জ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ব্যবহার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না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করা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। 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SutonnyOMJ" pitchFamily="2" charset="0"/>
              <a:cs typeface="SutonnyOMJ" pitchFamily="2" charset="0"/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অন্যের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ব্যবহারিত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ব্লেড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বা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রেজার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ব্যবহার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না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করা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।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SutonnyOMJ" pitchFamily="2" charset="0"/>
              <a:cs typeface="SutonnyOMJ" pitchFamily="2" charset="0"/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অপারেশনে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পরিশুদ্ধ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যন্ত্রপাতি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ব্যবহার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করা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।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SutonnyOMJ" pitchFamily="2" charset="0"/>
              <a:cs typeface="SutonnyOMJ" pitchFamily="2" charset="0"/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ধর্মীয়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অনুশাসন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মেনে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চলা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।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SutonnyOMJ" pitchFamily="2" charset="0"/>
              <a:cs typeface="SutonnyOMJ" pitchFamily="2" charset="0"/>
            </a:endParaRPr>
          </a:p>
          <a:p>
            <a:pPr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0" y="762000"/>
            <a:ext cx="7696200" cy="750332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pPr algn="ctr"/>
            <a:r>
              <a:rPr lang="en-US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এইডস</a:t>
            </a:r>
            <a:r>
              <a:rPr lang="en-US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প্রতিরোধের</a:t>
            </a:r>
            <a:r>
              <a:rPr lang="en-US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উপায়ঃ</a:t>
            </a:r>
            <a:endParaRPr lang="en-US" dirty="0">
              <a:solidFill>
                <a:srgbClr val="002060"/>
              </a:solidFill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user\Desktop\MOHIDUL\Slide\Slide Png\P-5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62000" y="685800"/>
            <a:ext cx="7696200" cy="914400"/>
          </a:xfrm>
          <a:prstGeom prst="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pPr algn="ctr"/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বাড়ীর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কাজ</a:t>
            </a:r>
            <a:endParaRPr lang="en-US" dirty="0">
              <a:solidFill>
                <a:schemeClr val="tx2">
                  <a:lumMod val="50000"/>
                </a:schemeClr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2514600"/>
            <a:ext cx="7772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4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latin typeface="SutonnyOMJ" pitchFamily="2" charset="0"/>
                <a:cs typeface="SutonnyOMJ" pitchFamily="2" charset="0"/>
              </a:rPr>
              <a:t>তুমি</a:t>
            </a:r>
            <a:r>
              <a:rPr lang="en-US" sz="4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latin typeface="SutonnyOMJ" pitchFamily="2" charset="0"/>
                <a:cs typeface="SutonnyOMJ" pitchFamily="2" charset="0"/>
              </a:rPr>
              <a:t>কিভাবে</a:t>
            </a:r>
            <a:r>
              <a:rPr lang="en-US" sz="4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latin typeface="SutonnyOMJ" pitchFamily="2" charset="0"/>
                <a:cs typeface="SutonnyOMJ" pitchFamily="2" charset="0"/>
              </a:rPr>
              <a:t>নিজেকে</a:t>
            </a:r>
            <a:r>
              <a:rPr lang="en-US" sz="4400" dirty="0" smtClean="0">
                <a:latin typeface="SutonnyOMJ" pitchFamily="2" charset="0"/>
                <a:cs typeface="SutonnyOMJ" pitchFamily="2" charset="0"/>
              </a:rPr>
              <a:t> AIDS </a:t>
            </a:r>
            <a:r>
              <a:rPr lang="en-US" sz="4400" dirty="0" err="1" smtClean="0">
                <a:latin typeface="SutonnyOMJ" pitchFamily="2" charset="0"/>
                <a:cs typeface="SutonnyOMJ" pitchFamily="2" charset="0"/>
              </a:rPr>
              <a:t>থেকে</a:t>
            </a:r>
            <a:r>
              <a:rPr lang="en-US" sz="4400" dirty="0" smtClean="0">
                <a:latin typeface="SutonnyOMJ" pitchFamily="2" charset="0"/>
                <a:cs typeface="SutonnyOMJ" pitchFamily="2" charset="0"/>
              </a:rPr>
              <a:t>   </a:t>
            </a:r>
            <a:r>
              <a:rPr lang="en-US" sz="4400" dirty="0" err="1" smtClean="0">
                <a:latin typeface="SutonnyOMJ" pitchFamily="2" charset="0"/>
                <a:cs typeface="SutonnyOMJ" pitchFamily="2" charset="0"/>
              </a:rPr>
              <a:t>সুরক্ষিত</a:t>
            </a:r>
            <a:r>
              <a:rPr lang="en-US" sz="4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latin typeface="SutonnyOMJ" pitchFamily="2" charset="0"/>
                <a:cs typeface="SutonnyOMJ" pitchFamily="2" charset="0"/>
              </a:rPr>
              <a:t>রাখবে</a:t>
            </a:r>
            <a:r>
              <a:rPr lang="en-US" sz="4400" dirty="0" smtClean="0">
                <a:latin typeface="SutonnyOMJ" pitchFamily="2" charset="0"/>
                <a:cs typeface="SutonnyOMJ" pitchFamily="2" charset="0"/>
              </a:rPr>
              <a:t>?</a:t>
            </a:r>
            <a:endParaRPr lang="en-US" sz="4400" dirty="0"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user\Desktop\MOHIDUL\Slide\Slide Png\P-5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62000" y="762000"/>
            <a:ext cx="7620000" cy="1143000"/>
          </a:xfrm>
          <a:prstGeom prst="rect">
            <a:avLst/>
          </a:prstGeom>
          <a:solidFill>
            <a:schemeClr val="bg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prstTxWarp prst="textInflateBottom">
              <a:avLst/>
            </a:prstTxWarp>
            <a:spAutoFit/>
          </a:bodyPr>
          <a:lstStyle/>
          <a:p>
            <a:pPr algn="ctr"/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মূল্যায়ন</a:t>
            </a:r>
            <a:endParaRPr lang="en-US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2286000"/>
            <a:ext cx="7620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AIDS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এর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পূর্ণরূপ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কি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?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উত্তরঃ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Accquired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Immune Deficiency Syndrome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কোন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দেশে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প্রথম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AIDS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রোগী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সনাক্ত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হয়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?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উত্তরঃ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আমেরিকায়</a:t>
            </a:r>
            <a:endParaRPr lang="en-US" sz="2800" dirty="0" smtClean="0">
              <a:latin typeface="SutonnyOMJ" pitchFamily="2" charset="0"/>
              <a:cs typeface="SutonnyOMJ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কোনটিকে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ঘাতক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ব্যধি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বলা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হয়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?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উত্তরঃ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এইডস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কে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ঘাতক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ব্যধি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বলা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হয়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।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user\Desktop\MOHIDUL\Slide\Slide Png\P-5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20482" name="Picture 2" descr="C:\Users\user\Desktop\MOHIDUL\Slide-1\1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571500"/>
            <a:ext cx="79248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omputer plus\Downloads\images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38200" y="1447800"/>
            <a:ext cx="2819400" cy="762000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/>
            </a:prstTxWarp>
            <a:spAutoFit/>
          </a:bodyPr>
          <a:lstStyle/>
          <a:p>
            <a:pPr algn="ctr"/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2438400"/>
            <a:ext cx="3810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মহিদুল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ইসলাম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হাজী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মনির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জীবননগর,চুয়াডাঙ্গা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81600" y="1447800"/>
            <a:ext cx="3352800" cy="762000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/>
            </a:prstTxWarp>
            <a:spAutoFit/>
          </a:bodyPr>
          <a:lstStyle/>
          <a:p>
            <a:pPr algn="ctr"/>
            <a:r>
              <a:rPr lang="en-US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29200" y="2438400"/>
            <a:ext cx="3581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শ্রেণীঃ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৯ম/১০ম</a:t>
            </a:r>
          </a:p>
          <a:p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3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endParaRPr lang="en-US" sz="3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৫০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user\Desktop\MOHIDUL\Slide\Slide Png\P-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5800" y="609600"/>
            <a:ext cx="7696200" cy="1981200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দেখিঃ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097" name="Objec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048000" y="3429000"/>
          <a:ext cx="2857500" cy="1447800"/>
        </p:xfrm>
        <a:graphic>
          <a:graphicData uri="http://schemas.openxmlformats.org/presentationml/2006/ole">
            <p:oleObj spid="_x0000_s4097" name="Packager Shell Object" showAsIcon="1" r:id="rId4" imgW="914400" imgH="771525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user\Desktop\MOHIDUL\Slide\Slide Png\P-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7" descr="Picture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685800"/>
            <a:ext cx="3581400" cy="1981200"/>
          </a:xfrm>
          <a:prstGeom prst="rect">
            <a:avLst/>
          </a:prstGeom>
        </p:spPr>
      </p:pic>
      <p:sp>
        <p:nvSpPr>
          <p:cNvPr id="5" name="Content Placeholder 4"/>
          <p:cNvSpPr txBox="1">
            <a:spLocks/>
          </p:cNvSpPr>
          <p:nvPr/>
        </p:nvSpPr>
        <p:spPr>
          <a:xfrm>
            <a:off x="762000" y="2667000"/>
            <a:ext cx="3581400" cy="32670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q"/>
              <a:defRPr/>
            </a:pPr>
            <a:r>
              <a:rPr lang="en-US" sz="3200" dirty="0" smtClean="0">
                <a:solidFill>
                  <a:srgbClr val="0066FF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rgbClr val="0066FF"/>
                </a:solidFill>
                <a:latin typeface="SutonnyOMJ" pitchFamily="2" charset="0"/>
                <a:cs typeface="SutonnyOMJ" pitchFamily="2" charset="0"/>
              </a:rPr>
              <a:t>ক্রিকেটার</a:t>
            </a:r>
            <a:r>
              <a:rPr lang="en-US" sz="3200" dirty="0" smtClean="0">
                <a:solidFill>
                  <a:srgbClr val="0066FF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rgbClr val="0066FF"/>
                </a:solidFill>
                <a:latin typeface="SutonnyOMJ" pitchFamily="2" charset="0"/>
                <a:cs typeface="SutonnyOMJ" pitchFamily="2" charset="0"/>
              </a:rPr>
              <a:t>সাকিব</a:t>
            </a:r>
            <a:r>
              <a:rPr lang="en-US" sz="3200" dirty="0" smtClean="0">
                <a:solidFill>
                  <a:srgbClr val="0066FF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rgbClr val="0066FF"/>
                </a:solidFill>
                <a:latin typeface="SutonnyOMJ" pitchFamily="2" charset="0"/>
                <a:cs typeface="SutonnyOMJ" pitchFamily="2" charset="0"/>
              </a:rPr>
              <a:t>কোন</a:t>
            </a:r>
            <a:r>
              <a:rPr lang="en-US" sz="3200" dirty="0" smtClean="0">
                <a:solidFill>
                  <a:srgbClr val="0066FF"/>
                </a:solidFill>
                <a:latin typeface="SutonnyOMJ" pitchFamily="2" charset="0"/>
                <a:cs typeface="SutonnyOMJ" pitchFamily="2" charset="0"/>
              </a:rPr>
              <a:t>  </a:t>
            </a:r>
            <a:r>
              <a:rPr lang="en-US" sz="3200" dirty="0" err="1" smtClean="0">
                <a:solidFill>
                  <a:srgbClr val="0066FF"/>
                </a:solidFill>
                <a:latin typeface="SutonnyOMJ" pitchFamily="2" charset="0"/>
                <a:cs typeface="SutonnyOMJ" pitchFamily="2" charset="0"/>
              </a:rPr>
              <a:t>জীবাণুর</a:t>
            </a:r>
            <a:r>
              <a:rPr lang="en-US" sz="3200" dirty="0" smtClean="0">
                <a:solidFill>
                  <a:srgbClr val="0066FF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rgbClr val="0066FF"/>
                </a:solidFill>
                <a:latin typeface="SutonnyOMJ" pitchFamily="2" charset="0"/>
                <a:cs typeface="SutonnyOMJ" pitchFamily="2" charset="0"/>
              </a:rPr>
              <a:t>কথা</a:t>
            </a:r>
            <a:r>
              <a:rPr lang="en-US" sz="3200" dirty="0" smtClean="0">
                <a:solidFill>
                  <a:srgbClr val="0066FF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rgbClr val="0066FF"/>
                </a:solidFill>
                <a:latin typeface="SutonnyOMJ" pitchFamily="2" charset="0"/>
                <a:cs typeface="SutonnyOMJ" pitchFamily="2" charset="0"/>
              </a:rPr>
              <a:t>বলেছে</a:t>
            </a:r>
            <a:r>
              <a:rPr lang="en-US" sz="3200" dirty="0" smtClean="0">
                <a:solidFill>
                  <a:srgbClr val="0066FF"/>
                </a:solidFill>
                <a:latin typeface="SutonnyOMJ" pitchFamily="2" charset="0"/>
                <a:cs typeface="SutonnyOMJ" pitchFamily="2" charset="0"/>
              </a:rPr>
              <a:t>?</a:t>
            </a:r>
          </a:p>
          <a:p>
            <a:pPr>
              <a:defRPr/>
            </a:pPr>
            <a:r>
              <a:rPr lang="en-US" sz="3200" dirty="0" err="1" smtClean="0">
                <a:solidFill>
                  <a:srgbClr val="0066FF"/>
                </a:solidFill>
                <a:latin typeface="SutonnyOMJ" pitchFamily="2" charset="0"/>
                <a:cs typeface="SutonnyOMJ" pitchFamily="2" charset="0"/>
              </a:rPr>
              <a:t>উত্তরঃ</a:t>
            </a:r>
            <a:r>
              <a:rPr lang="en-US" sz="3200" dirty="0" smtClean="0">
                <a:solidFill>
                  <a:srgbClr val="0066FF"/>
                </a:solidFill>
                <a:latin typeface="SutonnyOMJ" pitchFamily="2" charset="0"/>
                <a:cs typeface="SutonnyOMJ" pitchFamily="2" charset="0"/>
              </a:rPr>
              <a:t> HIV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en-US" sz="3200" dirty="0" smtClean="0">
                <a:solidFill>
                  <a:srgbClr val="0066FF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rgbClr val="0066FF"/>
                </a:solidFill>
                <a:latin typeface="SutonnyOMJ" pitchFamily="2" charset="0"/>
                <a:cs typeface="SutonnyOMJ" pitchFamily="2" charset="0"/>
              </a:rPr>
              <a:t>HIVজীবাণু</a:t>
            </a:r>
            <a:r>
              <a:rPr lang="en-US" sz="3200" dirty="0" smtClean="0">
                <a:solidFill>
                  <a:srgbClr val="0066FF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rgbClr val="0066FF"/>
                </a:solidFill>
                <a:latin typeface="SutonnyOMJ" pitchFamily="2" charset="0"/>
                <a:cs typeface="SutonnyOMJ" pitchFamily="2" charset="0"/>
              </a:rPr>
              <a:t>দ্বারা</a:t>
            </a:r>
            <a:r>
              <a:rPr lang="en-US" sz="3200" dirty="0" smtClean="0">
                <a:solidFill>
                  <a:srgbClr val="0066FF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rgbClr val="0066FF"/>
                </a:solidFill>
                <a:latin typeface="SutonnyOMJ" pitchFamily="2" charset="0"/>
                <a:cs typeface="SutonnyOMJ" pitchFamily="2" charset="0"/>
              </a:rPr>
              <a:t>কোন</a:t>
            </a:r>
            <a:r>
              <a:rPr lang="en-US" sz="3200" dirty="0" smtClean="0">
                <a:solidFill>
                  <a:srgbClr val="0066FF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rgbClr val="0066FF"/>
                </a:solidFill>
                <a:latin typeface="SutonnyOMJ" pitchFamily="2" charset="0"/>
                <a:cs typeface="SutonnyOMJ" pitchFamily="2" charset="0"/>
              </a:rPr>
              <a:t>রোগ</a:t>
            </a:r>
            <a:r>
              <a:rPr lang="en-US" sz="3200" dirty="0" smtClean="0">
                <a:solidFill>
                  <a:srgbClr val="0066FF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rgbClr val="0066FF"/>
                </a:solidFill>
                <a:latin typeface="SutonnyOMJ" pitchFamily="2" charset="0"/>
                <a:cs typeface="SutonnyOMJ" pitchFamily="2" charset="0"/>
              </a:rPr>
              <a:t>ছড়ায়</a:t>
            </a:r>
            <a:r>
              <a:rPr lang="en-US" sz="3200" dirty="0" smtClean="0">
                <a:solidFill>
                  <a:srgbClr val="0066FF"/>
                </a:solidFill>
                <a:latin typeface="SutonnyOMJ" pitchFamily="2" charset="0"/>
                <a:cs typeface="SutonnyOMJ" pitchFamily="2" charset="0"/>
              </a:rPr>
              <a:t>?</a:t>
            </a:r>
          </a:p>
          <a:p>
            <a:pPr>
              <a:defRPr/>
            </a:pPr>
            <a:r>
              <a:rPr lang="en-US" sz="3200" dirty="0" err="1" smtClean="0">
                <a:solidFill>
                  <a:srgbClr val="0066FF"/>
                </a:solidFill>
                <a:latin typeface="SutonnyOMJ" pitchFamily="2" charset="0"/>
                <a:cs typeface="SutonnyOMJ" pitchFamily="2" charset="0"/>
              </a:rPr>
              <a:t>উত্তরঃ</a:t>
            </a:r>
            <a:r>
              <a:rPr lang="en-US" sz="3200" dirty="0" smtClean="0">
                <a:solidFill>
                  <a:srgbClr val="0066FF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rgbClr val="0066FF"/>
                </a:solidFill>
                <a:latin typeface="SutonnyOMJ" pitchFamily="2" charset="0"/>
                <a:cs typeface="SutonnyOMJ" pitchFamily="2" charset="0"/>
              </a:rPr>
              <a:t>এইডস</a:t>
            </a:r>
            <a:endParaRPr lang="bn-BD" sz="3200" dirty="0">
              <a:solidFill>
                <a:srgbClr val="0066FF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00600" y="2895600"/>
            <a:ext cx="3581400" cy="1600200"/>
          </a:xfrm>
          <a:prstGeom prst="rect">
            <a:avLst/>
          </a:prstGeom>
        </p:spPr>
        <p:txBody>
          <a:bodyPr wrap="square">
            <a:prstTxWarp prst="textStop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762000"/>
            <a:ext cx="3581400" cy="198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600" y="4495800"/>
            <a:ext cx="3581400" cy="1447800"/>
          </a:xfrm>
          <a:prstGeom prst="rect">
            <a:avLst/>
          </a:prstGeom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user\Desktop\MOHIDUL\Slide\Slide Png\P-5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5800" y="685800"/>
            <a:ext cx="7772400" cy="129540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pPr algn="ctr"/>
            <a:r>
              <a:rPr lang="en-US" sz="5400" dirty="0" err="1" smtClean="0">
                <a:latin typeface="SutonnyOMJ" pitchFamily="2" charset="0"/>
                <a:cs typeface="SutonnyOMJ" pitchFamily="2" charset="0"/>
              </a:rPr>
              <a:t>শিখনফল</a:t>
            </a:r>
            <a:endParaRPr lang="en-US" sz="54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2362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43000" y="2286000"/>
            <a:ext cx="7162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এইডস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কি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তা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বলতে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পারবে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। 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এইডস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রোগের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লক্ষণ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সমূহ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বলতে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পারবে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। 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এইডস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রোগের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কারণ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ব্যাখ্যা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করতে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পারবে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।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এইডস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প্রতিরোধে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কি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করণীয়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তা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জানতে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পারবে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।</a:t>
            </a:r>
            <a:endParaRPr lang="en-US" sz="32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user\Desktop\MOHIDUL\Slide\Slide Png\P-5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85800" y="762000"/>
            <a:ext cx="7772400" cy="990600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en-US" dirty="0" err="1" smtClean="0"/>
              <a:t>উপস্থাপন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1981200"/>
            <a:ext cx="7239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AIDS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বিশ্বে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আলোড়ন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সৃষ্টিকারী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একটি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সংক্রামক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রোগ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।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এটি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HIV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নামক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এক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ধরনের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ভাইরাস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দ্বারা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সংক্রমিত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হয়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।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১৯৮১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সালে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প্রথম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আমেরিকায়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AIDS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চিহ্নিত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হয়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।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১৯৮৯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সালে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বাংলাদেশের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চাঁদপুরে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প্রথম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AIDS এ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আক্রান্ত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  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ব্যক্তির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সন্ধান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মেলে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।</a:t>
            </a:r>
          </a:p>
          <a:p>
            <a:endParaRPr lang="en-US" sz="2800" dirty="0" smtClean="0">
              <a:latin typeface="SutonnyOMJ" pitchFamily="2" charset="0"/>
              <a:cs typeface="SutonnyOMJ" pitchFamily="2" charset="0"/>
            </a:endParaRPr>
          </a:p>
          <a:p>
            <a:endParaRPr lang="en-US" sz="2800" dirty="0" smtClean="0">
              <a:latin typeface="SutonnyOMJ" pitchFamily="2" charset="0"/>
              <a:cs typeface="SutonnyOMJ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AIDS এ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আক্রান্ত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ব্যক্তির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শেষ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পরিণতি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মৃত্যু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।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তাই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AIDS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সারা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বিশ্বে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মরণব্যাধি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হিসেবে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পরিগণিত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হয়েছে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।</a:t>
            </a:r>
          </a:p>
        </p:txBody>
      </p:sp>
      <p:pic>
        <p:nvPicPr>
          <p:cNvPr id="5" name="Picture 1" descr="Small Bab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3810000"/>
            <a:ext cx="1600200" cy="1143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user\Desktop\MOHIDUL\Slide\Slide Png\P-5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6" name="Picture 5" descr="Picture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1524000"/>
            <a:ext cx="1231290" cy="1097189"/>
          </a:xfrm>
          <a:prstGeom prst="rect">
            <a:avLst/>
          </a:prstGeom>
        </p:spPr>
      </p:pic>
      <p:pic>
        <p:nvPicPr>
          <p:cNvPr id="7" name="Picture 6" descr="Picture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2667000"/>
            <a:ext cx="1231290" cy="1097189"/>
          </a:xfrm>
          <a:prstGeom prst="rect">
            <a:avLst/>
          </a:prstGeom>
        </p:spPr>
      </p:pic>
      <p:pic>
        <p:nvPicPr>
          <p:cNvPr id="8" name="Picture 7" descr="Picture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3810000"/>
            <a:ext cx="1231290" cy="1097189"/>
          </a:xfrm>
          <a:prstGeom prst="rect">
            <a:avLst/>
          </a:prstGeom>
        </p:spPr>
      </p:pic>
      <p:pic>
        <p:nvPicPr>
          <p:cNvPr id="9" name="Picture 8" descr="Picture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4953000"/>
            <a:ext cx="1231290" cy="1097189"/>
          </a:xfrm>
          <a:prstGeom prst="rect">
            <a:avLst/>
          </a:prstGeom>
        </p:spPr>
      </p:pic>
      <p:sp>
        <p:nvSpPr>
          <p:cNvPr id="10" name="TextBox 4"/>
          <p:cNvSpPr txBox="1"/>
          <p:nvPr/>
        </p:nvSpPr>
        <p:spPr>
          <a:xfrm>
            <a:off x="5257800" y="5029200"/>
            <a:ext cx="289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</a:t>
            </a:r>
            <a:r>
              <a:rPr lang="en-US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yndrome</a:t>
            </a:r>
            <a:endParaRPr lang="en-US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TextBox 4"/>
          <p:cNvSpPr txBox="1"/>
          <p:nvPr/>
        </p:nvSpPr>
        <p:spPr>
          <a:xfrm>
            <a:off x="5410200" y="1600200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</a:t>
            </a:r>
            <a:r>
              <a:rPr lang="en-US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cquired</a:t>
            </a:r>
            <a:endParaRPr lang="en-US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2" name="TextBox 4"/>
          <p:cNvSpPr txBox="1"/>
          <p:nvPr/>
        </p:nvSpPr>
        <p:spPr>
          <a:xfrm>
            <a:off x="5410200" y="2743200"/>
            <a:ext cx="243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</a:t>
            </a:r>
            <a:r>
              <a:rPr lang="en-US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mmune</a:t>
            </a:r>
            <a:endParaRPr lang="en-US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" name="TextBox 4"/>
          <p:cNvSpPr txBox="1"/>
          <p:nvPr/>
        </p:nvSpPr>
        <p:spPr>
          <a:xfrm>
            <a:off x="5181600" y="3886200"/>
            <a:ext cx="304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</a:t>
            </a:r>
            <a:r>
              <a:rPr lang="en-US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eficiency</a:t>
            </a:r>
            <a:endParaRPr lang="en-US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4" name="Picture 13" descr="Picture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676400"/>
            <a:ext cx="1295400" cy="1097189"/>
          </a:xfrm>
          <a:prstGeom prst="rect">
            <a:avLst/>
          </a:prstGeom>
        </p:spPr>
      </p:pic>
      <p:pic>
        <p:nvPicPr>
          <p:cNvPr id="15" name="Picture 14" descr="Picture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124200"/>
            <a:ext cx="1295400" cy="1097189"/>
          </a:xfrm>
          <a:prstGeom prst="rect">
            <a:avLst/>
          </a:prstGeom>
        </p:spPr>
      </p:pic>
      <p:pic>
        <p:nvPicPr>
          <p:cNvPr id="16" name="Picture 15" descr="Picture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953000"/>
            <a:ext cx="1295400" cy="1097189"/>
          </a:xfrm>
          <a:prstGeom prst="rect">
            <a:avLst/>
          </a:prstGeom>
        </p:spPr>
      </p:pic>
      <p:sp>
        <p:nvSpPr>
          <p:cNvPr id="17" name="TextBox 4"/>
          <p:cNvSpPr txBox="1"/>
          <p:nvPr/>
        </p:nvSpPr>
        <p:spPr>
          <a:xfrm>
            <a:off x="990600" y="1752600"/>
            <a:ext cx="266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</a:t>
            </a:r>
            <a:r>
              <a:rPr lang="en-US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uman</a:t>
            </a:r>
            <a:endParaRPr lang="en-US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8" name="TextBox 4"/>
          <p:cNvSpPr txBox="1"/>
          <p:nvPr/>
        </p:nvSpPr>
        <p:spPr>
          <a:xfrm>
            <a:off x="1066800" y="3200400"/>
            <a:ext cx="2895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</a:t>
            </a:r>
            <a:r>
              <a:rPr lang="en-US" sz="4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umuno</a:t>
            </a:r>
            <a:r>
              <a:rPr lang="en-US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Deficiency</a:t>
            </a:r>
            <a:endParaRPr lang="en-US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9" name="TextBox 4"/>
          <p:cNvSpPr txBox="1"/>
          <p:nvPr/>
        </p:nvSpPr>
        <p:spPr>
          <a:xfrm>
            <a:off x="1219200" y="5029200"/>
            <a:ext cx="213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V</a:t>
            </a:r>
            <a:r>
              <a:rPr lang="en-US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irus</a:t>
            </a:r>
            <a:endParaRPr lang="en-US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2000" y="685800"/>
            <a:ext cx="7696200" cy="707886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HIV ও AIDS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এর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পূর্ণরূপঃ</a:t>
            </a:r>
            <a:endParaRPr lang="en-US" sz="4000" dirty="0"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7" grpId="0"/>
      <p:bldP spid="18" grpId="0"/>
      <p:bldP spid="19" grpId="0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user\Desktop\MOHIDUL\Slide\Slide Png\P-5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62000" y="762000"/>
            <a:ext cx="7620000" cy="91440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en-US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একক</a:t>
            </a:r>
            <a:r>
              <a:rPr lang="en-US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কাজ</a:t>
            </a:r>
            <a:endParaRPr lang="en-US" dirty="0"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2057400"/>
            <a:ext cx="7086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এইডস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কোন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ভাইরাসের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কারণে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হয়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?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উত্তরঃ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HIV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বাংলাদেশে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প্রথম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কতসালে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AIDS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আক্রান্ত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রোগী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সনাক্ত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হয়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?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উত্তরঃ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১৯৮৯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সালে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।</a:t>
            </a:r>
            <a:endParaRPr lang="en-US" sz="3200" dirty="0"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user\Desktop\MOHIDUL\Slide\Slide Png\P-5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28600"/>
            <a:ext cx="914399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62000" y="533400"/>
            <a:ext cx="7696200" cy="83820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pPr algn="ctr"/>
            <a:r>
              <a:rPr lang="en-US" sz="3600" dirty="0" smtClean="0"/>
              <a:t>AIDS-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এ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আক্রান্ত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রোগীর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লক্ষণ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সমূহঃ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1447801"/>
            <a:ext cx="5105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  HIV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ভাইরাস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সংক্রমনের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পর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প্রথম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৫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বছর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পর্যন্ত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মানুষের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দেহে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কোনো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রোগ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লক্ষণ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প্রকাশ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পায়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না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।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শরীরের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ওজন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হ্রাস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পাওয়া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।</a:t>
            </a:r>
          </a:p>
          <a:p>
            <a:endParaRPr lang="en-US" sz="2400" dirty="0" smtClean="0">
              <a:latin typeface="SutonnyOMJ" pitchFamily="2" charset="0"/>
              <a:cs typeface="SutonnyOMJ" pitchFamily="2" charset="0"/>
            </a:endParaRPr>
          </a:p>
          <a:p>
            <a:endParaRPr lang="en-US" sz="2400" dirty="0" smtClean="0">
              <a:latin typeface="SutonnyOMJ" pitchFamily="2" charset="0"/>
              <a:cs typeface="SutonnyOMJ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দীর্ঘ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দিন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ধরে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শুকনা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কাশি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।</a:t>
            </a:r>
          </a:p>
          <a:p>
            <a:pPr>
              <a:buFont typeface="Wingdings" pitchFamily="2" charset="2"/>
              <a:buChar char="q"/>
            </a:pPr>
            <a:endParaRPr lang="en-US" sz="2400" dirty="0" smtClean="0">
              <a:latin typeface="SutonnyOMJ" pitchFamily="2" charset="0"/>
              <a:cs typeface="SutonnyOMJ" pitchFamily="2" charset="0"/>
            </a:endParaRPr>
          </a:p>
          <a:p>
            <a:endParaRPr lang="en-US" sz="2400" dirty="0" smtClean="0">
              <a:latin typeface="SutonnyOMJ" pitchFamily="2" charset="0"/>
              <a:cs typeface="SutonnyOMJ" pitchFamily="2" charset="0"/>
            </a:endParaRPr>
          </a:p>
          <a:p>
            <a:endParaRPr lang="en-US" sz="2400" dirty="0" smtClean="0">
              <a:latin typeface="SutonnyOMJ" pitchFamily="2" charset="0"/>
              <a:cs typeface="SutonnyOMJ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দীর্ঘ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মেয়াদী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জ্বর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।</a:t>
            </a:r>
          </a:p>
          <a:p>
            <a:pPr>
              <a:buFont typeface="Wingdings" pitchFamily="2" charset="2"/>
              <a:buChar char="q"/>
            </a:pPr>
            <a:endParaRPr lang="en-US" sz="2400" dirty="0" smtClean="0">
              <a:latin typeface="SutonnyOMJ" pitchFamily="2" charset="0"/>
              <a:cs typeface="SutonnyOMJ" pitchFamily="2" charset="0"/>
            </a:endParaRPr>
          </a:p>
          <a:p>
            <a:endParaRPr lang="en-US" sz="2400" dirty="0">
              <a:latin typeface="SutonnyOMJ" pitchFamily="2" charset="0"/>
              <a:cs typeface="SutonnyOMJ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019800" y="1447800"/>
            <a:ext cx="2286000" cy="1447800"/>
            <a:chOff x="4724400" y="1676400"/>
            <a:chExt cx="4152900" cy="2133600"/>
          </a:xfrm>
        </p:grpSpPr>
        <p:pic>
          <p:nvPicPr>
            <p:cNvPr id="6" name="Picture 5" descr="Picture1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24400" y="1676400"/>
              <a:ext cx="1905000" cy="21336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" name="Picture 6" descr="hiv patient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05600" y="1676400"/>
              <a:ext cx="2171700" cy="21336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8" name="Picture 7" descr="index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800" y="2971800"/>
            <a:ext cx="2286000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image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9800" y="4495800"/>
            <a:ext cx="2324100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703</TotalTime>
  <Words>515</Words>
  <Application>Microsoft Office PowerPoint</Application>
  <PresentationFormat>On-screen Show (4:3)</PresentationFormat>
  <Paragraphs>106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Trek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Com Valley Ltd.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cvl</dc:creator>
  <cp:lastModifiedBy>user</cp:lastModifiedBy>
  <cp:revision>215</cp:revision>
  <dcterms:created xsi:type="dcterms:W3CDTF">2011-10-16T04:18:08Z</dcterms:created>
  <dcterms:modified xsi:type="dcterms:W3CDTF">2022-02-22T15:03:57Z</dcterms:modified>
</cp:coreProperties>
</file>