
<file path=[Content_Types].xml><?xml version="1.0" encoding="utf-8"?>
<Types xmlns="http://schemas.openxmlformats.org/package/2006/content-types">
  <Default Extension="png" ContentType="image/png"/>
  <Default Extension="3gp" ContentType="video/3gpp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8" r:id="rId3"/>
    <p:sldId id="271" r:id="rId4"/>
    <p:sldId id="272" r:id="rId5"/>
    <p:sldId id="273" r:id="rId6"/>
    <p:sldId id="274" r:id="rId7"/>
    <p:sldId id="263" r:id="rId8"/>
    <p:sldId id="275" r:id="rId9"/>
    <p:sldId id="281" r:id="rId10"/>
    <p:sldId id="282" r:id="rId11"/>
    <p:sldId id="276" r:id="rId12"/>
    <p:sldId id="264" r:id="rId13"/>
    <p:sldId id="277" r:id="rId14"/>
    <p:sldId id="278" r:id="rId15"/>
    <p:sldId id="265" r:id="rId16"/>
    <p:sldId id="266" r:id="rId17"/>
    <p:sldId id="284" r:id="rId18"/>
    <p:sldId id="285" r:id="rId19"/>
    <p:sldId id="286" r:id="rId20"/>
    <p:sldId id="270" r:id="rId21"/>
    <p:sldId id="28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32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92B4F4-19D9-428F-B0BA-47DC8A6E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30234" cy="365125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fld id="{B55CC4DC-DA3C-43AF-8615-A6428599288A}" type="datetimeFigureOut">
              <a:rPr lang="en-US" smtClean="0"/>
              <a:pPr/>
              <a:t>2/23/2022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876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4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2C7619-7DF1-46FF-BE9D-688C6EB0A4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59226" y="189000"/>
            <a:ext cx="1532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fld id="{B55CC4DC-DA3C-43AF-8615-A6428599288A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xmlns="" id="{FFD9C5B7-19F1-467C-A8F6-54A2A486745F}"/>
              </a:ext>
            </a:extLst>
          </p:cNvPr>
          <p:cNvSpPr txBox="1">
            <a:spLocks/>
          </p:cNvSpPr>
          <p:nvPr userDrawn="1"/>
        </p:nvSpPr>
        <p:spPr>
          <a:xfrm>
            <a:off x="10286980" y="322681"/>
            <a:ext cx="157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4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5E2E466-6079-47B9-A627-D51A167DF010}"/>
              </a:ext>
            </a:extLst>
          </p:cNvPr>
          <p:cNvSpPr txBox="1"/>
          <p:nvPr userDrawn="1"/>
        </p:nvSpPr>
        <p:spPr>
          <a:xfrm>
            <a:off x="12286597" y="6482079"/>
            <a:ext cx="14303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Dewan Rezaul Hassan,assistant teacher, 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Baropakhia</a:t>
            </a:r>
            <a:r>
              <a:rPr lang="en-US" baseline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aseline="0" dirty="0" err="1">
                <a:solidFill>
                  <a:prstClr val="black"/>
                </a:solidFill>
                <a:latin typeface="Calibri" panose="020F0502020204030204"/>
              </a:rPr>
              <a:t>Rothindrapara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GPS,Delduar,Tangail.  </a:t>
            </a:r>
            <a:r>
              <a:rPr lang="en-US" dirty="0">
                <a:solidFill>
                  <a:schemeClr val="tx1"/>
                </a:solidFill>
                <a:latin typeface="Calibri" panose="020F0502020204030204"/>
              </a:rPr>
              <a:t>E-mail:drezaulhassan@gmail.com</a:t>
            </a:r>
            <a:r>
              <a:rPr lang="bn-IN" dirty="0">
                <a:solidFill>
                  <a:schemeClr val="tx1"/>
                </a:solidFill>
                <a:latin typeface="Calibri" panose="020F0502020204030204"/>
                <a:cs typeface="Vrinda" panose="020B0502040204020203" pitchFamily="34" charset="0"/>
              </a:rPr>
              <a:t>/</a:t>
            </a:r>
            <a:r>
              <a:rPr lang="en-US" dirty="0">
                <a:solidFill>
                  <a:schemeClr val="tx1"/>
                </a:solidFill>
                <a:latin typeface="Calibri" panose="020F0502020204030204"/>
              </a:rPr>
              <a:t>drezaulhassan@yahoo.com.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D3D4683-0614-4072-954D-B3AF4158AC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828" y="6097142"/>
            <a:ext cx="924115" cy="477536"/>
          </a:xfrm>
          <a:prstGeom prst="rect">
            <a:avLst/>
          </a:prstGeom>
        </p:spPr>
      </p:pic>
      <p:pic>
        <p:nvPicPr>
          <p:cNvPr id="20" name="Picture 19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0BD1F7D7-550C-475C-8906-8A28D8723B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811" y="313509"/>
            <a:ext cx="677091" cy="677091"/>
          </a:xfrm>
          <a:prstGeom prst="rect">
            <a:avLst/>
          </a:prstGeom>
        </p:spPr>
      </p:pic>
      <p:pic>
        <p:nvPicPr>
          <p:cNvPr id="21" name="Picture 2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19021B28-BE4D-4612-9E70-C93688CAB7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duotone>
              <a:srgbClr val="ED7D3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095" y="6007611"/>
            <a:ext cx="594905" cy="59092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D3D4683-0614-4072-954D-B3AF4158AC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4" y="6097142"/>
            <a:ext cx="924115" cy="4775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503C601A-DF5F-4078-B32F-6874B37C6B9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04596" y="63000"/>
            <a:ext cx="1281330" cy="957150"/>
          </a:xfrm>
          <a:prstGeom prst="rect">
            <a:avLst/>
          </a:prstGeom>
        </p:spPr>
      </p:pic>
      <p:pic>
        <p:nvPicPr>
          <p:cNvPr id="22" name="Picture 2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4497DF29-8E7C-4A87-8B53-802B34AAA96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duotone>
              <a:srgbClr val="ED7D3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596" y="6033074"/>
            <a:ext cx="594905" cy="59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2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607 0.00324 L -2.57448 -0.00787 " pathEditMode="relative" rAng="0" ptsTypes="AA">
                                      <p:cBhvr>
                                        <p:cTn id="6" dur="4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927" y="-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1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-1.09922 -0.02246 " pathEditMode="relative" rAng="0" ptsTypes="AA">
                                      <p:cBhvr>
                                        <p:cTn id="8" dur="2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961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gif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Forest Birdsong - Relaxing Nature Sounds - Birds Chirping - REALTIME - NO LOOP - 2 Hours - HD 1080p[2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55578" y="5939362"/>
            <a:ext cx="795556" cy="650909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-79356" y="0"/>
            <a:ext cx="12286596" cy="6858000"/>
            <a:chOff x="0" y="0"/>
            <a:chExt cx="12286596" cy="6858000"/>
          </a:xfrm>
        </p:grpSpPr>
        <p:sp>
          <p:nvSpPr>
            <p:cNvPr id="25" name="Rectangle 24"/>
            <p:cNvSpPr/>
            <p:nvPr userDrawn="1"/>
          </p:nvSpPr>
          <p:spPr>
            <a:xfrm>
              <a:off x="94596" y="0"/>
              <a:ext cx="12192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ame 25"/>
            <p:cNvSpPr/>
            <p:nvPr userDrawn="1"/>
          </p:nvSpPr>
          <p:spPr>
            <a:xfrm>
              <a:off x="282000" y="243000"/>
              <a:ext cx="11628000" cy="6372000"/>
            </a:xfrm>
            <a:prstGeom prst="frame">
              <a:avLst>
                <a:gd name="adj1" fmla="val 83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Frame 26"/>
            <p:cNvSpPr/>
            <p:nvPr userDrawn="1"/>
          </p:nvSpPr>
          <p:spPr>
            <a:xfrm>
              <a:off x="210000" y="189000"/>
              <a:ext cx="11772000" cy="6480000"/>
            </a:xfrm>
            <a:prstGeom prst="frame">
              <a:avLst>
                <a:gd name="adj1" fmla="val 83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Frame 27"/>
            <p:cNvSpPr/>
            <p:nvPr userDrawn="1"/>
          </p:nvSpPr>
          <p:spPr>
            <a:xfrm>
              <a:off x="138000" y="117000"/>
              <a:ext cx="11916000" cy="6624000"/>
            </a:xfrm>
            <a:prstGeom prst="frame">
              <a:avLst>
                <a:gd name="adj1" fmla="val 833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Frame 28"/>
            <p:cNvSpPr/>
            <p:nvPr userDrawn="1"/>
          </p:nvSpPr>
          <p:spPr>
            <a:xfrm>
              <a:off x="120000" y="117000"/>
              <a:ext cx="11952000" cy="6624000"/>
            </a:xfrm>
            <a:prstGeom prst="frame">
              <a:avLst>
                <a:gd name="adj1" fmla="val 833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Frame 29"/>
            <p:cNvSpPr/>
            <p:nvPr userDrawn="1"/>
          </p:nvSpPr>
          <p:spPr>
            <a:xfrm>
              <a:off x="102000" y="99000"/>
              <a:ext cx="11988000" cy="6660000"/>
            </a:xfrm>
            <a:prstGeom prst="frame">
              <a:avLst>
                <a:gd name="adj1" fmla="val 833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Frame 30"/>
            <p:cNvSpPr/>
            <p:nvPr userDrawn="1"/>
          </p:nvSpPr>
          <p:spPr>
            <a:xfrm>
              <a:off x="66000" y="63000"/>
              <a:ext cx="12060000" cy="6732000"/>
            </a:xfrm>
            <a:prstGeom prst="frame">
              <a:avLst>
                <a:gd name="adj1" fmla="val 833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Frame 31"/>
            <p:cNvSpPr/>
            <p:nvPr userDrawn="1"/>
          </p:nvSpPr>
          <p:spPr>
            <a:xfrm>
              <a:off x="0" y="0"/>
              <a:ext cx="12192000" cy="6858000"/>
            </a:xfrm>
            <a:prstGeom prst="frame">
              <a:avLst>
                <a:gd name="adj1" fmla="val 833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4" name="Can 33"/>
          <p:cNvSpPr/>
          <p:nvPr/>
        </p:nvSpPr>
        <p:spPr>
          <a:xfrm>
            <a:off x="982629" y="961903"/>
            <a:ext cx="3441737" cy="2118062"/>
          </a:xfrm>
          <a:prstGeom prst="can">
            <a:avLst>
              <a:gd name="adj" fmla="val 21337"/>
            </a:avLst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endParaRPr lang="en-US" sz="8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Can 32"/>
          <p:cNvSpPr/>
          <p:nvPr/>
        </p:nvSpPr>
        <p:spPr>
          <a:xfrm>
            <a:off x="8589492" y="1015151"/>
            <a:ext cx="2966336" cy="2434947"/>
          </a:xfrm>
          <a:prstGeom prst="can">
            <a:avLst>
              <a:gd name="adj" fmla="val 23907"/>
            </a:avLst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9600" b="1" cap="none" spc="0" baseline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আছ?</a:t>
            </a:r>
            <a:endParaRPr lang="en-US" sz="9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Can 34"/>
          <p:cNvSpPr/>
          <p:nvPr/>
        </p:nvSpPr>
        <p:spPr>
          <a:xfrm>
            <a:off x="4784277" y="939851"/>
            <a:ext cx="3232379" cy="2257961"/>
          </a:xfrm>
          <a:prstGeom prst="can">
            <a:avLst>
              <a:gd name="adj" fmla="val 24347"/>
            </a:avLst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bn-IN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endParaRPr lang="en-US" sz="8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11454" y="492540"/>
            <a:ext cx="3621705" cy="2620130"/>
            <a:chOff x="918048" y="733932"/>
            <a:chExt cx="3621705" cy="2620130"/>
          </a:xfrm>
        </p:grpSpPr>
        <p:sp>
          <p:nvSpPr>
            <p:cNvPr id="3" name="Rectangle 2"/>
            <p:cNvSpPr/>
            <p:nvPr userDrawn="1"/>
          </p:nvSpPr>
          <p:spPr>
            <a:xfrm>
              <a:off x="937628" y="1058684"/>
              <a:ext cx="3531738" cy="22953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Left-Right Arrow 3"/>
            <p:cNvSpPr/>
            <p:nvPr userDrawn="1"/>
          </p:nvSpPr>
          <p:spPr>
            <a:xfrm>
              <a:off x="918048" y="733932"/>
              <a:ext cx="3621705" cy="447311"/>
            </a:xfrm>
            <a:prstGeom prst="leftRightArrow">
              <a:avLst>
                <a:gd name="adj1" fmla="val 71147"/>
                <a:gd name="adj2" fmla="val 5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465706" y="551046"/>
            <a:ext cx="3251990" cy="2895692"/>
            <a:chOff x="8453949" y="691071"/>
            <a:chExt cx="3251990" cy="2756960"/>
          </a:xfrm>
        </p:grpSpPr>
        <p:sp>
          <p:nvSpPr>
            <p:cNvPr id="6" name="Rectangle 5"/>
            <p:cNvSpPr/>
            <p:nvPr userDrawn="1"/>
          </p:nvSpPr>
          <p:spPr>
            <a:xfrm>
              <a:off x="8493144" y="979151"/>
              <a:ext cx="3096000" cy="24688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eft-Right Arrow 6"/>
            <p:cNvSpPr/>
            <p:nvPr userDrawn="1"/>
          </p:nvSpPr>
          <p:spPr>
            <a:xfrm>
              <a:off x="8453949" y="691071"/>
              <a:ext cx="3251990" cy="447311"/>
            </a:xfrm>
            <a:prstGeom prst="leftRightArrow">
              <a:avLst>
                <a:gd name="adj1" fmla="val 71147"/>
                <a:gd name="adj2" fmla="val 5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35653" y="533751"/>
            <a:ext cx="3510756" cy="2912987"/>
            <a:chOff x="4588355" y="533752"/>
            <a:chExt cx="3510756" cy="3079936"/>
          </a:xfrm>
        </p:grpSpPr>
        <p:sp>
          <p:nvSpPr>
            <p:cNvPr id="9" name="Rectangle 8"/>
            <p:cNvSpPr/>
            <p:nvPr userDrawn="1"/>
          </p:nvSpPr>
          <p:spPr>
            <a:xfrm>
              <a:off x="4601729" y="851560"/>
              <a:ext cx="3468414" cy="276212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-Right Arrow 9"/>
            <p:cNvSpPr/>
            <p:nvPr userDrawn="1"/>
          </p:nvSpPr>
          <p:spPr>
            <a:xfrm>
              <a:off x="4588355" y="533752"/>
              <a:ext cx="3510756" cy="447311"/>
            </a:xfrm>
            <a:prstGeom prst="leftRightArrow">
              <a:avLst>
                <a:gd name="adj1" fmla="val 71147"/>
                <a:gd name="adj2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9576" flipH="1">
            <a:off x="268798" y="5829158"/>
            <a:ext cx="968809" cy="77504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38">
            <a:off x="10949501" y="5824546"/>
            <a:ext cx="973076" cy="77846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700" y="112501"/>
            <a:ext cx="2886075" cy="42862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747" y="38147"/>
            <a:ext cx="781050" cy="75247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745" y="322681"/>
            <a:ext cx="1262826" cy="126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5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82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1982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6 -0.00069 L -0.00013 0.2967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48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25E-6 3.7037E-6 L 0.00078 0.29884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49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4.375E-6 4.81481E-6 L -0.00169 0.31805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590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-1.13424 0.00069 " pathEditMode="relative" rAng="0" ptsTypes="AA">
                                      <p:cBhvr>
                                        <p:cTn id="16" dur="1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1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repeatCount="indefinite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AE2E62-5E64-45A7-81A6-664317EEF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886" y="459014"/>
            <a:ext cx="3258735" cy="29699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BC2AEFB-53DC-4589-934B-C54F915729B5}"/>
              </a:ext>
            </a:extLst>
          </p:cNvPr>
          <p:cNvSpPr txBox="1"/>
          <p:nvPr/>
        </p:nvSpPr>
        <p:spPr>
          <a:xfrm>
            <a:off x="1317317" y="3429000"/>
            <a:ext cx="923457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এ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/>
              </a:rPr>
              <a:t>রা</a:t>
            </a:r>
            <a:r>
              <a:rPr kumimoji="0" lang="en-US" sz="4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as-IN" sz="4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ক</a:t>
            </a:r>
            <a:r>
              <a:rPr kumimoji="0" lang="en-US" sz="4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ী</a:t>
            </a:r>
            <a:r>
              <a:rPr kumimoji="0" lang="bn-BD" sz="4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 করে? কোথায় সংগ্রহ করে?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এদের আর ও একটি নাম হচ্ছে </a:t>
            </a:r>
            <a:r>
              <a:rPr kumimoji="0" lang="bn-BD" sz="7200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অলি</a:t>
            </a:r>
            <a:r>
              <a:rPr kumimoji="0" lang="bn-BD" sz="6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।</a:t>
            </a:r>
            <a:r>
              <a:rPr kumimoji="0" lang="en-US" sz="6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 </a:t>
            </a:r>
            <a:endParaRPr kumimoji="0" lang="en-US" sz="44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/>
              <a:ea typeface="+mn-ea"/>
              <a:cs typeface="NikoshB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3377298-62B3-4B7F-B9FA-8217EDD28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616" y="1944007"/>
            <a:ext cx="3271384" cy="261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5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rId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1325" y="560160"/>
            <a:ext cx="4141277" cy="367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281101" y="4234375"/>
            <a:ext cx="1688122" cy="31525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199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55519" y="4234375"/>
            <a:ext cx="1688122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199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endParaRPr lang="en-US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50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55013 0.0006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1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-0.54454 0.0027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2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4FFE6F1-C788-4C78-A427-CEE2E2330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43" y="1219653"/>
            <a:ext cx="2656114" cy="26561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3CCFFBB-3A49-4BF3-9B63-78672494FA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610" y="1201964"/>
            <a:ext cx="2656114" cy="26561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6A5F381-98EB-4AA1-8892-FAF3B4D52C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" r="4682"/>
          <a:stretch/>
        </p:blipFill>
        <p:spPr>
          <a:xfrm>
            <a:off x="9166678" y="1219653"/>
            <a:ext cx="2656114" cy="2638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6A50609-3DF8-4952-A77F-FCE5FD2E1F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44" y="1201964"/>
            <a:ext cx="2656114" cy="26561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D24EAD5-97F7-48B8-BCEE-D5C062EF6B6A}"/>
              </a:ext>
            </a:extLst>
          </p:cNvPr>
          <p:cNvSpPr txBox="1"/>
          <p:nvPr/>
        </p:nvSpPr>
        <p:spPr>
          <a:xfrm>
            <a:off x="3951748" y="4015727"/>
            <a:ext cx="428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এ</a:t>
            </a:r>
            <a:r>
              <a:rPr kumimoji="0" lang="bn-BD" sz="4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গুলোর </a:t>
            </a:r>
            <a:r>
              <a:rPr kumimoji="0" lang="as-IN" sz="4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ন</a:t>
            </a:r>
            <a:r>
              <a:rPr kumimoji="0" lang="en-US" sz="4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া</a:t>
            </a:r>
            <a:r>
              <a:rPr kumimoji="0" lang="as-IN" sz="4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ম</a:t>
            </a:r>
            <a:r>
              <a:rPr kumimoji="0" lang="en-US" sz="4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as-IN" sz="4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ক</a:t>
            </a:r>
            <a:r>
              <a:rPr kumimoji="0" lang="en-US" sz="4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ী</a:t>
            </a:r>
            <a:r>
              <a:rPr kumimoji="0" lang="bn-BD" sz="4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 কী</a:t>
            </a:r>
            <a:r>
              <a:rPr kumimoji="0" lang="en-US" sz="4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66113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rId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983" y="1015117"/>
            <a:ext cx="3674215" cy="367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281101" y="4234375"/>
            <a:ext cx="1688122" cy="31525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199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77375" y="4246245"/>
            <a:ext cx="1688122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199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49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93581 1.1111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93581 1.11111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rId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983" y="1314826"/>
            <a:ext cx="3674215" cy="307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281101" y="4234375"/>
            <a:ext cx="1688122" cy="31525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199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77375" y="4246245"/>
            <a:ext cx="1688122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199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endParaRPr lang="en-US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07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93581 1.1111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93581 1.11111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F1B69C-EE26-49F3-BEAB-6C397A8E3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387" y="1606550"/>
            <a:ext cx="3705225" cy="3238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9605C13-8A60-4B6F-899D-EDC60BC7C6BE}"/>
              </a:ext>
            </a:extLst>
          </p:cNvPr>
          <p:cNvSpPr txBox="1"/>
          <p:nvPr/>
        </p:nvSpPr>
        <p:spPr>
          <a:xfrm>
            <a:off x="1676869" y="4711701"/>
            <a:ext cx="2938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/>
              </a:rPr>
              <a:t>অ</a:t>
            </a:r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/>
              </a:rPr>
              <a:t>জ আসে। </a:t>
            </a:r>
            <a:endParaRPr kumimoji="0" lang="en-US" sz="60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/>
              <a:ea typeface="+mn-ea"/>
              <a:cs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6564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86667 -0.1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33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FE05100-69E9-40F6-8889-CB809B1F36D3}"/>
              </a:ext>
            </a:extLst>
          </p:cNvPr>
          <p:cNvSpPr txBox="1"/>
          <p:nvPr/>
        </p:nvSpPr>
        <p:spPr>
          <a:xfrm>
            <a:off x="2215661" y="4528457"/>
            <a:ext cx="2938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/>
              </a:rPr>
              <a:t>অলি হাসে।</a:t>
            </a:r>
            <a:endParaRPr kumimoji="0" lang="en-US" sz="60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/>
              <a:ea typeface="+mn-ea"/>
              <a:cs typeface="NikoshB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0BC365D-8236-4691-854B-1873C2F0C4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9" t="5892" r="3144" b="14258"/>
          <a:stretch/>
        </p:blipFill>
        <p:spPr>
          <a:xfrm>
            <a:off x="1480456" y="754743"/>
            <a:ext cx="4409085" cy="377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6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F1B69C-EE26-49F3-BEAB-6C397A8E3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387" y="1606550"/>
            <a:ext cx="3705225" cy="3238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9605C13-8A60-4B6F-899D-EDC60BC7C6BE}"/>
              </a:ext>
            </a:extLst>
          </p:cNvPr>
          <p:cNvSpPr txBox="1"/>
          <p:nvPr/>
        </p:nvSpPr>
        <p:spPr>
          <a:xfrm>
            <a:off x="1676869" y="4711701"/>
            <a:ext cx="2938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/>
              </a:rPr>
              <a:t>অ</a:t>
            </a:r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/>
              </a:rPr>
              <a:t>জ আসে। </a:t>
            </a:r>
            <a:endParaRPr kumimoji="0" lang="en-US" sz="60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/>
              <a:ea typeface="+mn-ea"/>
              <a:cs typeface="NikoshB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F9CD64F-4CF0-43E0-B965-158B9BB76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269" y="1606550"/>
            <a:ext cx="2363863" cy="19231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49B842D-708E-4249-AA9A-3C0BF2BD08AB}"/>
              </a:ext>
            </a:extLst>
          </p:cNvPr>
          <p:cNvSpPr txBox="1"/>
          <p:nvPr/>
        </p:nvSpPr>
        <p:spPr>
          <a:xfrm>
            <a:off x="8108269" y="4711700"/>
            <a:ext cx="2938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/>
              </a:rPr>
              <a:t>অ</a:t>
            </a:r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/>
              </a:rPr>
              <a:t>লি হাসে।</a:t>
            </a:r>
            <a:endParaRPr kumimoji="0" lang="en-US" sz="60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/>
              <a:ea typeface="+mn-ea"/>
              <a:cs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64692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86667 -0.1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33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rId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983" y="1015117"/>
            <a:ext cx="3674215" cy="367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281101" y="4234375"/>
            <a:ext cx="1688122" cy="31525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199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77375" y="4246245"/>
            <a:ext cx="1688122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199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71B0D0B-C827-416F-83D0-9C23BCE614AA}"/>
              </a:ext>
            </a:extLst>
          </p:cNvPr>
          <p:cNvSpPr txBox="1"/>
          <p:nvPr/>
        </p:nvSpPr>
        <p:spPr>
          <a:xfrm>
            <a:off x="16273649" y="4234375"/>
            <a:ext cx="468498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199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খাই ।</a:t>
            </a:r>
            <a:r>
              <a:rPr lang="en-US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561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93581 1.1111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93581 1.11111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93581 1.11111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rId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983" y="1314826"/>
            <a:ext cx="3674215" cy="307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281101" y="4234375"/>
            <a:ext cx="1688122" cy="31525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199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77375" y="4246245"/>
            <a:ext cx="1688122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199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endParaRPr lang="en-US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3A8A790-3729-4322-91A0-2087400F216F}"/>
              </a:ext>
            </a:extLst>
          </p:cNvPr>
          <p:cNvSpPr txBox="1"/>
          <p:nvPr/>
        </p:nvSpPr>
        <p:spPr>
          <a:xfrm>
            <a:off x="16874871" y="4248443"/>
            <a:ext cx="4011185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199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চাই।</a:t>
            </a:r>
            <a:r>
              <a:rPr lang="en-US" sz="199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390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93581 1.1111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93581 1.11111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0.93581 -2.22222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97503" y="3961712"/>
            <a:ext cx="4030363" cy="23083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দেওয়ান রেজাউল হাসান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বারপাখীয়া রথীন্দ্রপাড়া স.প্রা.বি.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দেলদুয়ার, টাঙ্গাইল।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2486017" y="3910831"/>
            <a:ext cx="4762500" cy="4595300"/>
            <a:chOff x="692844" y="6419677"/>
            <a:chExt cx="4762500" cy="4595300"/>
          </a:xfrm>
        </p:grpSpPr>
        <p:grpSp>
          <p:nvGrpSpPr>
            <p:cNvPr id="35" name="Group 34"/>
            <p:cNvGrpSpPr/>
            <p:nvPr/>
          </p:nvGrpSpPr>
          <p:grpSpPr>
            <a:xfrm>
              <a:off x="1943614" y="9191080"/>
              <a:ext cx="2457449" cy="1823897"/>
              <a:chOff x="-2381251" y="2900503"/>
              <a:chExt cx="2457449" cy="1561591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-2381251" y="3324537"/>
                <a:ext cx="2457449" cy="1137557"/>
                <a:chOff x="-2381251" y="3324537"/>
                <a:chExt cx="2457449" cy="1137557"/>
              </a:xfrm>
            </p:grpSpPr>
            <p:sp>
              <p:nvSpPr>
                <p:cNvPr id="2" name="TextBox 1"/>
                <p:cNvSpPr txBox="1"/>
                <p:nvPr/>
              </p:nvSpPr>
              <p:spPr>
                <a:xfrm>
                  <a:off x="-2085101" y="3631096"/>
                  <a:ext cx="2085101" cy="71148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scene3d>
                  <a:camera prst="orthographicFront">
                    <a:rot lat="0" lon="0" rev="0"/>
                  </a:camera>
                  <a:lightRig rig="threePt" dir="t"/>
                </a:scene3d>
                <a:sp3d extrusionH="76200">
                  <a:bevelT/>
                  <a:extrusionClr>
                    <a:schemeClr val="bg2">
                      <a:lumMod val="90000"/>
                    </a:schemeClr>
                  </a:extrusionClr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48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পরিচিতিঃ </a:t>
                  </a:r>
                </a:p>
              </p:txBody>
            </p:sp>
            <p:sp>
              <p:nvSpPr>
                <p:cNvPr id="31" name="Can 30"/>
                <p:cNvSpPr/>
                <p:nvPr/>
              </p:nvSpPr>
              <p:spPr>
                <a:xfrm>
                  <a:off x="-2324100" y="3465513"/>
                  <a:ext cx="238999" cy="996581"/>
                </a:xfrm>
                <a:prstGeom prst="can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Can 31"/>
                <p:cNvSpPr/>
                <p:nvPr/>
              </p:nvSpPr>
              <p:spPr>
                <a:xfrm rot="5400000">
                  <a:off x="-1305805" y="2249091"/>
                  <a:ext cx="306558" cy="2457449"/>
                </a:xfrm>
                <a:prstGeom prst="can">
                  <a:avLst>
                    <a:gd name="adj" fmla="val 50500"/>
                  </a:avLst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4" name="Block Arc 33"/>
              <p:cNvSpPr/>
              <p:nvPr/>
            </p:nvSpPr>
            <p:spPr>
              <a:xfrm rot="777514">
                <a:off x="-1670840" y="2900503"/>
                <a:ext cx="1036627" cy="1130020"/>
              </a:xfrm>
              <a:prstGeom prst="blockArc">
                <a:avLst>
                  <a:gd name="adj1" fmla="val 10769950"/>
                  <a:gd name="adj2" fmla="val 21296619"/>
                  <a:gd name="adj3" fmla="val 8299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844" y="6419677"/>
              <a:ext cx="4762500" cy="3810000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6294120" y="3961712"/>
            <a:ext cx="4029496" cy="2246769"/>
          </a:xfrm>
          <a:prstGeom prst="rect">
            <a:avLst/>
          </a:prstGeom>
          <a:gradFill>
            <a:gsLst>
              <a:gs pos="90700">
                <a:srgbClr val="DBE9F7">
                  <a:alpha val="22000"/>
                </a:srgbClr>
              </a:gs>
              <a:gs pos="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</a:t>
            </a:r>
          </a:p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  <a:endParaRPr lang="bn-IN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bn-IN" sz="2800" dirty="0">
                <a:solidFill>
                  <a:prstClr val="black"/>
                </a:solidFill>
              </a:rPr>
              <a:t>পাঠঃ ৭ স্বরবর্ণঃ অ,আ, শোনা, বলা </a:t>
            </a:r>
            <a:endParaRPr lang="bn-BD" sz="2800" dirty="0">
              <a:solidFill>
                <a:prstClr val="black"/>
              </a:solidFill>
            </a:endParaRPr>
          </a:p>
          <a:p>
            <a:pPr algn="ctr"/>
            <a:r>
              <a:rPr lang="bn-IN" sz="3200" dirty="0">
                <a:solidFill>
                  <a:prstClr val="black"/>
                </a:solidFill>
              </a:rPr>
              <a:t>(পৃষ্ঠা-১১)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-1354859" y="4981888"/>
            <a:ext cx="3672616" cy="3891811"/>
            <a:chOff x="-3052361" y="693002"/>
            <a:chExt cx="3672616" cy="3891811"/>
          </a:xfrm>
        </p:grpSpPr>
        <p:grpSp>
          <p:nvGrpSpPr>
            <p:cNvPr id="39" name="Group 38"/>
            <p:cNvGrpSpPr/>
            <p:nvPr/>
          </p:nvGrpSpPr>
          <p:grpSpPr>
            <a:xfrm>
              <a:off x="-2381251" y="2900502"/>
              <a:ext cx="2457449" cy="1684311"/>
              <a:chOff x="-2381251" y="2900503"/>
              <a:chExt cx="2457449" cy="1442080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-2381251" y="3324537"/>
                <a:ext cx="2457449" cy="1018046"/>
                <a:chOff x="-2381251" y="3324537"/>
                <a:chExt cx="2457449" cy="1018046"/>
              </a:xfrm>
            </p:grpSpPr>
            <p:sp>
              <p:nvSpPr>
                <p:cNvPr id="44" name="Can 43"/>
                <p:cNvSpPr/>
                <p:nvPr/>
              </p:nvSpPr>
              <p:spPr>
                <a:xfrm>
                  <a:off x="-2324100" y="3465513"/>
                  <a:ext cx="238999" cy="877070"/>
                </a:xfrm>
                <a:prstGeom prst="can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Can 44"/>
                <p:cNvSpPr/>
                <p:nvPr/>
              </p:nvSpPr>
              <p:spPr>
                <a:xfrm rot="5400000">
                  <a:off x="-1305805" y="2249091"/>
                  <a:ext cx="306558" cy="2457449"/>
                </a:xfrm>
                <a:prstGeom prst="can">
                  <a:avLst>
                    <a:gd name="adj" fmla="val 5050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-2085101" y="3631096"/>
                  <a:ext cx="2085101" cy="711486"/>
                </a:xfrm>
                <a:prstGeom prst="rect">
                  <a:avLst/>
                </a:prstGeom>
                <a:solidFill>
                  <a:srgbClr val="FFFF00"/>
                </a:solidFill>
                <a:scene3d>
                  <a:camera prst="orthographicFront">
                    <a:rot lat="0" lon="0" rev="0"/>
                  </a:camera>
                  <a:lightRig rig="threePt" dir="t"/>
                </a:scene3d>
                <a:sp3d extrusionH="76200">
                  <a:bevelT/>
                  <a:extrusionClr>
                    <a:schemeClr val="bg2">
                      <a:lumMod val="90000"/>
                    </a:schemeClr>
                  </a:extrusionClr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48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শিক্ষকঃ  </a:t>
                  </a:r>
                </a:p>
              </p:txBody>
            </p:sp>
          </p:grpSp>
          <p:sp>
            <p:nvSpPr>
              <p:cNvPr id="42" name="Block Arc 41"/>
              <p:cNvSpPr/>
              <p:nvPr/>
            </p:nvSpPr>
            <p:spPr>
              <a:xfrm rot="777514">
                <a:off x="-1670840" y="2900503"/>
                <a:ext cx="1036627" cy="1130020"/>
              </a:xfrm>
              <a:prstGeom prst="blockArc">
                <a:avLst>
                  <a:gd name="adj1" fmla="val 10769950"/>
                  <a:gd name="adj2" fmla="val 21296619"/>
                  <a:gd name="adj3" fmla="val 8299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52361" y="693002"/>
              <a:ext cx="3672616" cy="2938093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20355" y="7152141"/>
            <a:ext cx="3265143" cy="3702916"/>
            <a:chOff x="-1403646" y="7152141"/>
            <a:chExt cx="3265143" cy="3702916"/>
          </a:xfrm>
        </p:grpSpPr>
        <p:grpSp>
          <p:nvGrpSpPr>
            <p:cNvPr id="47" name="Group 46"/>
            <p:cNvGrpSpPr/>
            <p:nvPr/>
          </p:nvGrpSpPr>
          <p:grpSpPr>
            <a:xfrm>
              <a:off x="-979025" y="9170746"/>
              <a:ext cx="2457449" cy="1684311"/>
              <a:chOff x="-2381251" y="2900503"/>
              <a:chExt cx="2457449" cy="1442080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-2381251" y="3324537"/>
                <a:ext cx="2457449" cy="1018046"/>
                <a:chOff x="-2381251" y="3324537"/>
                <a:chExt cx="2457449" cy="1018046"/>
              </a:xfrm>
            </p:grpSpPr>
            <p:sp>
              <p:nvSpPr>
                <p:cNvPr id="51" name="TextBox 50"/>
                <p:cNvSpPr txBox="1"/>
                <p:nvPr/>
              </p:nvSpPr>
              <p:spPr>
                <a:xfrm>
                  <a:off x="-2085101" y="3631096"/>
                  <a:ext cx="2064419" cy="711486"/>
                </a:xfrm>
                <a:prstGeom prst="rect">
                  <a:avLst/>
                </a:prstGeom>
                <a:solidFill>
                  <a:srgbClr val="00B050"/>
                </a:solidFill>
                <a:scene3d>
                  <a:camera prst="orthographicFront">
                    <a:rot lat="0" lon="0" rev="0"/>
                  </a:camera>
                  <a:lightRig rig="threePt" dir="t"/>
                </a:scene3d>
                <a:sp3d extrusionH="76200">
                  <a:bevelT/>
                  <a:extrusionClr>
                    <a:schemeClr val="bg2">
                      <a:lumMod val="90000"/>
                    </a:schemeClr>
                  </a:extrusionClr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48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পাঠ </a:t>
                  </a:r>
                </a:p>
              </p:txBody>
            </p:sp>
            <p:sp>
              <p:nvSpPr>
                <p:cNvPr id="52" name="Can 51"/>
                <p:cNvSpPr/>
                <p:nvPr/>
              </p:nvSpPr>
              <p:spPr>
                <a:xfrm>
                  <a:off x="-2324100" y="3465513"/>
                  <a:ext cx="238999" cy="877070"/>
                </a:xfrm>
                <a:prstGeom prst="can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Can 52"/>
                <p:cNvSpPr/>
                <p:nvPr/>
              </p:nvSpPr>
              <p:spPr>
                <a:xfrm rot="5400000">
                  <a:off x="-1305805" y="2249091"/>
                  <a:ext cx="306558" cy="2457449"/>
                </a:xfrm>
                <a:prstGeom prst="can">
                  <a:avLst>
                    <a:gd name="adj" fmla="val 50500"/>
                  </a:avLst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0" name="Block Arc 49"/>
              <p:cNvSpPr/>
              <p:nvPr/>
            </p:nvSpPr>
            <p:spPr>
              <a:xfrm rot="777514">
                <a:off x="-1670840" y="2900503"/>
                <a:ext cx="1036627" cy="1130020"/>
              </a:xfrm>
              <a:prstGeom prst="blockArc">
                <a:avLst>
                  <a:gd name="adj1" fmla="val 10769950"/>
                  <a:gd name="adj2" fmla="val 21296619"/>
                  <a:gd name="adj3" fmla="val 8299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03646" y="7152141"/>
              <a:ext cx="3265143" cy="26121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599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9 -0.18819 L -0.05977 -0.18842 C -0.03737 -0.18888 -0.01563 -0.18796 0.00612 -0.18703 C 0.00911 -0.1868 0.01106 -0.18287 0.01484 -0.18472 C 0.01823 -0.18588 0.02083 -0.1912 0.02382 -0.19421 C 0.0302 -0.20416 0.03737 -0.21388 0.04362 -0.22407 C 0.04765 -0.23101 0.04908 -0.23773 0.05299 -0.24537 C 0.05468 -0.25 0.05755 -0.25486 0.06015 -0.25972 C 0.06093 -0.2618 0.06106 -0.26388 0.06198 -0.26643 C 0.06419 -0.27291 0.06718 -0.28055 0.06966 -0.2875 C 0.07161 -0.29236 0.07435 -0.29768 0.07578 -0.30208 C 0.07851 -0.30879 0.07994 -0.31504 0.08203 -0.32129 C 0.0832 -0.32476 0.08567 -0.32824 0.08698 -0.33148 C 0.08906 -0.33541 0.09205 -0.34351 0.09218 -0.34328 C 0.11054 -0.37176 0.09453 -0.35092 0.13268 -0.3787 C 0.1358 -0.38101 0.1388 -0.38449 0.14231 -0.38726 C 0.14505 -0.38981 0.14791 -0.39305 0.15091 -0.3949 C 0.1556 -0.39907 0.16093 -0.40231 0.16575 -0.40601 C 0.17018 -0.40926 0.17474 -0.41365 0.17916 -0.41666 C 0.20234 -0.4324 0.19166 -0.4243 0.21067 -0.44074 C 0.22005 -0.45301 0.22981 -0.46527 0.23945 -0.47847 C 0.25247 -0.49652 0.25742 -0.50393 0.2681 -0.52083 C 0.27669 -0.52615 0.28554 -0.53194 0.2944 -0.5368 C 0.29752 -0.53842 0.30091 -0.53888 0.30403 -0.54027 C 0.31041 -0.54375 0.31692 -0.54768 0.32252 -0.55138 C 0.32474 -0.55277 0.32682 -0.55486 0.3289 -0.55601 C 0.33698 -0.5625 0.34531 -0.56921 0.35312 -0.57523 C 0.36341 -0.58657 0.37161 -0.59421 0.37955 -0.60949 C 0.38463 -0.61805 0.38698 -0.62685 0.39049 -0.63588 C 0.41406 -0.66365 0.43698 -0.69236 0.4608 -0.71944 C 0.46289 -0.72199 0.46549 -0.72314 0.46757 -0.725 C 0.47395 -0.73032 0.47369 -0.73078 0.48007 -0.73449 C 0.48125 -0.73495 0.48255 -0.73541 0.48385 -0.73657 C 0.48554 -0.73726 0.48893 -0.73935 0.4888 -0.73912 " pathEditMode="relative" rAng="3060000" ptsTypes="AAAAAAAAAAAAAAAAAAAAAAAAAAAAAA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5" y="-2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9 0.00231 L -0.09349 0.00277 C -0.07369 -0.00278 -0.06536 -0.00232 -0.04961 -0.01436 C -0.04596 -0.01713 -0.04401 -0.02176 -0.04088 -0.02454 C -0.03711 -0.02755 -0.03294 -0.02848 -0.02929 -0.03102 C -0.02304 -0.03519 -0.01744 -0.04051 -0.01172 -0.04422 C -0.00494 -0.04885 0.00808 -0.0551 0.01472 -0.05764 C 0.01849 -0.05926 0.02201 -0.05996 0.02578 -0.06112 C 0.03073 -0.06436 0.03568 -0.06783 0.0405 -0.07107 C 0.0444 -0.07454 0.04805 -0.07848 0.05235 -0.08102 C 0.05586 -0.08403 0.06003 -0.08542 0.06394 -0.08774 C 0.0793 -0.11436 0.05899 -0.08241 0.07852 -0.1044 C 0.08412 -0.11112 0.08737 -0.12338 0.09024 -0.13102 C 0.09102 -0.13426 0.09102 -0.1382 0.09284 -0.14098 C 0.09909 -0.15163 0.10716 -0.16088 0.11328 -0.17084 L 0.12487 -0.19098 L 0.13086 -0.20116 C 0.13347 -0.21297 0.13594 -0.2257 0.13985 -0.23774 C 0.14623 -0.26088 0.14349 -0.24723 0.15144 -0.26737 C 0.15235 -0.27084 0.15287 -0.27431 0.1543 -0.27732 C 0.15586 -0.28102 0.15821 -0.28403 0.16016 -0.2875 C 0.16315 -0.29283 0.16602 -0.29862 0.16901 -0.30417 C 0.16993 -0.3419 0.16914 -0.37987 0.17188 -0.41737 C 0.17214 -0.42338 0.17435 -0.4294 0.17774 -0.43403 C 0.17956 -0.43727 0.1836 -0.43843 0.18659 -0.44075 C 0.1918 -0.47801 0.1918 -0.46922 0.18659 -0.52732 C 0.18555 -0.53635 0.1806 -0.55394 0.1806 -0.55348 C 0.18451 -0.64028 0.17722 -0.59167 0.18933 -0.63704 C 0.19258 -0.6507 0.19141 -0.65348 0.19818 -0.66713 C 0.20131 -0.67431 0.20547 -0.68033 0.20977 -0.68704 L 0.21576 -0.697 C 0.21758 -0.70047 0.2181 -0.70579 0.22149 -0.70718 C 0.24336 -0.71551 0.21602 -0.70417 0.23894 -0.71713 C 0.24154 -0.71875 0.24766 -0.72014 0.24766 -0.71991 L 0.24766 -0.72014 " pathEditMode="relative" rAng="0" ptsTypes="AAAAAAAAAAAAAAAAAAAAAAAAAAAAAAAAAAA">
                                      <p:cBhvr>
                                        <p:cTn id="10" dur="5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57" y="-3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89 0.00972 L -0.19089 0.00996 C -0.19557 -0.05254 -0.19753 -0.04467 -0.19089 -0.10717 C -0.19023 -0.11134 -0.18503 -0.13542 -0.18281 -0.14074 C -0.18034 -0.14653 -0.17682 -0.15069 -0.17448 -0.15555 C -0.17122 -0.1618 -0.16888 -0.16829 -0.16615 -0.175 C -0.16497 -0.18194 -0.16263 -0.20879 -0.15794 -0.21875 C -0.1543 -0.22592 -0.14961 -0.23171 -0.14557 -0.23819 C -0.14271 -0.24768 -0.1418 -0.25833 -0.13711 -0.26713 C -0.13294 -0.27523 -0.12917 -0.28356 -0.12474 -0.29143 C -0.09023 -0.35231 -0.13607 -0.26458 -0.10026 -0.33518 C -0.0987 -0.34352 -0.0987 -0.35162 -0.09596 -0.35949 C -0.09414 -0.36481 -0.08971 -0.36875 -0.08763 -0.37407 C -0.08568 -0.3787 -0.08503 -0.38379 -0.08359 -0.38866 C -0.08099 -0.39514 -0.07721 -0.40139 -0.075 -0.40833 C -0.07161 -0.42106 -0.06927 -0.43379 -0.06706 -0.44699 C -0.06562 -0.45509 -0.0651 -0.46366 -0.06276 -0.47129 C -0.06094 -0.47801 -0.05729 -0.48403 -0.05469 -0.49028 C -0.05326 -0.50046 -0.05547 -0.51204 -0.05026 -0.52014 C -0.04687 -0.525 -0.03919 -0.52245 -0.03385 -0.5243 C -0.02812 -0.52685 -0.02266 -0.53102 -0.01719 -0.53449 C 0.00026 -0.56551 -0.0069 -0.54653 -0.01315 -0.6118 C -0.0138 -0.62014 -0.01589 -0.62801 -0.01719 -0.63634 C -0.01901 -0.64606 -0.01979 -0.65555 -0.02148 -0.66504 C -0.02253 -0.67176 -0.02448 -0.67801 -0.02578 -0.68472 C -0.02865 -0.70393 -0.03177 -0.72338 -0.03385 -0.74282 C -0.03919 -0.79329 -0.0362 -0.76875 -0.04219 -0.81551 C -0.03919 -0.87268 -0.03854 -0.92917 -0.03385 -0.98565 C -0.03333 -0.9956 -0.03086 -1.00671 -0.02578 -1.01504 C -0.02148 -1.02129 -0.01719 -1.02778 -0.01315 -1.03426 C -0.0013 -1.05347 -0.01055 -1.04653 0.00755 -1.05347 C 0.01445 -1.06204 0.02279 -1.06852 0.02799 -1.07801 C 0.03333 -1.08796 0.03633 -1.10046 0.04453 -1.10694 L 0.08177 -1.13611 C 0.08594 -1.13935 0.08958 -1.14329 0.09453 -1.14583 C 0.09987 -1.14907 0.10547 -1.15208 0.11094 -1.15555 C 0.12591 -1.16597 0.12161 -1.1669 0.13958 -1.17523 C 0.14518 -1.17731 0.15078 -1.17731 0.15651 -1.17986 C 0.19974 -1.19884 0.14714 -1.18194 0.18932 -1.19398 C 0.19518 -1.19097 0.20026 -1.18704 0.20612 -1.18472 C 0.21133 -1.18241 0.21706 -1.18148 0.2224 -1.17986 C 0.22656 -1.17824 0.2306 -1.17662 0.23477 -1.17523 C 0.24036 -1.17315 0.2457 -1.17199 0.2513 -1.17014 C 0.25977 -1.16736 0.2763 -1.16018 0.2763 -1.15995 C 0.27904 -1.15694 0.28164 -1.1537 0.28438 -1.15069 C 0.28841 -1.14722 0.29349 -1.14491 0.29688 -1.1412 C 0.30052 -1.1368 0.30234 -1.13125 0.30508 -1.12616 C 0.30924 -1.11967 0.31328 -1.11366 0.31771 -1.10694 C 0.32031 -1.10231 0.32253 -1.09722 0.32578 -1.09259 C 0.33737 -1.07639 0.3388 -1.08148 0.34661 -1.06342 C 0.34831 -1.05879 0.34883 -1.05324 0.35078 -1.04884 C 0.35286 -1.04352 0.35664 -1.03958 0.35885 -1.03426 C 0.36094 -1.02986 0.36042 -1.02384 0.36289 -1.01944 L 0.39609 -0.98102 L 0.40859 -0.9662 C 0.41276 -0.96667 0.50404 -0.94768 0.53268 -0.98102 C 0.53581 -0.98495 0.53893 -0.99004 0.54063 -0.99514 C 0.54193 -0.99815 0.54063 -1.00208 0.54063 -1.00532 L 0.54063 -1.00486 L 0.54063 -1.00532 " pathEditMode="relative" rAng="0" ptsTypes="AAAAAAAAAAAAAAAAAAAAAAAAAAAAAAAAAAAAAAAAAAAAAAAAAAAAAAAAAAAA">
                                      <p:cBhvr>
                                        <p:cTn id="18" dur="4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80" y="-6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CE7C6DD-4BE7-4329-8BAE-AABAA53F5D27}"/>
              </a:ext>
            </a:extLst>
          </p:cNvPr>
          <p:cNvSpPr txBox="1"/>
          <p:nvPr/>
        </p:nvSpPr>
        <p:spPr>
          <a:xfrm>
            <a:off x="3160782" y="364351"/>
            <a:ext cx="62665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500" dirty="0">
                <a:latin typeface="NikoshBAN" panose="02000000000000000000" pitchFamily="2" charset="0"/>
                <a:cs typeface="NikoshBAN" panose="02000000000000000000" pitchFamily="2" charset="0"/>
              </a:rPr>
              <a:t>দলে সবাই </a:t>
            </a:r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500" dirty="0">
                <a:latin typeface="NikoshBAN" panose="02000000000000000000" pitchFamily="2" charset="0"/>
                <a:cs typeface="NikoshBAN" panose="02000000000000000000" pitchFamily="2" charset="0"/>
              </a:rPr>
              <a:t>এক সাথে বল।</a:t>
            </a:r>
            <a:endParaRPr lang="bn-IN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23F6551-E139-44F6-BFA5-AA5DCBF4A864}"/>
              </a:ext>
            </a:extLst>
          </p:cNvPr>
          <p:cNvSpPr txBox="1"/>
          <p:nvPr/>
        </p:nvSpPr>
        <p:spPr>
          <a:xfrm>
            <a:off x="12427884" y="739985"/>
            <a:ext cx="93759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8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535B02-DE9C-4069-AE9C-2C891D64362A}"/>
              </a:ext>
            </a:extLst>
          </p:cNvPr>
          <p:cNvSpPr txBox="1"/>
          <p:nvPr/>
        </p:nvSpPr>
        <p:spPr>
          <a:xfrm>
            <a:off x="13065709" y="756766"/>
            <a:ext cx="93759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8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1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6F417F3-3FB4-4AA9-9336-20C0FAB665A8}"/>
              </a:ext>
            </a:extLst>
          </p:cNvPr>
          <p:cNvSpPr txBox="1"/>
          <p:nvPr/>
        </p:nvSpPr>
        <p:spPr>
          <a:xfrm>
            <a:off x="14003303" y="756766"/>
            <a:ext cx="223130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8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আসে।</a:t>
            </a:r>
            <a:endParaRPr lang="en-US" sz="1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1FF26B8-043C-4831-B14B-EAE594E0CCCB}"/>
              </a:ext>
            </a:extLst>
          </p:cNvPr>
          <p:cNvSpPr txBox="1"/>
          <p:nvPr/>
        </p:nvSpPr>
        <p:spPr>
          <a:xfrm>
            <a:off x="12407701" y="1731807"/>
            <a:ext cx="93759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8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105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9BE932C-1357-4383-99A3-056F4A03A205}"/>
              </a:ext>
            </a:extLst>
          </p:cNvPr>
          <p:cNvSpPr txBox="1"/>
          <p:nvPr/>
        </p:nvSpPr>
        <p:spPr>
          <a:xfrm>
            <a:off x="13065709" y="1715765"/>
            <a:ext cx="115648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8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endParaRPr lang="en-US" sz="105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5BDB969-9FCE-445E-99DC-47B9E16717F6}"/>
              </a:ext>
            </a:extLst>
          </p:cNvPr>
          <p:cNvSpPr txBox="1"/>
          <p:nvPr/>
        </p:nvSpPr>
        <p:spPr>
          <a:xfrm>
            <a:off x="14083069" y="1736085"/>
            <a:ext cx="2151542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8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হাসে।</a:t>
            </a:r>
            <a:endParaRPr lang="en-US" sz="105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311D54F-E879-4DBC-A463-DC9E2BDAEACA}"/>
              </a:ext>
            </a:extLst>
          </p:cNvPr>
          <p:cNvSpPr txBox="1"/>
          <p:nvPr/>
        </p:nvSpPr>
        <p:spPr>
          <a:xfrm>
            <a:off x="12560101" y="2718391"/>
            <a:ext cx="93759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8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105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9D3F455-F5D8-43F0-B6F5-3A4F4B7A4FA2}"/>
              </a:ext>
            </a:extLst>
          </p:cNvPr>
          <p:cNvSpPr txBox="1"/>
          <p:nvPr/>
        </p:nvSpPr>
        <p:spPr>
          <a:xfrm>
            <a:off x="13457063" y="2718391"/>
            <a:ext cx="844897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8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05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C80120-2497-4244-8FFC-2BF19C011D49}"/>
              </a:ext>
            </a:extLst>
          </p:cNvPr>
          <p:cNvSpPr txBox="1"/>
          <p:nvPr/>
        </p:nvSpPr>
        <p:spPr>
          <a:xfrm>
            <a:off x="14668280" y="2718391"/>
            <a:ext cx="2151542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8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খাই।</a:t>
            </a:r>
            <a:endParaRPr lang="en-US" sz="105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A6FDC02-86FA-4F02-9A62-A2C0A17285EB}"/>
              </a:ext>
            </a:extLst>
          </p:cNvPr>
          <p:cNvSpPr txBox="1"/>
          <p:nvPr/>
        </p:nvSpPr>
        <p:spPr>
          <a:xfrm>
            <a:off x="12560101" y="3729037"/>
            <a:ext cx="93759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8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105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F861824-BD69-4B2B-82C2-E4BC684C06F9}"/>
              </a:ext>
            </a:extLst>
          </p:cNvPr>
          <p:cNvSpPr txBox="1"/>
          <p:nvPr/>
        </p:nvSpPr>
        <p:spPr>
          <a:xfrm>
            <a:off x="13457063" y="3729037"/>
            <a:ext cx="115648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8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endParaRPr lang="en-US" sz="105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6128449-E403-4DF5-A1E8-75F4DB066481}"/>
              </a:ext>
            </a:extLst>
          </p:cNvPr>
          <p:cNvSpPr txBox="1"/>
          <p:nvPr/>
        </p:nvSpPr>
        <p:spPr>
          <a:xfrm>
            <a:off x="14613549" y="3729037"/>
            <a:ext cx="2151542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8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চাই।</a:t>
            </a:r>
            <a:endParaRPr lang="en-US" sz="105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17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93581 -2.22222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93581 -2.96296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9358 -2.96296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44444E-6 L -0.93581 -4.44444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-0.93581 4.44444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-0.93581 -4.81481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44444E-6 L -0.93581 -4.44444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-0.93581 -1.85185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85185E-6 L -0.93581 -1.85185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-0.93581 1.85185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0.93581 -4.07407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-0.93581 -4.07407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10" grpId="0"/>
      <p:bldP spid="11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0376FBB-3A8A-40A6-908B-CE0DFAA97C91}"/>
              </a:ext>
            </a:extLst>
          </p:cNvPr>
          <p:cNvSpPr txBox="1"/>
          <p:nvPr/>
        </p:nvSpPr>
        <p:spPr>
          <a:xfrm>
            <a:off x="3212046" y="2308460"/>
            <a:ext cx="53238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94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78 0.0706 L -8.33333E-7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7153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96F1AE0-8C5A-405A-B945-05C5E280C88B}"/>
              </a:ext>
            </a:extLst>
          </p:cNvPr>
          <p:cNvSpPr txBox="1"/>
          <p:nvPr/>
        </p:nvSpPr>
        <p:spPr>
          <a:xfrm>
            <a:off x="1079292" y="1403447"/>
            <a:ext cx="1030623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/>
              <a:t>শোনাঃ</a:t>
            </a:r>
            <a:r>
              <a:rPr lang="en-US" sz="4000" b="1" u="sng" dirty="0"/>
              <a:t> </a:t>
            </a:r>
            <a:r>
              <a:rPr lang="bn-BD" sz="4000" b="1" u="sng" dirty="0"/>
              <a:t> </a:t>
            </a:r>
            <a:endParaRPr lang="en-US" sz="4000" b="1" u="sng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/>
              <a:t>১.১.১  </a:t>
            </a:r>
            <a:r>
              <a:rPr lang="en-US" sz="3600" dirty="0" err="1"/>
              <a:t>বাক্য</a:t>
            </a:r>
            <a:r>
              <a:rPr lang="en-US" sz="3600" dirty="0"/>
              <a:t> </a:t>
            </a:r>
            <a:r>
              <a:rPr lang="bn-BD" sz="3600" dirty="0"/>
              <a:t>ও</a:t>
            </a:r>
            <a:r>
              <a:rPr lang="en-US" sz="3600" dirty="0"/>
              <a:t> </a:t>
            </a:r>
            <a:r>
              <a:rPr lang="bn-BD" sz="3600" dirty="0"/>
              <a:t>শ</a:t>
            </a:r>
            <a:r>
              <a:rPr lang="en-US" sz="3600" dirty="0"/>
              <a:t>ব</a:t>
            </a:r>
            <a:r>
              <a:rPr lang="bn-BD" sz="3600" dirty="0"/>
              <a:t>্</a:t>
            </a:r>
            <a:r>
              <a:rPr lang="en-US" sz="3600" dirty="0"/>
              <a:t>দ</a:t>
            </a:r>
            <a:r>
              <a:rPr lang="bn-BD" sz="3600" dirty="0"/>
              <a:t>ে</a:t>
            </a:r>
            <a:r>
              <a:rPr lang="en-US" sz="3600" dirty="0"/>
              <a:t> </a:t>
            </a:r>
            <a:r>
              <a:rPr lang="bn-BD" sz="3600" dirty="0"/>
              <a:t>ব</a:t>
            </a:r>
            <a:r>
              <a:rPr lang="en-US" sz="3600" dirty="0"/>
              <a:t>্</a:t>
            </a:r>
            <a:r>
              <a:rPr lang="bn-BD" sz="3600" dirty="0"/>
              <a:t>য</a:t>
            </a:r>
            <a:r>
              <a:rPr lang="en-US" sz="3600" dirty="0" err="1"/>
              <a:t>বহ</a:t>
            </a:r>
            <a:r>
              <a:rPr lang="bn-BD" sz="3600" dirty="0"/>
              <a:t>ৃ</a:t>
            </a:r>
            <a:r>
              <a:rPr lang="en-US" sz="3600" dirty="0"/>
              <a:t>ত </a:t>
            </a:r>
            <a:r>
              <a:rPr lang="bn-BD" sz="3600" dirty="0"/>
              <a:t>ব</a:t>
            </a:r>
            <a:r>
              <a:rPr lang="en-US" sz="3600" dirty="0" err="1"/>
              <a:t>াংলা</a:t>
            </a:r>
            <a:r>
              <a:rPr lang="en-US" sz="3600" dirty="0"/>
              <a:t> ব</a:t>
            </a:r>
            <a:r>
              <a:rPr lang="bn-BD" sz="3600" dirty="0"/>
              <a:t>র</a:t>
            </a:r>
            <a:r>
              <a:rPr lang="en-US" sz="3600" dirty="0" err="1"/>
              <a:t>্ণ</a:t>
            </a:r>
            <a:r>
              <a:rPr lang="bn-BD" sz="3600" dirty="0"/>
              <a:t>ম</a:t>
            </a:r>
            <a:r>
              <a:rPr lang="en-US" sz="3600" dirty="0"/>
              <a:t>া</a:t>
            </a:r>
            <a:r>
              <a:rPr lang="bn-BD" sz="3600" dirty="0"/>
              <a:t>ল</a:t>
            </a:r>
            <a:r>
              <a:rPr lang="en-US" sz="3600" dirty="0"/>
              <a:t>া</a:t>
            </a:r>
            <a:r>
              <a:rPr lang="bn-BD" sz="3600" dirty="0"/>
              <a:t>র</a:t>
            </a:r>
            <a:r>
              <a:rPr lang="en-US" sz="3600" dirty="0"/>
              <a:t> </a:t>
            </a:r>
            <a:r>
              <a:rPr lang="bn-BD" sz="3600" dirty="0"/>
              <a:t>ধ</a:t>
            </a:r>
            <a:r>
              <a:rPr lang="en-US" sz="3600" dirty="0"/>
              <a:t>ব</a:t>
            </a:r>
            <a:r>
              <a:rPr lang="bn-BD" sz="3600" dirty="0"/>
              <a:t>ন</a:t>
            </a:r>
            <a:r>
              <a:rPr lang="en-US" sz="3600" dirty="0"/>
              <a:t>ি </a:t>
            </a:r>
            <a:r>
              <a:rPr lang="bn-BD" sz="3600" dirty="0"/>
              <a:t>ম</a:t>
            </a:r>
            <a:r>
              <a:rPr lang="en-US" sz="3600" dirty="0" err="1"/>
              <a:t>নোযোগ</a:t>
            </a:r>
            <a:endParaRPr lang="bn-IN" sz="3600" dirty="0"/>
          </a:p>
          <a:p>
            <a:r>
              <a:rPr lang="bn-IN" sz="3600" dirty="0"/>
              <a:t>        </a:t>
            </a:r>
            <a:r>
              <a:rPr lang="en-US" sz="3600" dirty="0"/>
              <a:t> </a:t>
            </a:r>
            <a:r>
              <a:rPr lang="en-US" sz="3600" dirty="0" err="1"/>
              <a:t>সহকারে</a:t>
            </a:r>
            <a:r>
              <a:rPr lang="en-US" sz="3600" dirty="0"/>
              <a:t> </a:t>
            </a:r>
            <a:r>
              <a:rPr lang="en-US" sz="3600" dirty="0" err="1"/>
              <a:t>শুনবে</a:t>
            </a:r>
            <a:r>
              <a:rPr lang="en-US" sz="3600" dirty="0"/>
              <a:t> </a:t>
            </a:r>
            <a:r>
              <a:rPr lang="bn-BD" sz="3600" dirty="0"/>
              <a:t>ও</a:t>
            </a:r>
            <a:r>
              <a:rPr lang="en-US" sz="3600" dirty="0"/>
              <a:t> </a:t>
            </a:r>
            <a:r>
              <a:rPr lang="bn-BD" sz="3600" dirty="0"/>
              <a:t>ম</a:t>
            </a:r>
            <a:r>
              <a:rPr lang="en-US" sz="3600" dirty="0"/>
              <a:t>ন</a:t>
            </a:r>
            <a:r>
              <a:rPr lang="bn-BD" sz="3600" dirty="0"/>
              <a:t>ে</a:t>
            </a:r>
            <a:r>
              <a:rPr lang="en-US" sz="3600" dirty="0"/>
              <a:t> </a:t>
            </a:r>
            <a:r>
              <a:rPr lang="bn-BD" sz="3600" dirty="0"/>
              <a:t>র</a:t>
            </a:r>
            <a:r>
              <a:rPr lang="en-US" sz="3600" dirty="0" err="1"/>
              <a:t>াখবে</a:t>
            </a:r>
            <a:r>
              <a:rPr lang="en-US" sz="3600" dirty="0" smtClean="0"/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/>
              <a:t>১.২.১  </a:t>
            </a:r>
            <a:r>
              <a:rPr lang="en-US" sz="3600" dirty="0"/>
              <a:t>ক</a:t>
            </a:r>
            <a:r>
              <a:rPr lang="bn-BD" sz="3600" dirty="0"/>
              <a:t>া</a:t>
            </a:r>
            <a:r>
              <a:rPr lang="en-US" sz="3600" dirty="0"/>
              <a:t>র</a:t>
            </a:r>
            <a:r>
              <a:rPr lang="bn-BD" sz="3600" dirty="0"/>
              <a:t>চ</a:t>
            </a:r>
            <a:r>
              <a:rPr lang="en-US" sz="3600" dirty="0"/>
              <a:t>ি</a:t>
            </a:r>
            <a:r>
              <a:rPr lang="bn-BD" sz="3600" dirty="0"/>
              <a:t>হ</a:t>
            </a:r>
            <a:r>
              <a:rPr lang="en-US" sz="3600" dirty="0"/>
              <a:t>্</a:t>
            </a:r>
            <a:r>
              <a:rPr lang="bn-BD" sz="3600" dirty="0"/>
              <a:t>ন</a:t>
            </a:r>
            <a:r>
              <a:rPr lang="en-US" sz="3600" dirty="0"/>
              <a:t>হ</a:t>
            </a:r>
            <a:r>
              <a:rPr lang="bn-BD" sz="3600" dirty="0"/>
              <a:t>ী</a:t>
            </a:r>
            <a:r>
              <a:rPr lang="en-US" sz="3600" dirty="0"/>
              <a:t>ন </a:t>
            </a:r>
            <a:r>
              <a:rPr lang="bn-BD" sz="3600" dirty="0"/>
              <a:t>শ</a:t>
            </a:r>
            <a:r>
              <a:rPr lang="en-US" sz="3600" dirty="0"/>
              <a:t>ব</a:t>
            </a:r>
            <a:r>
              <a:rPr lang="bn-BD" sz="3600" dirty="0"/>
              <a:t>্</a:t>
            </a:r>
            <a:r>
              <a:rPr lang="en-US" sz="3600" dirty="0"/>
              <a:t>দ </a:t>
            </a:r>
            <a:r>
              <a:rPr lang="bn-BD" sz="3600" dirty="0"/>
              <a:t>ম</a:t>
            </a:r>
            <a:r>
              <a:rPr lang="en-US" sz="3600" dirty="0" err="1"/>
              <a:t>নোযোগ</a:t>
            </a:r>
            <a:r>
              <a:rPr lang="en-US" sz="3600" dirty="0"/>
              <a:t> </a:t>
            </a:r>
            <a:r>
              <a:rPr lang="en-US" sz="3600" dirty="0" err="1"/>
              <a:t>সহকারে</a:t>
            </a:r>
            <a:r>
              <a:rPr lang="en-US" sz="3600" dirty="0"/>
              <a:t> </a:t>
            </a:r>
            <a:r>
              <a:rPr lang="en-US" sz="3600" dirty="0" err="1"/>
              <a:t>শুনবে</a:t>
            </a:r>
            <a:r>
              <a:rPr lang="en-US" sz="3600" dirty="0"/>
              <a:t> </a:t>
            </a:r>
            <a:r>
              <a:rPr lang="bn-BD" sz="3600" dirty="0"/>
              <a:t>ও</a:t>
            </a:r>
            <a:r>
              <a:rPr lang="en-US" sz="3600" dirty="0"/>
              <a:t> </a:t>
            </a:r>
            <a:r>
              <a:rPr lang="bn-BD" sz="3600" dirty="0"/>
              <a:t>ম</a:t>
            </a:r>
            <a:r>
              <a:rPr lang="en-US" sz="3600" dirty="0"/>
              <a:t>ন</a:t>
            </a:r>
            <a:r>
              <a:rPr lang="bn-BD" sz="3600" dirty="0"/>
              <a:t>ে</a:t>
            </a:r>
            <a:r>
              <a:rPr lang="en-US" sz="3600" dirty="0"/>
              <a:t> </a:t>
            </a:r>
            <a:r>
              <a:rPr lang="bn-BD" sz="3600" dirty="0"/>
              <a:t>র</a:t>
            </a:r>
            <a:r>
              <a:rPr lang="en-US" sz="3600" dirty="0" err="1"/>
              <a:t>াখবে</a:t>
            </a:r>
            <a:r>
              <a:rPr lang="en-US" sz="3600" dirty="0"/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/>
              <a:t>১</a:t>
            </a:r>
            <a:r>
              <a:rPr lang="en-US" sz="3600" dirty="0"/>
              <a:t>.</a:t>
            </a:r>
            <a:r>
              <a:rPr lang="bn-BD" sz="3600" dirty="0"/>
              <a:t>২</a:t>
            </a:r>
            <a:r>
              <a:rPr lang="en-US" sz="3600" dirty="0"/>
              <a:t>.</a:t>
            </a:r>
            <a:r>
              <a:rPr lang="bn-BD" sz="3600" dirty="0"/>
              <a:t>২</a:t>
            </a:r>
            <a:r>
              <a:rPr lang="en-US" sz="3600" dirty="0"/>
              <a:t>  ক</a:t>
            </a:r>
            <a:r>
              <a:rPr lang="bn-BD" sz="3600" dirty="0"/>
              <a:t>া</a:t>
            </a:r>
            <a:r>
              <a:rPr lang="en-US" sz="3600" dirty="0"/>
              <a:t>র</a:t>
            </a:r>
            <a:r>
              <a:rPr lang="bn-BD" sz="3600" dirty="0"/>
              <a:t>চ</a:t>
            </a:r>
            <a:r>
              <a:rPr lang="en-US" sz="3600" dirty="0"/>
              <a:t>ি</a:t>
            </a:r>
            <a:r>
              <a:rPr lang="bn-BD" sz="3600" dirty="0"/>
              <a:t>হ</a:t>
            </a:r>
            <a:r>
              <a:rPr lang="en-US" sz="3600" dirty="0"/>
              <a:t>্</a:t>
            </a:r>
            <a:r>
              <a:rPr lang="bn-BD" sz="3600" dirty="0"/>
              <a:t>ন</a:t>
            </a:r>
            <a:r>
              <a:rPr lang="en-US" sz="3600" dirty="0"/>
              <a:t>য</a:t>
            </a:r>
            <a:r>
              <a:rPr lang="bn-BD" sz="3600" dirty="0"/>
              <a:t>ু</a:t>
            </a:r>
            <a:r>
              <a:rPr lang="en-US" sz="3600" dirty="0"/>
              <a:t>ক</a:t>
            </a:r>
            <a:r>
              <a:rPr lang="bn-BD" sz="3600" dirty="0"/>
              <a:t>্</a:t>
            </a:r>
            <a:r>
              <a:rPr lang="en-US" sz="3600" dirty="0"/>
              <a:t>ত </a:t>
            </a:r>
            <a:r>
              <a:rPr lang="bn-BD" sz="3600" dirty="0"/>
              <a:t>শ</a:t>
            </a:r>
            <a:r>
              <a:rPr lang="en-US" sz="3600" dirty="0"/>
              <a:t>ব</a:t>
            </a:r>
            <a:r>
              <a:rPr lang="bn-BD" sz="3600" dirty="0"/>
              <a:t>্</a:t>
            </a:r>
            <a:r>
              <a:rPr lang="en-US" sz="3600" dirty="0"/>
              <a:t>দ </a:t>
            </a:r>
            <a:r>
              <a:rPr lang="bn-BD" sz="3600" dirty="0"/>
              <a:t>ম</a:t>
            </a:r>
            <a:r>
              <a:rPr lang="en-US" sz="3600" dirty="0" err="1"/>
              <a:t>নোযোগ</a:t>
            </a:r>
            <a:r>
              <a:rPr lang="en-US" sz="3600" dirty="0"/>
              <a:t> </a:t>
            </a:r>
            <a:r>
              <a:rPr lang="en-US" sz="3600" dirty="0" err="1"/>
              <a:t>সহকারে</a:t>
            </a:r>
            <a:r>
              <a:rPr lang="en-US" sz="3600" dirty="0"/>
              <a:t> </a:t>
            </a:r>
            <a:r>
              <a:rPr lang="en-US" sz="3600" dirty="0" err="1"/>
              <a:t>শুনবে</a:t>
            </a:r>
            <a:r>
              <a:rPr lang="en-US" sz="3600" dirty="0"/>
              <a:t> </a:t>
            </a:r>
            <a:r>
              <a:rPr lang="bn-BD" sz="3600" dirty="0"/>
              <a:t>ও</a:t>
            </a:r>
            <a:r>
              <a:rPr lang="en-US" sz="3600" dirty="0"/>
              <a:t> </a:t>
            </a:r>
            <a:r>
              <a:rPr lang="bn-BD" sz="3600" dirty="0"/>
              <a:t>ম</a:t>
            </a:r>
            <a:r>
              <a:rPr lang="en-US" sz="3600" dirty="0"/>
              <a:t>ন</a:t>
            </a:r>
            <a:r>
              <a:rPr lang="bn-BD" sz="3600" dirty="0"/>
              <a:t>ে</a:t>
            </a:r>
            <a:r>
              <a:rPr lang="en-US" sz="3600" dirty="0"/>
              <a:t> </a:t>
            </a:r>
            <a:r>
              <a:rPr lang="bn-BD" sz="3600" dirty="0"/>
              <a:t>র</a:t>
            </a:r>
            <a:r>
              <a:rPr lang="en-US" sz="3600" dirty="0" err="1"/>
              <a:t>াখবে</a:t>
            </a:r>
            <a:r>
              <a:rPr lang="en-US" sz="3600" dirty="0"/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/>
              <a:t>১</a:t>
            </a:r>
            <a:r>
              <a:rPr lang="en-US" sz="3600" dirty="0"/>
              <a:t>.</a:t>
            </a:r>
            <a:r>
              <a:rPr lang="bn-BD" sz="3600" dirty="0"/>
              <a:t>২</a:t>
            </a:r>
            <a:r>
              <a:rPr lang="en-US" sz="3600" dirty="0"/>
              <a:t>.</a:t>
            </a:r>
            <a:r>
              <a:rPr lang="bn-BD" sz="3600" dirty="0"/>
              <a:t>৩</a:t>
            </a:r>
            <a:r>
              <a:rPr lang="en-US" sz="3600" dirty="0"/>
              <a:t>  ক</a:t>
            </a:r>
            <a:r>
              <a:rPr lang="bn-BD" sz="3600" dirty="0"/>
              <a:t>া</a:t>
            </a:r>
            <a:r>
              <a:rPr lang="en-US" sz="3600" dirty="0"/>
              <a:t>র</a:t>
            </a:r>
            <a:r>
              <a:rPr lang="bn-BD" sz="3600" dirty="0"/>
              <a:t>চ</a:t>
            </a:r>
            <a:r>
              <a:rPr lang="en-US" sz="3600" dirty="0"/>
              <a:t>ি</a:t>
            </a:r>
            <a:r>
              <a:rPr lang="bn-BD" sz="3600" dirty="0"/>
              <a:t>হ</a:t>
            </a:r>
            <a:r>
              <a:rPr lang="en-US" sz="3600" dirty="0"/>
              <a:t>্</a:t>
            </a:r>
            <a:r>
              <a:rPr lang="bn-BD" sz="3600" dirty="0"/>
              <a:t>ন</a:t>
            </a:r>
            <a:r>
              <a:rPr lang="en-US" sz="3600" dirty="0"/>
              <a:t>হ</a:t>
            </a:r>
            <a:r>
              <a:rPr lang="bn-BD" sz="3600" dirty="0"/>
              <a:t>ী</a:t>
            </a:r>
            <a:r>
              <a:rPr lang="en-US" sz="3600" dirty="0"/>
              <a:t>ন </a:t>
            </a:r>
            <a:r>
              <a:rPr lang="bn-BD" sz="3600" dirty="0"/>
              <a:t>ও</a:t>
            </a:r>
            <a:r>
              <a:rPr lang="en-US" sz="3600" dirty="0"/>
              <a:t> ক</a:t>
            </a:r>
            <a:r>
              <a:rPr lang="bn-BD" sz="3600" dirty="0"/>
              <a:t>া</a:t>
            </a:r>
            <a:r>
              <a:rPr lang="en-US" sz="3600" dirty="0"/>
              <a:t>র</a:t>
            </a:r>
            <a:r>
              <a:rPr lang="bn-BD" sz="3600" dirty="0"/>
              <a:t>চ</a:t>
            </a:r>
            <a:r>
              <a:rPr lang="en-US" sz="3600" dirty="0"/>
              <a:t>ি</a:t>
            </a:r>
            <a:r>
              <a:rPr lang="bn-BD" sz="3600" dirty="0"/>
              <a:t>হ</a:t>
            </a:r>
            <a:r>
              <a:rPr lang="en-US" sz="3600" dirty="0"/>
              <a:t>্</a:t>
            </a:r>
            <a:r>
              <a:rPr lang="bn-BD" sz="3600" dirty="0"/>
              <a:t>ন</a:t>
            </a:r>
            <a:r>
              <a:rPr lang="en-US" sz="3600" dirty="0"/>
              <a:t>য</a:t>
            </a:r>
            <a:r>
              <a:rPr lang="bn-BD" sz="3600" dirty="0"/>
              <a:t>ু</a:t>
            </a:r>
            <a:r>
              <a:rPr lang="en-US" sz="3600" dirty="0"/>
              <a:t>ক</a:t>
            </a:r>
            <a:r>
              <a:rPr lang="bn-BD" sz="3600" dirty="0"/>
              <a:t>্</a:t>
            </a:r>
            <a:r>
              <a:rPr lang="en-US" sz="3600" dirty="0"/>
              <a:t>ত </a:t>
            </a:r>
            <a:r>
              <a:rPr lang="bn-BD" sz="3600" dirty="0"/>
              <a:t>শ</a:t>
            </a:r>
            <a:r>
              <a:rPr lang="en-US" sz="3600" dirty="0"/>
              <a:t>ব</a:t>
            </a:r>
            <a:r>
              <a:rPr lang="bn-BD" sz="3600" dirty="0"/>
              <a:t>্</a:t>
            </a:r>
            <a:r>
              <a:rPr lang="en-US" sz="3600" dirty="0"/>
              <a:t>দ </a:t>
            </a:r>
            <a:r>
              <a:rPr lang="bn-BD" sz="3600" dirty="0"/>
              <a:t>দ</a:t>
            </a:r>
            <a:r>
              <a:rPr lang="en-US" sz="3600" dirty="0"/>
              <a:t>ি</a:t>
            </a:r>
            <a:r>
              <a:rPr lang="bn-BD" sz="3600" dirty="0"/>
              <a:t>য়</a:t>
            </a:r>
            <a:r>
              <a:rPr lang="en-US" sz="3600" dirty="0"/>
              <a:t>ে </a:t>
            </a:r>
            <a:r>
              <a:rPr lang="bn-BD" sz="3600" dirty="0"/>
              <a:t>ত</a:t>
            </a:r>
            <a:r>
              <a:rPr lang="en-US" sz="3600" dirty="0" err="1"/>
              <a:t>ৈরী</a:t>
            </a:r>
            <a:r>
              <a:rPr lang="en-US" sz="3600" dirty="0"/>
              <a:t> ব</a:t>
            </a:r>
            <a:r>
              <a:rPr lang="bn-BD" sz="3600" dirty="0"/>
              <a:t>া</a:t>
            </a:r>
            <a:r>
              <a:rPr lang="en-US" sz="3600" dirty="0"/>
              <a:t>ক</a:t>
            </a:r>
            <a:r>
              <a:rPr lang="bn-BD" sz="3600" dirty="0"/>
              <a:t>্</a:t>
            </a:r>
            <a:r>
              <a:rPr lang="en-US" sz="3600" dirty="0"/>
              <a:t>য </a:t>
            </a:r>
            <a:r>
              <a:rPr lang="en-US" sz="3600" dirty="0" err="1"/>
              <a:t>শুনবে</a:t>
            </a:r>
            <a:r>
              <a:rPr lang="en-US" sz="3600" dirty="0"/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/>
              <a:t>১</a:t>
            </a:r>
            <a:r>
              <a:rPr lang="en-US" sz="3600" dirty="0"/>
              <a:t>.</a:t>
            </a:r>
            <a:r>
              <a:rPr lang="bn-BD" sz="3600" dirty="0"/>
              <a:t>৩</a:t>
            </a:r>
            <a:r>
              <a:rPr lang="en-US" sz="3600" dirty="0"/>
              <a:t>.</a:t>
            </a:r>
            <a:r>
              <a:rPr lang="bn-BD" sz="3600" dirty="0"/>
              <a:t>১</a:t>
            </a:r>
            <a:r>
              <a:rPr lang="en-US" sz="3600" dirty="0"/>
              <a:t>  </a:t>
            </a:r>
            <a:r>
              <a:rPr lang="bn-BD" sz="3600" dirty="0"/>
              <a:t>ন</a:t>
            </a:r>
            <a:r>
              <a:rPr lang="en-US" sz="3600" dirty="0"/>
              <a:t>ি</a:t>
            </a:r>
            <a:r>
              <a:rPr lang="bn-BD" sz="3600" dirty="0"/>
              <a:t>র</a:t>
            </a:r>
            <a:r>
              <a:rPr lang="en-US" sz="3600" dirty="0" err="1"/>
              <a:t>্দেশনা</a:t>
            </a:r>
            <a:r>
              <a:rPr lang="en-US" sz="3600" dirty="0"/>
              <a:t> ও </a:t>
            </a:r>
            <a:r>
              <a:rPr lang="en-US" sz="3600" dirty="0" err="1"/>
              <a:t>অনুরোধ</a:t>
            </a:r>
            <a:r>
              <a:rPr lang="en-US" sz="3600" dirty="0"/>
              <a:t> </a:t>
            </a:r>
            <a:r>
              <a:rPr lang="en-US" sz="3600" dirty="0" err="1"/>
              <a:t>শুনে</a:t>
            </a:r>
            <a:r>
              <a:rPr lang="en-US" sz="3600" dirty="0"/>
              <a:t> </a:t>
            </a:r>
            <a:r>
              <a:rPr lang="en-US" sz="3600" dirty="0" err="1"/>
              <a:t>পালন</a:t>
            </a:r>
            <a:r>
              <a:rPr lang="en-US" sz="3600" dirty="0"/>
              <a:t> </a:t>
            </a:r>
            <a:r>
              <a:rPr lang="en-US" sz="3600" dirty="0" err="1"/>
              <a:t>করবে</a:t>
            </a:r>
            <a:r>
              <a:rPr lang="en-US" sz="3600" dirty="0"/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/>
              <a:t>১.৩.২  </a:t>
            </a:r>
            <a:r>
              <a:rPr lang="en-US" sz="3600" dirty="0" err="1"/>
              <a:t>প্রশ্ন</a:t>
            </a:r>
            <a:r>
              <a:rPr lang="en-US" sz="3600" dirty="0"/>
              <a:t> </a:t>
            </a:r>
            <a:r>
              <a:rPr lang="en-US" sz="3600" dirty="0" err="1"/>
              <a:t>শুনে</a:t>
            </a:r>
            <a:r>
              <a:rPr lang="en-US" sz="3600" dirty="0"/>
              <a:t> </a:t>
            </a:r>
            <a:r>
              <a:rPr lang="en-US" sz="3600" dirty="0" err="1"/>
              <a:t>বুঝতে</a:t>
            </a:r>
            <a:r>
              <a:rPr lang="en-US" sz="3600" dirty="0"/>
              <a:t> </a:t>
            </a:r>
            <a:r>
              <a:rPr lang="en-US" sz="3600" dirty="0" err="1"/>
              <a:t>পারবে</a:t>
            </a:r>
            <a:r>
              <a:rPr lang="en-US" sz="3600" dirty="0"/>
              <a:t>।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F7C3677-DC84-4C1F-B808-9124ED131E7F}"/>
              </a:ext>
            </a:extLst>
          </p:cNvPr>
          <p:cNvSpPr txBox="1"/>
          <p:nvPr/>
        </p:nvSpPr>
        <p:spPr>
          <a:xfrm>
            <a:off x="4620127" y="304568"/>
            <a:ext cx="2871536" cy="1298377"/>
          </a:xfrm>
          <a:prstGeom prst="roundRect">
            <a:avLst>
              <a:gd name="adj" fmla="val 4285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u="sng" dirty="0"/>
              <a:t>শিখনফলঃ</a:t>
            </a:r>
            <a:endParaRPr lang="en-US" sz="5400" b="1" u="sng" dirty="0"/>
          </a:p>
        </p:txBody>
      </p:sp>
    </p:spTree>
    <p:extLst>
      <p:ext uri="{BB962C8B-B14F-4D97-AF65-F5344CB8AC3E}">
        <p14:creationId xmlns:p14="http://schemas.microsoft.com/office/powerpoint/2010/main" val="347081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8AAE33F-2D5B-4C62-9B95-BFBADE3A5E4B}"/>
              </a:ext>
            </a:extLst>
          </p:cNvPr>
          <p:cNvSpPr txBox="1"/>
          <p:nvPr/>
        </p:nvSpPr>
        <p:spPr>
          <a:xfrm>
            <a:off x="1259457" y="740202"/>
            <a:ext cx="100281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u="sng" dirty="0"/>
              <a:t>বলাঃ</a:t>
            </a:r>
            <a:r>
              <a:rPr lang="en-US" sz="4400" b="1" u="sng" dirty="0"/>
              <a:t>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/>
              <a:t>১.১.১  </a:t>
            </a:r>
            <a:r>
              <a:rPr lang="en-US" sz="3600" dirty="0" err="1"/>
              <a:t>বাক্য</a:t>
            </a:r>
            <a:r>
              <a:rPr lang="en-US" sz="3600" dirty="0"/>
              <a:t> </a:t>
            </a:r>
            <a:r>
              <a:rPr lang="bn-BD" sz="3600" dirty="0"/>
              <a:t>ও</a:t>
            </a:r>
            <a:r>
              <a:rPr lang="en-US" sz="3600" dirty="0"/>
              <a:t> </a:t>
            </a:r>
            <a:r>
              <a:rPr lang="bn-BD" sz="3600" dirty="0"/>
              <a:t>শ</a:t>
            </a:r>
            <a:r>
              <a:rPr lang="en-US" sz="3600" dirty="0"/>
              <a:t>ব</a:t>
            </a:r>
            <a:r>
              <a:rPr lang="bn-BD" sz="3600" dirty="0"/>
              <a:t>্</a:t>
            </a:r>
            <a:r>
              <a:rPr lang="en-US" sz="3600" dirty="0"/>
              <a:t>দ</a:t>
            </a:r>
            <a:r>
              <a:rPr lang="bn-BD" sz="3600" dirty="0"/>
              <a:t>ে</a:t>
            </a:r>
            <a:r>
              <a:rPr lang="en-US" sz="3600" dirty="0"/>
              <a:t> </a:t>
            </a:r>
            <a:r>
              <a:rPr lang="bn-BD" sz="3600" dirty="0"/>
              <a:t>ব</a:t>
            </a:r>
            <a:r>
              <a:rPr lang="en-US" sz="3600" dirty="0"/>
              <a:t>্</a:t>
            </a:r>
            <a:r>
              <a:rPr lang="bn-BD" sz="3600" dirty="0"/>
              <a:t>য</a:t>
            </a:r>
            <a:r>
              <a:rPr lang="en-US" sz="3600" dirty="0" err="1"/>
              <a:t>বহ</a:t>
            </a:r>
            <a:r>
              <a:rPr lang="bn-BD" sz="3600" dirty="0"/>
              <a:t>ৃ</a:t>
            </a:r>
            <a:r>
              <a:rPr lang="en-US" sz="3600" dirty="0"/>
              <a:t>ত </a:t>
            </a:r>
            <a:r>
              <a:rPr lang="bn-BD" sz="3600" dirty="0"/>
              <a:t>ব</a:t>
            </a:r>
            <a:r>
              <a:rPr lang="en-US" sz="3600" dirty="0" err="1"/>
              <a:t>াংলা</a:t>
            </a:r>
            <a:r>
              <a:rPr lang="en-US" sz="3600" dirty="0"/>
              <a:t> ব</a:t>
            </a:r>
            <a:r>
              <a:rPr lang="bn-BD" sz="3600" dirty="0"/>
              <a:t>র</a:t>
            </a:r>
            <a:r>
              <a:rPr lang="en-US" sz="3600" dirty="0" err="1"/>
              <a:t>্ণ</a:t>
            </a:r>
            <a:r>
              <a:rPr lang="bn-BD" sz="3600" dirty="0"/>
              <a:t>ম</a:t>
            </a:r>
            <a:r>
              <a:rPr lang="en-US" sz="3600" dirty="0"/>
              <a:t>া</a:t>
            </a:r>
            <a:r>
              <a:rPr lang="bn-BD" sz="3600" dirty="0"/>
              <a:t>ল</a:t>
            </a:r>
            <a:r>
              <a:rPr lang="en-US" sz="3600" dirty="0"/>
              <a:t>া</a:t>
            </a:r>
            <a:r>
              <a:rPr lang="bn-BD" sz="3600" dirty="0"/>
              <a:t>র</a:t>
            </a:r>
            <a:r>
              <a:rPr lang="en-US" sz="3600" dirty="0"/>
              <a:t> </a:t>
            </a:r>
            <a:r>
              <a:rPr lang="bn-BD" sz="3600" dirty="0"/>
              <a:t>ধ</a:t>
            </a:r>
            <a:r>
              <a:rPr lang="en-US" sz="3600" dirty="0"/>
              <a:t>ব</a:t>
            </a:r>
            <a:r>
              <a:rPr lang="bn-BD" sz="3600" dirty="0"/>
              <a:t>ন</a:t>
            </a:r>
            <a:r>
              <a:rPr lang="en-US" sz="3600" dirty="0"/>
              <a:t>ি</a:t>
            </a:r>
            <a:r>
              <a:rPr lang="bn-IN" sz="3600" dirty="0"/>
              <a:t> স্পষ্ট ও </a:t>
            </a:r>
            <a:endParaRPr lang="en-US" sz="3600" dirty="0" smtClean="0"/>
          </a:p>
          <a:p>
            <a:r>
              <a:rPr lang="en-US" sz="3600" dirty="0"/>
              <a:t> </a:t>
            </a:r>
            <a:r>
              <a:rPr lang="en-US" sz="3600" dirty="0" smtClean="0"/>
              <a:t>            </a:t>
            </a:r>
            <a:r>
              <a:rPr lang="bn-IN" sz="3600" dirty="0" smtClean="0"/>
              <a:t> শুদ্ধভাবে </a:t>
            </a:r>
            <a:r>
              <a:rPr lang="bn-IN" sz="3600" dirty="0"/>
              <a:t>বলতে পারবে</a:t>
            </a:r>
            <a:r>
              <a:rPr lang="en-US" sz="3600" dirty="0"/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/>
              <a:t>১.২.১  ক</a:t>
            </a:r>
            <a:r>
              <a:rPr lang="bn-BD" sz="3600" dirty="0"/>
              <a:t>া</a:t>
            </a:r>
            <a:r>
              <a:rPr lang="en-US" sz="3600" dirty="0"/>
              <a:t>র</a:t>
            </a:r>
            <a:r>
              <a:rPr lang="bn-BD" sz="3600" dirty="0"/>
              <a:t>চ</a:t>
            </a:r>
            <a:r>
              <a:rPr lang="en-US" sz="3600" dirty="0"/>
              <a:t>ি</a:t>
            </a:r>
            <a:r>
              <a:rPr lang="bn-BD" sz="3600" dirty="0"/>
              <a:t>হ</a:t>
            </a:r>
            <a:r>
              <a:rPr lang="en-US" sz="3600" dirty="0"/>
              <a:t>্</a:t>
            </a:r>
            <a:r>
              <a:rPr lang="bn-BD" sz="3600" dirty="0"/>
              <a:t>ন</a:t>
            </a:r>
            <a:r>
              <a:rPr lang="en-US" sz="3600" dirty="0"/>
              <a:t>হ</a:t>
            </a:r>
            <a:r>
              <a:rPr lang="bn-BD" sz="3600" dirty="0"/>
              <a:t>ী</a:t>
            </a:r>
            <a:r>
              <a:rPr lang="en-US" sz="3600" dirty="0"/>
              <a:t>ন </a:t>
            </a:r>
            <a:r>
              <a:rPr lang="bn-BD" sz="3600" dirty="0"/>
              <a:t>শ</a:t>
            </a:r>
            <a:r>
              <a:rPr lang="en-US" sz="3600" dirty="0"/>
              <a:t>ব</a:t>
            </a:r>
            <a:r>
              <a:rPr lang="bn-BD" sz="3600" dirty="0"/>
              <a:t>্</a:t>
            </a:r>
            <a:r>
              <a:rPr lang="en-US" sz="3600" dirty="0"/>
              <a:t>দ </a:t>
            </a:r>
            <a:r>
              <a:rPr lang="bn-IN" sz="3600" dirty="0"/>
              <a:t>স্পষ্টভাবে বলতে পারবে</a:t>
            </a:r>
            <a:r>
              <a:rPr lang="en-US" sz="3600" dirty="0"/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/>
              <a:t>১</a:t>
            </a:r>
            <a:r>
              <a:rPr lang="en-US" sz="3600" dirty="0"/>
              <a:t>.</a:t>
            </a:r>
            <a:r>
              <a:rPr lang="bn-BD" sz="3600" dirty="0"/>
              <a:t>২</a:t>
            </a:r>
            <a:r>
              <a:rPr lang="en-US" sz="3600" dirty="0"/>
              <a:t>.</a:t>
            </a:r>
            <a:r>
              <a:rPr lang="bn-BD" sz="3600" dirty="0"/>
              <a:t>২</a:t>
            </a:r>
            <a:r>
              <a:rPr lang="en-US" sz="3600" dirty="0"/>
              <a:t>  ক</a:t>
            </a:r>
            <a:r>
              <a:rPr lang="bn-BD" sz="3600" dirty="0"/>
              <a:t>া</a:t>
            </a:r>
            <a:r>
              <a:rPr lang="en-US" sz="3600" dirty="0"/>
              <a:t>র</a:t>
            </a:r>
            <a:r>
              <a:rPr lang="bn-BD" sz="3600" dirty="0"/>
              <a:t>চ</a:t>
            </a:r>
            <a:r>
              <a:rPr lang="en-US" sz="3600" dirty="0"/>
              <a:t>ি</a:t>
            </a:r>
            <a:r>
              <a:rPr lang="bn-BD" sz="3600" dirty="0"/>
              <a:t>হ</a:t>
            </a:r>
            <a:r>
              <a:rPr lang="en-US" sz="3600" dirty="0"/>
              <a:t>্</a:t>
            </a:r>
            <a:r>
              <a:rPr lang="bn-BD" sz="3600" dirty="0"/>
              <a:t>ন</a:t>
            </a:r>
            <a:r>
              <a:rPr lang="en-US" sz="3600" dirty="0"/>
              <a:t>য</a:t>
            </a:r>
            <a:r>
              <a:rPr lang="bn-BD" sz="3600" dirty="0"/>
              <a:t>ু</a:t>
            </a:r>
            <a:r>
              <a:rPr lang="en-US" sz="3600" dirty="0"/>
              <a:t>ক</a:t>
            </a:r>
            <a:r>
              <a:rPr lang="bn-BD" sz="3600" dirty="0"/>
              <a:t>্</a:t>
            </a:r>
            <a:r>
              <a:rPr lang="en-US" sz="3600" dirty="0"/>
              <a:t>ত </a:t>
            </a:r>
            <a:r>
              <a:rPr lang="bn-BD" sz="3600" dirty="0"/>
              <a:t>শ</a:t>
            </a:r>
            <a:r>
              <a:rPr lang="en-US" sz="3600" dirty="0"/>
              <a:t>ব</a:t>
            </a:r>
            <a:r>
              <a:rPr lang="bn-BD" sz="3600" dirty="0"/>
              <a:t>্</a:t>
            </a:r>
            <a:r>
              <a:rPr lang="en-US" sz="3600" dirty="0"/>
              <a:t>দ </a:t>
            </a:r>
            <a:r>
              <a:rPr lang="bn-IN" sz="3600" dirty="0"/>
              <a:t>স্পষ্টভাবে বলতে পারবে</a:t>
            </a:r>
            <a:r>
              <a:rPr lang="en-US" sz="3600" dirty="0"/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/>
              <a:t>১</a:t>
            </a:r>
            <a:r>
              <a:rPr lang="en-US" sz="3600" dirty="0"/>
              <a:t>.</a:t>
            </a:r>
            <a:r>
              <a:rPr lang="bn-BD" sz="3600" dirty="0"/>
              <a:t>৩</a:t>
            </a:r>
            <a:r>
              <a:rPr lang="en-US" sz="3600" dirty="0"/>
              <a:t>.</a:t>
            </a:r>
            <a:r>
              <a:rPr lang="bn-BD" sz="3600" dirty="0"/>
              <a:t>১</a:t>
            </a:r>
            <a:r>
              <a:rPr lang="en-US" sz="3600" dirty="0"/>
              <a:t>  </a:t>
            </a:r>
            <a:r>
              <a:rPr lang="en-US" sz="3600" dirty="0" err="1"/>
              <a:t>অনুরোধ</a:t>
            </a:r>
            <a:r>
              <a:rPr lang="en-US" sz="3600" dirty="0"/>
              <a:t> </a:t>
            </a:r>
            <a:r>
              <a:rPr lang="bn-IN" sz="3600" dirty="0"/>
              <a:t>করতে পারবে</a:t>
            </a:r>
            <a:r>
              <a:rPr lang="en-US" sz="3600" dirty="0"/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/>
              <a:t>১.৩.২  </a:t>
            </a:r>
            <a:r>
              <a:rPr lang="en-US" sz="3600" dirty="0" err="1"/>
              <a:t>প্রশ্ন</a:t>
            </a:r>
            <a:r>
              <a:rPr lang="en-US" sz="3600" dirty="0"/>
              <a:t> </a:t>
            </a:r>
            <a:r>
              <a:rPr lang="bn-IN" sz="3600" dirty="0"/>
              <a:t>করতে ও উত্তর বলতে </a:t>
            </a:r>
            <a:r>
              <a:rPr lang="en-US" sz="3600" dirty="0" err="1"/>
              <a:t>পারবে</a:t>
            </a:r>
            <a:r>
              <a:rPr lang="en-US" sz="3600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50734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8AAE33F-2D5B-4C62-9B95-BFBADE3A5E4B}"/>
              </a:ext>
            </a:extLst>
          </p:cNvPr>
          <p:cNvSpPr txBox="1"/>
          <p:nvPr/>
        </p:nvSpPr>
        <p:spPr>
          <a:xfrm>
            <a:off x="940178" y="1168852"/>
            <a:ext cx="68744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পাঠঃ ৭ স্বরবর্ণঃ অ,আ, শোনা, বলা </a:t>
            </a:r>
            <a:endParaRPr kumimoji="0" lang="bn-BD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পাঠের শিরোনামঃ বর্ণ শিখিঃ অ  আ </a:t>
            </a:r>
            <a:r>
              <a:rPr lang="bn-IN" sz="4800" dirty="0">
                <a:solidFill>
                  <a:prstClr val="black"/>
                </a:solidFill>
              </a:rPr>
              <a:t>(পৃষ্ঠা-১১)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4529A98-E1C5-44FC-A4E9-1B56A6F3A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082" y="1350623"/>
            <a:ext cx="3792255" cy="460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4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8AAE33F-2D5B-4C62-9B95-BFBADE3A5E4B}"/>
              </a:ext>
            </a:extLst>
          </p:cNvPr>
          <p:cNvSpPr txBox="1"/>
          <p:nvPr/>
        </p:nvSpPr>
        <p:spPr>
          <a:xfrm>
            <a:off x="3479692" y="367335"/>
            <a:ext cx="5232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/>
              </a:rPr>
              <a:t>এসো আমরা কিছু প্রাণির ছবি দেখি- </a:t>
            </a:r>
            <a:endParaRPr kumimoji="0" lang="en-US" sz="36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/>
              <a:ea typeface="+mn-ea"/>
              <a:cs typeface="NikoshB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3C35B53-25B0-4CCC-B73A-5D452B444C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6" r="44717" b="5564"/>
          <a:stretch/>
        </p:blipFill>
        <p:spPr>
          <a:xfrm>
            <a:off x="4161692" y="1013666"/>
            <a:ext cx="3868615" cy="38099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879E25A-D945-42AA-A955-C31686D451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48" t="22178" r="3062"/>
          <a:stretch/>
        </p:blipFill>
        <p:spPr>
          <a:xfrm>
            <a:off x="1191159" y="1005557"/>
            <a:ext cx="2608533" cy="1696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529B082-9F4A-4570-92F5-38415F28E7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0"/>
          <a:stretch/>
        </p:blipFill>
        <p:spPr>
          <a:xfrm>
            <a:off x="1191159" y="2828221"/>
            <a:ext cx="2608532" cy="20583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8DFF52A-B036-46F0-81E4-B85DD19C33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307" y="1013666"/>
            <a:ext cx="2500096" cy="16967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7CBF2E9-10FE-4667-AC0A-B68B480293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308" y="2765239"/>
            <a:ext cx="2608532" cy="20590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230550B-FF13-405C-8B82-B60CC6AB92F9}"/>
              </a:ext>
            </a:extLst>
          </p:cNvPr>
          <p:cNvSpPr txBox="1"/>
          <p:nvPr/>
        </p:nvSpPr>
        <p:spPr>
          <a:xfrm>
            <a:off x="4394947" y="4901367"/>
            <a:ext cx="3635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এ</a:t>
            </a:r>
            <a:r>
              <a:rPr kumimoji="0" lang="as-IN" sz="4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দ</a:t>
            </a:r>
            <a:r>
              <a:rPr kumimoji="0" lang="en-US" sz="4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ে</a:t>
            </a:r>
            <a:r>
              <a:rPr kumimoji="0" lang="as-IN" sz="4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র</a:t>
            </a:r>
            <a:r>
              <a:rPr kumimoji="0" lang="en-US" sz="4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as-IN" sz="4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ন</a:t>
            </a:r>
            <a:r>
              <a:rPr kumimoji="0" lang="en-US" sz="4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া</a:t>
            </a:r>
            <a:r>
              <a:rPr kumimoji="0" lang="as-IN" sz="4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ম</a:t>
            </a:r>
            <a:r>
              <a:rPr kumimoji="0" lang="en-US" sz="4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as-IN" sz="4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ক</a:t>
            </a:r>
            <a:r>
              <a:rPr kumimoji="0" lang="en-US" sz="4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ী </a:t>
            </a:r>
            <a:r>
              <a:rPr kumimoji="0" lang="as-IN" sz="4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ক</a:t>
            </a:r>
            <a:r>
              <a:rPr kumimoji="0" lang="en-US" sz="4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ী? </a:t>
            </a:r>
          </a:p>
        </p:txBody>
      </p:sp>
    </p:spTree>
    <p:extLst>
      <p:ext uri="{BB962C8B-B14F-4D97-AF65-F5344CB8AC3E}">
        <p14:creationId xmlns:p14="http://schemas.microsoft.com/office/powerpoint/2010/main" val="191300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ark, nature&#10;&#10;Description automatically generated">
            <a:extLst>
              <a:ext uri="{FF2B5EF4-FFF2-40B4-BE49-F238E27FC236}">
                <a16:creationId xmlns:a16="http://schemas.microsoft.com/office/drawing/2014/main" xmlns="" id="{2EDE9A4F-E873-4E0A-9DD3-060F10F3E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758" y="503464"/>
            <a:ext cx="3705225" cy="3238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B0BF616-7EA3-49AA-8D28-21F3FC0B95F3}"/>
              </a:ext>
            </a:extLst>
          </p:cNvPr>
          <p:cNvSpPr txBox="1"/>
          <p:nvPr/>
        </p:nvSpPr>
        <p:spPr>
          <a:xfrm>
            <a:off x="885369" y="3738243"/>
            <a:ext cx="10856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এ</a:t>
            </a:r>
            <a:r>
              <a:rPr kumimoji="0" lang="as-IN" sz="4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র</a:t>
            </a:r>
            <a:r>
              <a:rPr kumimoji="0" lang="en-US" sz="4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as-IN" sz="4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ন</a:t>
            </a:r>
            <a:r>
              <a:rPr kumimoji="0" lang="en-US" sz="4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া</a:t>
            </a:r>
            <a:r>
              <a:rPr kumimoji="0" lang="as-IN" sz="4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ম</a:t>
            </a:r>
            <a:r>
              <a:rPr kumimoji="0" lang="en-US" sz="4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as-IN" sz="4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ক</a:t>
            </a:r>
            <a:r>
              <a:rPr kumimoji="0" lang="en-US" sz="4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ী? </a:t>
            </a:r>
            <a:r>
              <a:rPr kumimoji="0" lang="bn-BD" sz="4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রঙ কী? কী খায়? ইহা থেকে আমরা কী কী পাই। </a:t>
            </a:r>
            <a:endParaRPr kumimoji="0" lang="en-US" sz="44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/>
              <a:ea typeface="+mn-ea"/>
              <a:cs typeface="NikoshB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5A4DFD5-CABB-4918-AC78-039B152D1E65}"/>
              </a:ext>
            </a:extLst>
          </p:cNvPr>
          <p:cNvSpPr txBox="1"/>
          <p:nvPr/>
        </p:nvSpPr>
        <p:spPr>
          <a:xfrm>
            <a:off x="1335311" y="4507684"/>
            <a:ext cx="9956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এ</a:t>
            </a:r>
            <a:r>
              <a:rPr kumimoji="0" lang="bn-BD" sz="4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কে আমরা ছাগল বলি। এ</a:t>
            </a:r>
            <a:r>
              <a:rPr kumimoji="0" lang="as-IN" sz="4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র</a:t>
            </a:r>
            <a:r>
              <a:rPr kumimoji="0" lang="en-US" sz="4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bn-BD" sz="4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আরও একটি </a:t>
            </a:r>
            <a:r>
              <a:rPr kumimoji="0" lang="as-IN" sz="4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ন</a:t>
            </a:r>
            <a:r>
              <a:rPr kumimoji="0" lang="en-US" sz="4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া</a:t>
            </a:r>
            <a:r>
              <a:rPr kumimoji="0" lang="as-IN" sz="4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ম</a:t>
            </a:r>
            <a:r>
              <a:rPr kumimoji="0" lang="en-US" sz="4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bn-BD" sz="4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হচ্ছে</a:t>
            </a:r>
            <a:r>
              <a:rPr kumimoji="0" lang="bn-BD" sz="4800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 অজ।  </a:t>
            </a:r>
            <a:endParaRPr kumimoji="0" lang="en-US" sz="4400" i="0" u="none" strike="noStrike" kern="120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/>
              <a:ea typeface="+mn-ea"/>
              <a:cs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47347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rId9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" t="7802" r="54488" b="75641"/>
          <a:stretch/>
        </p:blipFill>
        <p:spPr bwMode="auto">
          <a:xfrm>
            <a:off x="3777521" y="871163"/>
            <a:ext cx="5333497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281101" y="4234375"/>
            <a:ext cx="1688122" cy="31525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199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55519" y="4234375"/>
            <a:ext cx="1688122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199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10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61523 0.0074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68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-0.61094 0.005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47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C75E09C-D142-49F9-A622-C7BAE0DFF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063" y="649970"/>
            <a:ext cx="2506554" cy="22238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54D1217-156E-4097-ABE2-0E1D444E3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955" y="1629048"/>
            <a:ext cx="2176199" cy="19307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2EA743-4E16-4B4F-B35B-C80C40B7B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617" y="1482500"/>
            <a:ext cx="2506554" cy="22238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D606CD7-8B1B-4624-9128-781A97F8F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09" y="370569"/>
            <a:ext cx="2506555" cy="22238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479DFE4-B31F-4585-B51B-81985D3DE831}"/>
              </a:ext>
            </a:extLst>
          </p:cNvPr>
          <p:cNvSpPr txBox="1"/>
          <p:nvPr/>
        </p:nvSpPr>
        <p:spPr>
          <a:xfrm>
            <a:off x="1183383" y="4886585"/>
            <a:ext cx="29386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এ</a:t>
            </a:r>
            <a:r>
              <a:rPr kumimoji="0" lang="as-IN" sz="4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দ</a:t>
            </a:r>
            <a:r>
              <a:rPr kumimoji="0" lang="en-US" sz="4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ে</a:t>
            </a:r>
            <a:r>
              <a:rPr kumimoji="0" lang="as-IN" sz="4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র</a:t>
            </a:r>
            <a:r>
              <a:rPr kumimoji="0" lang="en-US" sz="4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as-IN" sz="4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ন</a:t>
            </a:r>
            <a:r>
              <a:rPr kumimoji="0" lang="en-US" sz="4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া</a:t>
            </a:r>
            <a:r>
              <a:rPr kumimoji="0" lang="as-IN" sz="4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ম</a:t>
            </a:r>
            <a:r>
              <a:rPr kumimoji="0" lang="en-US" sz="4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as-IN" sz="4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ক</a:t>
            </a:r>
            <a:r>
              <a:rPr kumimoji="0" lang="en-US" sz="4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/>
                <a:ea typeface="+mn-ea"/>
                <a:cs typeface="NikoshBAN"/>
              </a:rPr>
              <a:t>ী? </a:t>
            </a:r>
          </a:p>
        </p:txBody>
      </p:sp>
    </p:spTree>
    <p:extLst>
      <p:ext uri="{BB962C8B-B14F-4D97-AF65-F5344CB8AC3E}">
        <p14:creationId xmlns:p14="http://schemas.microsoft.com/office/powerpoint/2010/main" val="147613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466</Words>
  <Application>Microsoft Office PowerPoint</Application>
  <PresentationFormat>Widescreen</PresentationFormat>
  <Paragraphs>72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drezaul hassan</dc:creator>
  <cp:lastModifiedBy>Microsoft account</cp:lastModifiedBy>
  <cp:revision>46</cp:revision>
  <dcterms:created xsi:type="dcterms:W3CDTF">2019-08-09T00:55:15Z</dcterms:created>
  <dcterms:modified xsi:type="dcterms:W3CDTF">2022-02-23T10:27:34Z</dcterms:modified>
</cp:coreProperties>
</file>