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75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9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1877-8E79-4300-A8EB-2A9F395228E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1CDB-27FD-46A9-84EE-5B216BEF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5530" y="259307"/>
            <a:ext cx="7465324" cy="155218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bn-BD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5" y="2218156"/>
            <a:ext cx="4776716" cy="3562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1" y="2218157"/>
            <a:ext cx="4244455" cy="34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685" y="1166618"/>
            <a:ext cx="10256109" cy="31700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রক্তকণিকাঃ</a:t>
            </a:r>
            <a:r>
              <a:rPr lang="bn-BD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রক্তে তিন ধরনের কণিকা রয়েছে। যথা-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bn-BD" sz="20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  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লোহিত রক্তকণিকা </a:t>
            </a:r>
            <a:endParaRPr lang="bn-BD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শ্বেত রক্তকণিকা</a:t>
            </a:r>
          </a:p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ণু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চক্রিক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592597"/>
            <a:ext cx="4400458" cy="31056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59607" y="406400"/>
            <a:ext cx="5773002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কাজঃ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হিমোগ্লোবিনের সাথে অক্সিজেন যুক্ত হয়ে দেহকোষে পৌছায়।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লোহিত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ক্ত কণিকার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রক্ত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ের রঙ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লাল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দেখায়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968" y="3854314"/>
            <a:ext cx="466478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লোহিত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899" y="4880489"/>
            <a:ext cx="1079464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উৎপত্তিঃ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লোহিত রক্ত কণিকা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যকৃত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অস্থিমজ্জায়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8" y="204211"/>
            <a:ext cx="4782114" cy="34634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69460" y="204211"/>
            <a:ext cx="5708822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কাজঃ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দেহে রোগ জীবাণু প্রবেশ করলে এটি ধ্বংস করে অর্থাৎ দেহের প্রহরীর মত কাজ করে।</a:t>
            </a:r>
            <a:endParaRPr lang="en-US" sz="40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627" y="3904735"/>
            <a:ext cx="374002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শ্বেত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84" y="4930346"/>
            <a:ext cx="106391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উৎপত্তিঃ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প্লীহা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অস্থিমজ্জায়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এদের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জন্ম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6" y="286603"/>
            <a:ext cx="4353636" cy="3522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1351" y="286603"/>
            <a:ext cx="5993027" cy="2431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অনুচক্রিকার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কাজঃ</a:t>
            </a:r>
            <a:endParaRPr lang="en-US" sz="4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দেহের কোন অংশ কেটে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রক্তপাত ঘটলে অনুচক্রিকা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রক্ত  জমাট বা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ঁ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ধতে সাহায্য করে।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96" y="4005014"/>
            <a:ext cx="435363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অনুচক্রিকা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55" y="4930346"/>
            <a:ext cx="73050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উৎপত্তিঃ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লোহিত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অস্থিমজ্জায়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5512" y="5003598"/>
            <a:ext cx="1007204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 কণিকা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গুলোর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লিখ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1721141"/>
            <a:ext cx="4421991" cy="3041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511" y="331857"/>
            <a:ext cx="1007204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44" y="1862920"/>
            <a:ext cx="10858991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রক্ত কী ?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শ্বেত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কোথায়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তৈরী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দেহের প্রহরী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কণিকাকে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৪.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রক্তের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রঙ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লাল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দেখায়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কেনো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৫.অনুচক্রিকা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কোথায়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তৈরী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bn-IN" sz="3600" dirty="0" smtClean="0">
              <a:solidFill>
                <a:schemeClr val="bg2">
                  <a:lumMod val="1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1313" y="515961"/>
            <a:ext cx="5868538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</a:t>
            </a:r>
            <a:r>
              <a:rPr lang="bn-IN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bn-IN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639" y="4942043"/>
            <a:ext cx="1067881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ের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কাজ বর্ণনা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bn-IN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639" y="328094"/>
            <a:ext cx="10276763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               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6" y="1960336"/>
            <a:ext cx="4080681" cy="255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0" y="2265528"/>
            <a:ext cx="4408227" cy="3828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46" y="2374610"/>
            <a:ext cx="4159557" cy="36031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49087" y="422337"/>
            <a:ext cx="6096000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 </a:t>
            </a:r>
            <a:r>
              <a:rPr lang="bn-BD" sz="6000" b="1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bn-BD" sz="6000" b="1" dirty="0">
              <a:ln w="12700">
                <a:solidFill>
                  <a:srgbClr val="FF0000"/>
                </a:solidFill>
              </a:ln>
              <a:solidFill>
                <a:srgbClr val="FFC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33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832513" y="234614"/>
            <a:ext cx="11040338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2" y="4308769"/>
            <a:ext cx="1924325" cy="19436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1809" y="1434943"/>
            <a:ext cx="6441042" cy="2199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অনিরুদ্ধ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বৈরাগী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মহেশ্বর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পাশা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কুয়েট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1809" y="3767823"/>
            <a:ext cx="6441042" cy="19232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শ্রেণিঃ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৭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. . .     ৫ম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 . . .      ৫০      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9" y="1339094"/>
            <a:ext cx="2578560" cy="2910773"/>
          </a:xfrm>
          <a:prstGeom prst="rect">
            <a:avLst/>
          </a:prstGeom>
        </p:spPr>
      </p:pic>
      <p:pic>
        <p:nvPicPr>
          <p:cNvPr id="11" name="Picture 10" descr="Bairag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4363" y="2011949"/>
            <a:ext cx="1392072" cy="1688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69" y="2349222"/>
            <a:ext cx="1847850" cy="29069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474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587639"/>
            <a:ext cx="8748215" cy="52680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81481" y="846161"/>
            <a:ext cx="114641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/>
              <a:t>রক্ত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82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1310185"/>
            <a:ext cx="4258101" cy="4388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1310185"/>
            <a:ext cx="4258102" cy="4388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4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941696"/>
            <a:ext cx="4599296" cy="42588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30806" y="5388318"/>
            <a:ext cx="3195851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হৃ</a:t>
            </a:r>
            <a:r>
              <a:rPr lang="en-US" sz="4400" smtClean="0">
                <a:latin typeface="SutonnyOMJ" panose="01010600010101010101" pitchFamily="2" charset="0"/>
                <a:cs typeface="SutonnyOMJ" panose="01010600010101010101" pitchFamily="2" charset="0"/>
              </a:rPr>
              <a:t>ৎ</a:t>
            </a:r>
            <a:r>
              <a:rPr lang="bn-BD" sz="4400" smtClean="0">
                <a:latin typeface="SutonnyOMJ" panose="01010600010101010101" pitchFamily="2" charset="0"/>
                <a:cs typeface="SutonnyOMJ" panose="01010600010101010101" pitchFamily="2" charset="0"/>
              </a:rPr>
              <a:t>পিন্ডের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গঠন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9056" y="2966887"/>
            <a:ext cx="8734567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6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রক্ত সংবহন</a:t>
            </a:r>
            <a:r>
              <a:rPr lang="en-US" sz="6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তন্ত্র</a:t>
            </a:r>
            <a:endParaRPr lang="bn-IN" sz="60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055" y="723331"/>
            <a:ext cx="8734567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endParaRPr lang="en-US" sz="5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241" y="1680767"/>
            <a:ext cx="10686197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পাঠ শেষে শিক্ষার্থীরা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endParaRPr lang="bn-IN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 কী তা বলতে পারবে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রক্তের উপাদান কয়টি ও কি কি তা বলতে পারবে</a:t>
            </a:r>
            <a:endParaRPr lang="en-US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বলতে পারবে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রক্তের কাজ কি তা বলতে পারবে</a:t>
            </a:r>
          </a:p>
          <a:p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576" y="424885"/>
            <a:ext cx="5581934" cy="83099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6496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41977"/>
              </p:ext>
            </p:extLst>
          </p:nvPr>
        </p:nvGraphicFramePr>
        <p:xfrm>
          <a:off x="1078173" y="608216"/>
          <a:ext cx="9974993" cy="535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73" y="608216"/>
                        <a:ext cx="9974993" cy="535664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11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"/>
            <a:ext cx="12192000" cy="6949440"/>
          </a:xfrm>
          <a:prstGeom prst="frame">
            <a:avLst>
              <a:gd name="adj1" fmla="val 2550"/>
            </a:avLst>
          </a:prstGeom>
          <a:gradFill>
            <a:gsLst>
              <a:gs pos="25000">
                <a:srgbClr val="C00000"/>
              </a:gs>
              <a:gs pos="40000">
                <a:srgbClr val="FFFF00"/>
              </a:gs>
              <a:gs pos="57000">
                <a:srgbClr val="92D050"/>
              </a:gs>
              <a:gs pos="72000">
                <a:schemeClr val="accent1"/>
              </a:gs>
            </a:gsLst>
            <a:lin ang="5400000" scaled="1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0000"/>
                </a:solidFill>
              </a:ln>
              <a:gradFill>
                <a:gsLst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855677"/>
            <a:ext cx="5983460" cy="9495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40" y="5855678"/>
            <a:ext cx="5861537" cy="949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929" y="1780847"/>
            <a:ext cx="10280821" cy="22775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রক্তের উপাদান ২টি</a:t>
            </a:r>
            <a:r>
              <a:rPr lang="bn-BD" sz="5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যথাঃ</a:t>
            </a:r>
            <a:endParaRPr lang="bn-IN" sz="5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১.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রক্তরস (৫৫%)</a:t>
            </a:r>
            <a:endParaRPr lang="bn-BD" sz="44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২. </a:t>
            </a:r>
            <a:r>
              <a:rPr lang="bn-IN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রক্তকণিকা</a:t>
            </a:r>
          </a:p>
        </p:txBody>
      </p:sp>
    </p:spTree>
    <p:extLst>
      <p:ext uri="{BB962C8B-B14F-4D97-AF65-F5344CB8AC3E}">
        <p14:creationId xmlns:p14="http://schemas.microsoft.com/office/powerpoint/2010/main" val="23948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254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SutonnyOMJ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86</cp:revision>
  <dcterms:created xsi:type="dcterms:W3CDTF">2021-02-09T16:33:26Z</dcterms:created>
  <dcterms:modified xsi:type="dcterms:W3CDTF">2022-02-23T17:33:51Z</dcterms:modified>
</cp:coreProperties>
</file>