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6"/>
  </p:notesMasterIdLst>
  <p:sldIdLst>
    <p:sldId id="311" r:id="rId2"/>
    <p:sldId id="312" r:id="rId3"/>
    <p:sldId id="313" r:id="rId4"/>
    <p:sldId id="309" r:id="rId5"/>
    <p:sldId id="310" r:id="rId6"/>
    <p:sldId id="297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9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2E412"/>
    <a:srgbClr val="00FFFF"/>
    <a:srgbClr val="F838DD"/>
    <a:srgbClr val="FCA6F0"/>
    <a:srgbClr val="92AFC4"/>
    <a:srgbClr val="5682A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76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DFB0-E055-4FCE-9FD3-9C7DCC614463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048677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678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68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1DC5-15F4-4F0B-A207-3891B284D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796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791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56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9187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9579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028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43943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71086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2124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579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571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1150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2903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97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0431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516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2177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3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CCC3B2-E0A5-4C14-85C0-658F8DBC7D3B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5FE0FD-5BC0-459A-8C4E-EC246701A2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432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4" y="982132"/>
            <a:ext cx="10168128" cy="1303867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6000" b="1" dirty="0" err="1" smtClean="0"/>
              <a:t>স্বাগতম</a:t>
            </a:r>
            <a:endParaRPr lang="en-US" sz="6000" b="1" dirty="0"/>
          </a:p>
        </p:txBody>
      </p:sp>
      <p:pic>
        <p:nvPicPr>
          <p:cNvPr id="4" name="Content Placeholder 3" descr="6R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560" y="2578608"/>
            <a:ext cx="10433304" cy="366674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1010" y="1906877"/>
            <a:ext cx="10269415" cy="3416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j-cs"/>
              </a:rPr>
              <a:t>بسم الله الرحمن الرحيم</a:t>
            </a: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দয়াময়, পরম দয়ালু আল্লাহর নামে।</a:t>
            </a:r>
            <a:endParaRPr lang="ar-SA" sz="2400" b="1" dirty="0" smtClean="0">
              <a:solidFill>
                <a:srgbClr val="00B050"/>
              </a:solidFill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latin typeface="Georgia" panose="02040502050405020303" pitchFamily="18" charset="0"/>
                <a:cs typeface="+mj-cs"/>
              </a:rPr>
              <a:t>الم نشرح لك صد رك</a:t>
            </a:r>
            <a:r>
              <a:rPr lang="bn-BD" sz="2400" b="1" dirty="0" smtClean="0">
                <a:latin typeface="Georgia" panose="02040502050405020303" pitchFamily="18" charset="0"/>
                <a:cs typeface="+mj-cs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  <a:cs typeface="+mj-cs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আমি কি আপনার বক্ষ আপনার কল্যাণে প্রশস্ত করিনি?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2400" dirty="0" smtClean="0"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solidFill>
                  <a:srgbClr val="7030A0"/>
                </a:solidFill>
                <a:latin typeface="Georgia" panose="02040502050405020303" pitchFamily="18" charset="0"/>
                <a:cs typeface="+mj-cs"/>
              </a:rPr>
              <a:t>ووضعنا عنك وزرك</a:t>
            </a:r>
            <a:r>
              <a:rPr lang="bn-BD" sz="2400" b="1" dirty="0" smtClean="0">
                <a:solidFill>
                  <a:srgbClr val="7030A0"/>
                </a:solidFill>
                <a:latin typeface="Georgia" panose="02040502050405020303" pitchFamily="18" charset="0"/>
                <a:cs typeface="+mj-cs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Georgia" panose="02040502050405020303" pitchFamily="18" charset="0"/>
                <a:cs typeface="+mj-cs"/>
              </a:rPr>
              <a:t> 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এবং আমি আপনার বোঝা অপসারণ করেছি। </a:t>
            </a:r>
            <a:r>
              <a:rPr lang="bn-BD" sz="2400" dirty="0" smtClean="0">
                <a:latin typeface="Georgia" panose="02040502050405020303" pitchFamily="18" charset="0"/>
                <a:cs typeface="+mj-cs"/>
              </a:rPr>
              <a:t>                                  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</a:t>
            </a:r>
            <a:r>
              <a:rPr lang="bn-BD" sz="2400" dirty="0">
                <a:latin typeface="Georgia" panose="02040502050405020303" pitchFamily="18" charset="0"/>
              </a:rPr>
              <a:t> </a:t>
            </a:r>
            <a:endParaRPr lang="bn-BD" sz="2400" dirty="0" smtClean="0">
              <a:latin typeface="Georgia" panose="02040502050405020303" pitchFamily="18" charset="0"/>
            </a:endParaRPr>
          </a:p>
          <a:p>
            <a:r>
              <a:rPr lang="ar-SA" sz="2400" b="1" dirty="0" smtClean="0">
                <a:latin typeface="Georgia" panose="02040502050405020303" pitchFamily="18" charset="0"/>
                <a:cs typeface="+mj-cs"/>
              </a:rPr>
              <a:t>الذي انقض ظهرك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পৃষ্ঠদেশকে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নুইয়ে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400" b="1" dirty="0" smtClean="0"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solidFill>
                  <a:srgbClr val="7030A0"/>
                </a:solidFill>
                <a:latin typeface="Georgia" panose="02040502050405020303" pitchFamily="18" charset="0"/>
                <a:cs typeface="+mj-cs"/>
              </a:rPr>
              <a:t>ورفعنا لك ذكرك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আর আমি আপনার খ্যাতিকে উচ্চ মর্যাদা দান করেছি। </a:t>
            </a:r>
            <a:endParaRPr lang="ar-SA" sz="2400" b="1" dirty="0" smtClean="0">
              <a:solidFill>
                <a:srgbClr val="00B050"/>
              </a:solidFill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latin typeface="Georgia" panose="02040502050405020303" pitchFamily="18" charset="0"/>
                <a:cs typeface="+mj-cs"/>
              </a:rPr>
              <a:t>فان مع العسر يسرا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নিশ্চয় কষ্টের সাথে স্বস্তি রয়েছে। </a:t>
            </a:r>
            <a:endParaRPr lang="ar-SA" sz="2400" b="1" dirty="0" smtClean="0"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latin typeface="Georgia" panose="02040502050405020303" pitchFamily="18" charset="0"/>
                <a:cs typeface="+mj-cs"/>
              </a:rPr>
              <a:t>ا</a:t>
            </a:r>
            <a:r>
              <a:rPr lang="ar-SA" sz="2400" b="1" dirty="0" smtClean="0">
                <a:solidFill>
                  <a:srgbClr val="7030A0"/>
                </a:solidFill>
                <a:latin typeface="Georgia" panose="02040502050405020303" pitchFamily="18" charset="0"/>
                <a:cs typeface="+mj-cs"/>
              </a:rPr>
              <a:t>ن مع العسر يسرا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অবশ্যই কষ্টের সাথে স্বস্তি রয়েছে। </a:t>
            </a:r>
            <a:endParaRPr lang="ar-SA" sz="2400" b="1" dirty="0" smtClean="0">
              <a:solidFill>
                <a:srgbClr val="00B050"/>
              </a:solidFill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latin typeface="Georgia" panose="02040502050405020303" pitchFamily="18" charset="0"/>
                <a:cs typeface="+mj-cs"/>
              </a:rPr>
              <a:t>فاذا فرغت فانصب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অতএব, যখনই আপনি অবসর পান, একান্তে ইবাদত করুন। </a:t>
            </a:r>
            <a:endParaRPr lang="ar-SA" sz="2000" b="1" dirty="0" smtClean="0">
              <a:latin typeface="Georgia" panose="02040502050405020303" pitchFamily="18" charset="0"/>
              <a:cs typeface="+mj-cs"/>
            </a:endParaRPr>
          </a:p>
          <a:p>
            <a:r>
              <a:rPr lang="ar-SA" sz="2400" b="1" dirty="0" smtClean="0">
                <a:solidFill>
                  <a:srgbClr val="7030A0"/>
                </a:solidFill>
                <a:latin typeface="Georgia" panose="02040502050405020303" pitchFamily="18" charset="0"/>
                <a:cs typeface="+mj-cs"/>
              </a:rPr>
              <a:t>والي ربك فارغب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8) এবং আপনার প্রতিপালকের প্রতি মনোনিবেশ করুন। </a:t>
            </a:r>
            <a:endParaRPr lang="en-US" sz="2400" b="1" dirty="0">
              <a:solidFill>
                <a:srgbClr val="00B050"/>
              </a:solidFill>
              <a:latin typeface="Georgia" panose="02040502050405020303" pitchFamily="18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262" y="907146"/>
            <a:ext cx="4406265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7098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5866" y="1015310"/>
            <a:ext cx="9868571" cy="44627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ব্যক্তি সত্য ও ন্যায়ের জন্য চেষ্টা-সাধনা করে আল্লাহ তায়ালা তার অন্তরকে খুলে দেন। তাকে সৎ পথ প্রদর্শন করেন।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তায়ালাই মানুষের কষ্ট-যাতনা দূর করেন।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মান-সন্মান, খ্যাতি-মর্যাদা সবকিছুই আল্লাহ তায়ালার হাতে। তিনি যাকে ইচ্ছা সন্মান মর্যাদা দান করেন।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 সুখ-দুঃখ থাকবেই। সুতরাং দুঃখ ও কষ্টে হতাশ হওয়া চলবেনা। বরং ধৈর্যসহকারে এর মোকাবেলা করতে হবে।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 প্রতিটি মুহূর্ত অত্যন্ত মূল্যবান। অতএব, এ সময়কে কাজে লাগাতে হবে। দায়িত্ব ও কর্তব্য সঠিকভাবে পালন করতে হবে। </a:t>
            </a:r>
          </a:p>
          <a:p>
            <a:pPr marL="457200" indent="-457200">
              <a:buFont typeface="+mj-lt"/>
              <a:buAutoNum type="arabicPeriod"/>
            </a:pPr>
            <a:r>
              <a:rPr lang="bn-BD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পার্থিব প্রয়োজনীয় কাজ সমাধা করার পর আল্লাহ তায়ালার ইবাদত ও স্মরণে আত্মনিয়োগ করতে হবে।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4590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3" y="853813"/>
            <a:ext cx="9976514" cy="2431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সূরা আল-ইনশিরাহ এর আয়াত কয়টি?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এ সূরা কোথায় অবতীর্ণ হয়?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এ সূরা নাযিলের মূল কারণ </a:t>
            </a:r>
          </a:p>
          <a:p>
            <a:r>
              <a:rPr lang="bn-BD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কখন থেকে মক্কাবাসীরা মহানবি (সঃ) কে কষ্ট দিতে শুরু ক 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424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764275" y="2230581"/>
            <a:ext cx="3794078" cy="180109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334" y="5354885"/>
            <a:ext cx="10644842" cy="584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আল-ইনশিরাহ এর ব্যাখ্যা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আসবে।   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1115568"/>
            <a:ext cx="5998464" cy="39867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6275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29998" y="4653887"/>
            <a:ext cx="8087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8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G_20220101_110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86384"/>
            <a:ext cx="9275064" cy="3927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1506835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758952"/>
            <a:ext cx="3718455" cy="20011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IMG_20190113_1002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49824" y="685800"/>
            <a:ext cx="6025895" cy="54681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sz="2000" b="1" dirty="0" err="1" smtClean="0"/>
              <a:t>মুহাঃ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আব্দুল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বাছেত</a:t>
            </a:r>
            <a:endParaRPr lang="en-US" sz="2000" b="1" dirty="0" smtClean="0"/>
          </a:p>
          <a:p>
            <a:r>
              <a:rPr lang="en-US" sz="2000" b="1" dirty="0" err="1" smtClean="0"/>
              <a:t>সহঃ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শিক্ষক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ইসলাম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শিক্ষা</a:t>
            </a:r>
            <a:endParaRPr lang="en-US" sz="2000" b="1" dirty="0" smtClean="0"/>
          </a:p>
          <a:p>
            <a:r>
              <a:rPr lang="en-US" sz="2000" b="1" dirty="0" err="1" smtClean="0"/>
              <a:t>শাজাহানপুর,বগুড়া</a:t>
            </a:r>
            <a:endParaRPr lang="en-US" sz="2000" b="1" dirty="0" smtClean="0"/>
          </a:p>
          <a:p>
            <a:r>
              <a:rPr lang="en-US" sz="2000" b="1" dirty="0" smtClean="0"/>
              <a:t>01719307484</a:t>
            </a:r>
          </a:p>
          <a:p>
            <a:endParaRPr lang="en-US" dirty="0"/>
          </a:p>
        </p:txBody>
      </p:sp>
      <p:pic>
        <p:nvPicPr>
          <p:cNvPr id="6" name="Picture 5" descr="2..4..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408" y="841248"/>
            <a:ext cx="2438400" cy="20299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</a:rPr>
              <a:t>পরিচিতি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b="1" dirty="0" err="1" smtClean="0"/>
              <a:t>বিষয়ঃ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ইসলাম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</a:t>
            </a:r>
            <a:endParaRPr lang="en-US" sz="2800" b="1" dirty="0" smtClean="0"/>
          </a:p>
          <a:p>
            <a:r>
              <a:rPr lang="en-US" sz="2800" b="1" dirty="0" err="1" smtClean="0"/>
              <a:t>শ্রেণিঃ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নবম</a:t>
            </a:r>
            <a:endParaRPr lang="en-US" sz="2800" b="1" dirty="0" smtClean="0"/>
          </a:p>
          <a:p>
            <a:r>
              <a:rPr lang="en-US" sz="2800" b="1" dirty="0" err="1" smtClean="0"/>
              <a:t>অধ্যায়ঃ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দ্বিতীয়</a:t>
            </a:r>
            <a:endParaRPr lang="en-US" sz="2800" b="1" dirty="0" smtClean="0"/>
          </a:p>
          <a:p>
            <a:r>
              <a:rPr lang="en-US" sz="2800" b="1" dirty="0" err="1" smtClean="0"/>
              <a:t>পাঠঃ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আট</a:t>
            </a:r>
            <a:endParaRPr lang="en-US" sz="2800" b="1" dirty="0" smtClean="0"/>
          </a:p>
          <a:p>
            <a:r>
              <a:rPr lang="en-US" sz="2800" b="1" dirty="0" smtClean="0"/>
              <a:t>তারিখঃ২৫/০২/২০২২</a:t>
            </a:r>
            <a:endParaRPr lang="en-US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968992"/>
            <a:ext cx="5677469" cy="491319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323095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877824"/>
            <a:ext cx="10405872" cy="51389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162146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eparation 8"/>
          <p:cNvSpPr/>
          <p:nvPr/>
        </p:nvSpPr>
        <p:spPr>
          <a:xfrm>
            <a:off x="743803" y="2569464"/>
            <a:ext cx="10713492" cy="3441633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3834" y="3785674"/>
            <a:ext cx="524855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আল-ইনশিরাহ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Wave 9"/>
          <p:cNvSpPr/>
          <p:nvPr/>
        </p:nvSpPr>
        <p:spPr>
          <a:xfrm>
            <a:off x="3639312" y="694944"/>
            <a:ext cx="5102352" cy="1746504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শিরোনাম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729761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9304" y="1259932"/>
            <a:ext cx="8894064" cy="36009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শিক্ষার্থিরা -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ইনশিরাহ এর পরিচয় বলতে 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শানে নুযুল বর্ণনা করতে 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সূরার বাংলা অনুবাদ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সূরার শিক্ষা সমূহ লিখতে পারবে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="" xmlns:p14="http://schemas.microsoft.com/office/powerpoint/2010/main" val="2175446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982" y="1177637"/>
            <a:ext cx="9254836" cy="452431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আল-ইনশিরাহ মক্কি সূরাসমূহের অন্যতম। এর আয়াত সংখ্যা ৮। এটি আল-কুরআনের ৯৪তম সূরা। সূরার প্রথম আয়াতে নাশরাহ (</a:t>
            </a:r>
            <a:r>
              <a:rPr lang="ar-SA" sz="4000" dirty="0" smtClean="0">
                <a:solidFill>
                  <a:srgbClr val="00B0F0"/>
                </a:solidFill>
                <a:latin typeface="NikoshBAN" panose="02000000000000000000" pitchFamily="2" charset="0"/>
                <a:cs typeface="+mj-cs"/>
              </a:rPr>
              <a:t>نشرح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+mj-cs"/>
              </a:rPr>
              <a:t>) </a:t>
            </a:r>
            <a:r>
              <a:rPr lang="bn-BD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ক্রিয়ামূল বিবেচনায় এ সূরার নাম রাখা হয়েছে আল-ইনশিরাহ।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7497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3" y="1020480"/>
            <a:ext cx="10276764" cy="3662541"/>
          </a:xfrm>
          <a:prstGeom prst="rect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শানে নুযুল</a:t>
            </a:r>
            <a:r>
              <a:rPr lang="en-US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মহানবি হযরত মুহাম্মদ (সঃ) নবুয়ত লাভের পূর্বেও মক্কা নগরীর অত্যন্ত সন্মানিত মানুষ ছিলেন। সারা আরবের লোক তাঁকে ভালোবাসত, শ্রদ্ধা করত, সন্মান দেখাত। তাঁকে আল-আমিন বলে ডাকত। নির্দ্বিধায় তাঁর নিকট মূল্যবান ধন-সম্পদ গচ্ছিত রাখত। সর্বোপরি মহানবি (সঃ) ছিলেন সকলের প্রিয় ও শ্রদ্ধার পাত্র। কিন্তু নবুয়ত লাভের পর রাসুলুল্লাহ (সঃ) ইসলামের দাওয়াত দিতে থাকলে মক্কাবাসীরা তাঁর বিরোধিতা শুরু করে।</a:t>
            </a:r>
          </a:p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তাঁকে নানাভাবে ঠাট্রা-বিদ্রোপ ও উপহাস করতে থাকে। তাঁকে কবি, গণক, যাদুকর, পাগল ইত্যাদি বলে কষ্ট দিতে থাকে। মহানবি (সঃ) এর সাহাবিগনের উপর নানাভাবে অত্যাচার-নির্যাতন চালাতে থাকে। কাফিরদের এরূপ ঠাট্রা-বিদ্রোপ ও অন্যায় অত্যাচারে রাসুলুল্লাহ (সঃ) উদ্বিগ্ন ও হতাশ হয়ে পড়েন। এমন পরিস্থিতিতে আল্লাহ তায়ালা এ সূরা নাযিল করে মহানবি (সঃ) কে সান্ত্বনা প্রদান করেন।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69201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480</TotalTime>
  <Words>512</Words>
  <Application>Microsoft Office PowerPoint</Application>
  <PresentationFormat>Custom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Organic</vt:lpstr>
      <vt:lpstr>স্বাগতম</vt:lpstr>
      <vt:lpstr>Slide 2</vt:lpstr>
      <vt:lpstr>পাঠ পরিচিতি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দেবিদ্বার উপজেলা প্রশাসন কর্তৃক আয়োজিত উন্নয়ন মেলা ২০১৭ এর শুভ উদ্বোধন </dc:title>
  <dc:creator>HP</dc:creator>
  <cp:lastModifiedBy>ASUS</cp:lastModifiedBy>
  <cp:revision>74</cp:revision>
  <dcterms:created xsi:type="dcterms:W3CDTF">2017-01-17T11:27:48Z</dcterms:created>
  <dcterms:modified xsi:type="dcterms:W3CDTF">2022-02-25T16:40:29Z</dcterms:modified>
</cp:coreProperties>
</file>