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31" r:id="rId2"/>
    <p:sldId id="322" r:id="rId3"/>
    <p:sldId id="332" r:id="rId4"/>
    <p:sldId id="327" r:id="rId5"/>
    <p:sldId id="328" r:id="rId6"/>
    <p:sldId id="329" r:id="rId7"/>
    <p:sldId id="330" r:id="rId8"/>
    <p:sldId id="257" r:id="rId9"/>
    <p:sldId id="264" r:id="rId10"/>
    <p:sldId id="265" r:id="rId11"/>
    <p:sldId id="311" r:id="rId12"/>
    <p:sldId id="303" r:id="rId13"/>
    <p:sldId id="281" r:id="rId14"/>
    <p:sldId id="305" r:id="rId15"/>
    <p:sldId id="306" r:id="rId16"/>
    <p:sldId id="282" r:id="rId17"/>
    <p:sldId id="316" r:id="rId18"/>
    <p:sldId id="312" r:id="rId19"/>
    <p:sldId id="319" r:id="rId20"/>
    <p:sldId id="285" r:id="rId21"/>
  </p:sldIdLst>
  <p:sldSz cx="10402888" cy="7315200"/>
  <p:notesSz cx="6858000" cy="9144000"/>
  <p:defaultTextStyle>
    <a:defPPr>
      <a:defRPr lang="en-US"/>
    </a:defPPr>
    <a:lvl1pPr marL="0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6212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2424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8636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4847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1059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37271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43483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49695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04">
          <p15:clr>
            <a:srgbClr val="A4A3A4"/>
          </p15:clr>
        </p15:guide>
        <p15:guide id="2" pos="32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2" autoAdjust="0"/>
    <p:restoredTop sz="99290" autoAdjust="0"/>
  </p:normalViewPr>
  <p:slideViewPr>
    <p:cSldViewPr>
      <p:cViewPr>
        <p:scale>
          <a:sx n="60" d="100"/>
          <a:sy n="60" d="100"/>
        </p:scale>
        <p:origin x="-1853" y="-586"/>
      </p:cViewPr>
      <p:guideLst>
        <p:guide orient="horz" pos="2304"/>
        <p:guide pos="3277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13DB2-F616-44B1-9A37-97C0EA74332F}" type="datetimeFigureOut">
              <a:rPr lang="en-US" smtClean="0"/>
              <a:pPr/>
              <a:t>2/26/2022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685800"/>
            <a:ext cx="48736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FCE5B-66C7-4776-9C77-A28BEFE200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534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6212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2424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8636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24847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31059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37271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43483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49695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</a:t>
            </a:r>
            <a:r>
              <a:rPr lang="bn-BD" baseline="0" dirty="0" smtClean="0"/>
              <a:t> ঘোষণার জন্য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টি। এখানে কী দেখা যাচ্ছে? এগুলো কী? ইত্যাদি প্রশ্ন করা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2803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উত্তর</a:t>
            </a:r>
            <a:r>
              <a:rPr lang="bn-BD" baseline="0" dirty="0" smtClean="0"/>
              <a:t> হতে পারে-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পূণ্য ও ন্যায়ের পথে চলার জন্য হাদিস শরিফের প্রয়োজন,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হাদিস হল- নবি করিম (সাঃ) এর জীবনের সকল কাজ-কর্মের সংরক্ষক,</a:t>
            </a:r>
            <a:r>
              <a:rPr lang="bn-BD" sz="1200" baseline="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হাদিস ইসলামি জীবন ব্যবস্থার দ্বিতীয় উৎস,</a:t>
            </a:r>
            <a:r>
              <a:rPr lang="bn-BD" sz="1200" baseline="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হাদিস আল কুরআনের ব্যাখ্যা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 ইত্যাদি।</a:t>
            </a:r>
            <a:endParaRPr lang="en-US" sz="1200" dirty="0" smtClean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68950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</a:t>
            </a:r>
            <a:r>
              <a:rPr lang="bn-BD" baseline="0" dirty="0" smtClean="0"/>
              <a:t> ঘোষণার জন্য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টি। এখানে কী দেখা যাচ্ছে? এগুলো কী? ইত্যাদি প্রশ্ন করা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7337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</a:t>
            </a:r>
            <a:r>
              <a:rPr lang="bn-BD" baseline="0" dirty="0" smtClean="0"/>
              <a:t> ঘোষণার জন্য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টি। এখানে কী দেখা যাচ্ছে? এগুলো কী? ইত্যাদি প্রশ্ন করা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3035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</a:t>
            </a:r>
            <a:r>
              <a:rPr lang="bn-BD" baseline="0" dirty="0" smtClean="0"/>
              <a:t> ঘোষণার জন্য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টি। এখানে কী দেখা যাচ্ছে? এগুলো কী? ইত্যাদি প্রশ্ন করা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0761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মহোদয় 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নিজ বিদ্যালয়ের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ক্ষেত্রে চাইলে এ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Slide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টি দেখাতেও পারেন আবার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Hide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করেও রাখতে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170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শিখনফল</a:t>
            </a:r>
            <a:r>
              <a:rPr lang="bn-BD" baseline="0" dirty="0" smtClean="0"/>
              <a:t> চাইলে শিক্ষার্থীদের দেখাতেও পারেন আবার নাও দেখাতে পারেন। তবে শিখনফল নিয়ে আলোচনার তেমন প্রয়োজন নেই।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4153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হাদিস শব্দটি</a:t>
            </a:r>
            <a:r>
              <a:rPr lang="bn-BD" baseline="0" dirty="0" smtClean="0"/>
              <a:t> কোন ভাষার? এর অর্থ কী? ইত্যাদি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8643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cs typeface="+mj-cs"/>
              </a:rPr>
              <a:t>উত্তর হতে পারে- হাদিস শব্দের</a:t>
            </a:r>
            <a:r>
              <a:rPr lang="bn-BD" baseline="0" dirty="0" smtClean="0">
                <a:cs typeface="+mj-cs"/>
              </a:rPr>
              <a:t> অর্থ কথা বা বাণী। </a:t>
            </a:r>
            <a:r>
              <a:rPr lang="bn-BD" sz="140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j-cs"/>
              </a:rPr>
              <a:t>মহানবি (সাঃ) এর বাণী, কর্ম ও মৌনসম্মতিকে হাদিস বলা হয়।</a:t>
            </a:r>
            <a:endParaRPr lang="en-US" sz="1400" dirty="0" smtClean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+mj-cs"/>
            </a:endParaRPr>
          </a:p>
          <a:p>
            <a:endParaRPr lang="en-US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440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>
                <a:cs typeface="+mn-cs"/>
              </a:rPr>
              <a:t>উত্তর হতে পারে- </a:t>
            </a:r>
            <a:r>
              <a:rPr lang="bn-BD" sz="140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পূণ্য ও ন্যায়ের পথে চলার জন্য হাদিস শরিফের প্রয়োজন,</a:t>
            </a:r>
            <a:r>
              <a:rPr lang="bn-BD" sz="1400" baseline="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 </a:t>
            </a:r>
            <a:r>
              <a:rPr lang="bn-BD" sz="140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হাদিস হল- নবি করিম (সাঃ) এর জীবনের সকল কাজ-কর্মের সংরক্ষক,</a:t>
            </a:r>
            <a:r>
              <a:rPr lang="bn-BD" sz="1400" baseline="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 </a:t>
            </a:r>
            <a:r>
              <a:rPr lang="bn-BD" sz="140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হাদিস ইসলামি জীবন ব্যবস্থার দ্বিতীয় উৎস,</a:t>
            </a:r>
            <a:r>
              <a:rPr lang="bn-BD" sz="1400" baseline="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 </a:t>
            </a:r>
            <a:r>
              <a:rPr lang="bn-BD" sz="140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হাদিস আল কুরআনের ব্যাখ্যা</a:t>
            </a:r>
            <a:r>
              <a:rPr lang="bn-BD" sz="1400" baseline="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 ইত্যাদি।</a:t>
            </a:r>
            <a:endParaRPr lang="en-US" sz="1400" dirty="0" smtClean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+mn-cs"/>
            </a:endParaRPr>
          </a:p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solidFill>
                <a:schemeClr val="tx1"/>
              </a:solidFill>
              <a:latin typeface="NikoshBAN" pitchFamily="2" charset="0"/>
              <a:cs typeface="+mn-cs"/>
            </a:endParaRPr>
          </a:p>
          <a:p>
            <a:endParaRPr lang="en-US" dirty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4353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0217" y="2272454"/>
            <a:ext cx="8842455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0433" y="4145280"/>
            <a:ext cx="7282022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2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8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4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3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3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49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DDFA-AA69-417C-851F-05B2735E106D}" type="datetime8">
              <a:rPr lang="en-US" smtClean="0"/>
              <a:pPr/>
              <a:t>2/26/2022 2:23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8FF8-A179-4D32-9A61-51E855090174}" type="datetime8">
              <a:rPr lang="en-US" smtClean="0"/>
              <a:pPr/>
              <a:t>2/26/2022 2:23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2094" y="292948"/>
            <a:ext cx="234065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0144" y="292948"/>
            <a:ext cx="6848568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F923-AB4A-4E23-8781-04AAA7160794}" type="datetime8">
              <a:rPr lang="en-US" smtClean="0"/>
              <a:pPr/>
              <a:t>2/26/2022 2:23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BC56-CD2B-43DD-B889-F8CD208D0911}" type="datetime8">
              <a:rPr lang="en-US" smtClean="0"/>
              <a:pPr/>
              <a:t>2/26/2022 2:23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756" y="4700694"/>
            <a:ext cx="8842455" cy="145288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756" y="3100495"/>
            <a:ext cx="8842455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6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24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86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248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10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372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434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49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DAA71-4477-44FD-A94D-EEB6EB474EE5}" type="datetime8">
              <a:rPr lang="en-US" smtClean="0"/>
              <a:pPr/>
              <a:t>2/26/2022 2:23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144" y="1706880"/>
            <a:ext cx="4594609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8135" y="1706880"/>
            <a:ext cx="4594609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BA0F-21F8-4D88-B39A-EE075CECA950}" type="datetime8">
              <a:rPr lang="en-US" smtClean="0"/>
              <a:pPr/>
              <a:t>2/26/2022 2:23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145" y="1637454"/>
            <a:ext cx="4596415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212" indent="0">
              <a:buNone/>
              <a:defRPr sz="2200" b="1"/>
            </a:lvl2pPr>
            <a:lvl3pPr marL="1012424" indent="0">
              <a:buNone/>
              <a:defRPr sz="2000" b="1"/>
            </a:lvl3pPr>
            <a:lvl4pPr marL="1518636" indent="0">
              <a:buNone/>
              <a:defRPr sz="1800" b="1"/>
            </a:lvl4pPr>
            <a:lvl5pPr marL="2024847" indent="0">
              <a:buNone/>
              <a:defRPr sz="1800" b="1"/>
            </a:lvl5pPr>
            <a:lvl6pPr marL="2531059" indent="0">
              <a:buNone/>
              <a:defRPr sz="1800" b="1"/>
            </a:lvl6pPr>
            <a:lvl7pPr marL="3037271" indent="0">
              <a:buNone/>
              <a:defRPr sz="1800" b="1"/>
            </a:lvl7pPr>
            <a:lvl8pPr marL="3543483" indent="0">
              <a:buNone/>
              <a:defRPr sz="1800" b="1"/>
            </a:lvl8pPr>
            <a:lvl9pPr marL="40496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145" y="2319867"/>
            <a:ext cx="4596415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523" y="1637454"/>
            <a:ext cx="4598221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212" indent="0">
              <a:buNone/>
              <a:defRPr sz="2200" b="1"/>
            </a:lvl2pPr>
            <a:lvl3pPr marL="1012424" indent="0">
              <a:buNone/>
              <a:defRPr sz="2000" b="1"/>
            </a:lvl3pPr>
            <a:lvl4pPr marL="1518636" indent="0">
              <a:buNone/>
              <a:defRPr sz="1800" b="1"/>
            </a:lvl4pPr>
            <a:lvl5pPr marL="2024847" indent="0">
              <a:buNone/>
              <a:defRPr sz="1800" b="1"/>
            </a:lvl5pPr>
            <a:lvl6pPr marL="2531059" indent="0">
              <a:buNone/>
              <a:defRPr sz="1800" b="1"/>
            </a:lvl6pPr>
            <a:lvl7pPr marL="3037271" indent="0">
              <a:buNone/>
              <a:defRPr sz="1800" b="1"/>
            </a:lvl7pPr>
            <a:lvl8pPr marL="3543483" indent="0">
              <a:buNone/>
              <a:defRPr sz="1800" b="1"/>
            </a:lvl8pPr>
            <a:lvl9pPr marL="40496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523" y="2319867"/>
            <a:ext cx="4598221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CB86-1417-4D87-93F6-5EE37323A6AC}" type="datetime8">
              <a:rPr lang="en-US" smtClean="0"/>
              <a:pPr/>
              <a:t>2/26/2022 2:23 PM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1ECA-891B-4CDC-8B53-800AD082FE45}" type="datetime8">
              <a:rPr lang="en-US" smtClean="0"/>
              <a:pPr/>
              <a:t>2/26/2022 2:23 PM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d. Yunus Azad\Desktop\Frame\bord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691" y="0"/>
            <a:ext cx="10489579" cy="73152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>
          <a:xfrm>
            <a:off x="4668044" y="6918909"/>
            <a:ext cx="990600" cy="389467"/>
          </a:xfrm>
        </p:spPr>
        <p:txBody>
          <a:bodyPr/>
          <a:lstStyle>
            <a:lvl1pPr algn="ctr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E4F1EDFE-F515-444E-BD51-3F5D8B3B49AC}" type="datetime8">
              <a:rPr lang="en-US" smtClean="0"/>
              <a:pPr/>
              <a:t>2/26/2022 2:23 PM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145" y="291253"/>
            <a:ext cx="3422478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240" y="291254"/>
            <a:ext cx="5815503" cy="624332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145" y="1530774"/>
            <a:ext cx="3422478" cy="5003801"/>
          </a:xfrm>
        </p:spPr>
        <p:txBody>
          <a:bodyPr/>
          <a:lstStyle>
            <a:lvl1pPr marL="0" indent="0">
              <a:buNone/>
              <a:defRPr sz="1600"/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0630-F6DC-42A3-9987-A3ACC451B6BA}" type="datetime8">
              <a:rPr lang="en-US" smtClean="0"/>
              <a:pPr/>
              <a:t>2/26/2022 2:23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039" y="5120640"/>
            <a:ext cx="6241733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9039" y="653627"/>
            <a:ext cx="6241733" cy="4389120"/>
          </a:xfrm>
        </p:spPr>
        <p:txBody>
          <a:bodyPr/>
          <a:lstStyle>
            <a:lvl1pPr marL="0" indent="0">
              <a:buNone/>
              <a:defRPr sz="3500"/>
            </a:lvl1pPr>
            <a:lvl2pPr marL="506212" indent="0">
              <a:buNone/>
              <a:defRPr sz="3100"/>
            </a:lvl2pPr>
            <a:lvl3pPr marL="1012424" indent="0">
              <a:buNone/>
              <a:defRPr sz="2700"/>
            </a:lvl3pPr>
            <a:lvl4pPr marL="1518636" indent="0">
              <a:buNone/>
              <a:defRPr sz="2200"/>
            </a:lvl4pPr>
            <a:lvl5pPr marL="2024847" indent="0">
              <a:buNone/>
              <a:defRPr sz="2200"/>
            </a:lvl5pPr>
            <a:lvl6pPr marL="2531059" indent="0">
              <a:buNone/>
              <a:defRPr sz="2200"/>
            </a:lvl6pPr>
            <a:lvl7pPr marL="3037271" indent="0">
              <a:buNone/>
              <a:defRPr sz="2200"/>
            </a:lvl7pPr>
            <a:lvl8pPr marL="3543483" indent="0">
              <a:buNone/>
              <a:defRPr sz="2200"/>
            </a:lvl8pPr>
            <a:lvl9pPr marL="4049695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9039" y="5725161"/>
            <a:ext cx="6241733" cy="858519"/>
          </a:xfrm>
        </p:spPr>
        <p:txBody>
          <a:bodyPr/>
          <a:lstStyle>
            <a:lvl1pPr marL="0" indent="0">
              <a:buNone/>
              <a:defRPr sz="1600"/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89D28-00EB-4FE2-BD66-297207E59913}" type="datetime8">
              <a:rPr lang="en-US" smtClean="0"/>
              <a:pPr/>
              <a:t>2/26/2022 2:23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0145" y="292947"/>
            <a:ext cx="9362599" cy="1219200"/>
          </a:xfrm>
          <a:prstGeom prst="rect">
            <a:avLst/>
          </a:prstGeom>
        </p:spPr>
        <p:txBody>
          <a:bodyPr vert="horz" lIns="101242" tIns="50621" rIns="101242" bIns="5062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145" y="1706880"/>
            <a:ext cx="9362599" cy="4827694"/>
          </a:xfrm>
          <a:prstGeom prst="rect">
            <a:avLst/>
          </a:prstGeom>
        </p:spPr>
        <p:txBody>
          <a:bodyPr vert="horz" lIns="101242" tIns="50621" rIns="101242" bIns="506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0144" y="6780107"/>
            <a:ext cx="2427341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A2DCA-2547-40F4-9C59-5CDDB6A48B81}" type="datetime8">
              <a:rPr lang="en-US" smtClean="0"/>
              <a:pPr/>
              <a:t>2/26/2022 2:23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4320" y="6780107"/>
            <a:ext cx="3294248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5403" y="6780107"/>
            <a:ext cx="2427341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ctr" defTabSz="10124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9659" indent="-379659" algn="l" defTabSz="101242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2594" indent="-316382" algn="l" defTabSz="10124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5530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1741" indent="-253106" algn="l" defTabSz="10124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77953" indent="-253106" algn="l" defTabSz="10124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4165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377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96589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02801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212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424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636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4847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1059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7271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3483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9695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044" y="152400"/>
            <a:ext cx="8842455" cy="1905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2400" dirty="0" smtClean="0"/>
              <a:t>26-2-22</a:t>
            </a:r>
            <a:endParaRPr lang="en-US" sz="2400" dirty="0"/>
          </a:p>
        </p:txBody>
      </p:sp>
      <p:pic>
        <p:nvPicPr>
          <p:cNvPr id="5" name="Picture 4" descr="R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44" y="228600"/>
            <a:ext cx="8839200" cy="1752600"/>
          </a:xfrm>
          <a:prstGeom prst="rect">
            <a:avLst/>
          </a:prstGeom>
        </p:spPr>
      </p:pic>
      <p:pic>
        <p:nvPicPr>
          <p:cNvPr id="6" name="Picture 5" descr="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44" y="2438400"/>
            <a:ext cx="8839200" cy="3886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84983" y="104762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70C0"/>
                </a:solidFill>
              </a:rPr>
              <a:t>শব্দার্থ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31" t="47458" r="80140" b="49927"/>
          <a:stretch/>
        </p:blipFill>
        <p:spPr>
          <a:xfrm>
            <a:off x="607843" y="643530"/>
            <a:ext cx="1104449" cy="76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822" t="51653" r="79255" b="45004"/>
          <a:stretch/>
        </p:blipFill>
        <p:spPr>
          <a:xfrm>
            <a:off x="470098" y="2352957"/>
            <a:ext cx="1317266" cy="728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196" t="55761" r="79182" b="40977"/>
          <a:stretch/>
        </p:blipFill>
        <p:spPr>
          <a:xfrm>
            <a:off x="498047" y="4414731"/>
            <a:ext cx="1281743" cy="719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380" t="59872" r="79380" b="35622"/>
          <a:stretch/>
        </p:blipFill>
        <p:spPr>
          <a:xfrm>
            <a:off x="554825" y="5844231"/>
            <a:ext cx="1030258" cy="840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07843" y="701363"/>
            <a:ext cx="2993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(</a:t>
            </a:r>
            <a:r>
              <a:rPr lang="en-US" sz="3200" dirty="0" err="1" smtClean="0"/>
              <a:t>ইয়াউমুন</a:t>
            </a:r>
            <a:r>
              <a:rPr lang="en-US" sz="3200" dirty="0" smtClean="0"/>
              <a:t>) 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309" y="166594"/>
            <a:ext cx="3192904" cy="1794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7258844" y="740432"/>
            <a:ext cx="2421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দিন</a:t>
            </a:r>
            <a:r>
              <a:rPr lang="en-US" sz="3600" dirty="0" smtClean="0"/>
              <a:t> </a:t>
            </a:r>
            <a:r>
              <a:rPr lang="bn-IN" sz="3600" dirty="0" smtClean="0"/>
              <a:t>। 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487860" y="2373738"/>
            <a:ext cx="3234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  (</a:t>
            </a:r>
            <a:r>
              <a:rPr lang="en-US" sz="3200" dirty="0" err="1" smtClean="0"/>
              <a:t>ইউছবিহু</a:t>
            </a:r>
            <a:r>
              <a:rPr lang="en-US" sz="3200" dirty="0" smtClean="0"/>
              <a:t>)   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073" y="1960601"/>
            <a:ext cx="3044370" cy="20258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Box 26"/>
          <p:cNvSpPr txBox="1"/>
          <p:nvPr/>
        </p:nvSpPr>
        <p:spPr>
          <a:xfrm>
            <a:off x="6672443" y="2654457"/>
            <a:ext cx="3422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সকালে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উপনীত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  </a:t>
            </a:r>
            <a:r>
              <a:rPr lang="bn-IN" sz="2800" dirty="0" smtClean="0"/>
              <a:t>। 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463997" y="4452725"/>
            <a:ext cx="3365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 (</a:t>
            </a:r>
            <a:r>
              <a:rPr lang="en-US" sz="3200" dirty="0" err="1" smtClean="0"/>
              <a:t>আল-ইবাদু</a:t>
            </a:r>
            <a:r>
              <a:rPr lang="en-US" sz="3200" dirty="0" smtClean="0"/>
              <a:t>)    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047" y="3890856"/>
            <a:ext cx="2619375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TextBox 28"/>
          <p:cNvSpPr txBox="1"/>
          <p:nvPr/>
        </p:nvSpPr>
        <p:spPr>
          <a:xfrm>
            <a:off x="6410261" y="4354957"/>
            <a:ext cx="3946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বান্দাগণ</a:t>
            </a:r>
            <a:r>
              <a:rPr lang="en-US" sz="2800" dirty="0" smtClean="0"/>
              <a:t> </a:t>
            </a:r>
            <a:r>
              <a:rPr lang="en-US" sz="2800" dirty="0" err="1" smtClean="0"/>
              <a:t>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লোক</a:t>
            </a:r>
            <a:r>
              <a:rPr lang="en-US" sz="2800" dirty="0" smtClean="0"/>
              <a:t> </a:t>
            </a:r>
            <a:r>
              <a:rPr lang="en-US" sz="2800" dirty="0" err="1" smtClean="0"/>
              <a:t>সকল</a:t>
            </a:r>
            <a:r>
              <a:rPr lang="en-US" sz="2800" dirty="0" smtClean="0"/>
              <a:t> </a:t>
            </a:r>
            <a:r>
              <a:rPr lang="bn-IN" sz="2800" dirty="0" smtClean="0"/>
              <a:t>। 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375389" y="5879747"/>
            <a:ext cx="3234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 (</a:t>
            </a:r>
            <a:r>
              <a:rPr lang="en-US" sz="3200" dirty="0" err="1" smtClean="0"/>
              <a:t>মালাকানি</a:t>
            </a:r>
            <a:r>
              <a:rPr lang="en-US" sz="3200" dirty="0" smtClean="0"/>
              <a:t>)     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6284211" y="5941302"/>
            <a:ext cx="3731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দুজন</a:t>
            </a:r>
            <a:r>
              <a:rPr lang="en-US" sz="2800" dirty="0" smtClean="0"/>
              <a:t> </a:t>
            </a:r>
            <a:r>
              <a:rPr lang="en-US" sz="2800" dirty="0" err="1" smtClean="0"/>
              <a:t>ফেরেশতা</a:t>
            </a:r>
            <a:r>
              <a:rPr lang="en-US" sz="2800" dirty="0" smtClean="0"/>
              <a:t> </a:t>
            </a:r>
            <a:r>
              <a:rPr lang="bn-IN" sz="2800" dirty="0" smtClean="0"/>
              <a:t>। 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8138619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27" grpId="0"/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385" t="46373" r="34808" b="48553"/>
          <a:stretch/>
        </p:blipFill>
        <p:spPr>
          <a:xfrm>
            <a:off x="517254" y="309600"/>
            <a:ext cx="1015964" cy="992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507" t="51544" r="34265" b="44562"/>
          <a:stretch/>
        </p:blipFill>
        <p:spPr>
          <a:xfrm>
            <a:off x="629444" y="2273743"/>
            <a:ext cx="1022536" cy="838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838" t="55754" r="33737" b="40824"/>
          <a:stretch/>
        </p:blipFill>
        <p:spPr>
          <a:xfrm>
            <a:off x="187267" y="3906832"/>
            <a:ext cx="1345951" cy="813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064" t="63198" r="33237" b="32317"/>
          <a:stretch/>
        </p:blipFill>
        <p:spPr>
          <a:xfrm>
            <a:off x="114609" y="5759594"/>
            <a:ext cx="1467644" cy="889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18156" y="461449"/>
            <a:ext cx="3582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   (</a:t>
            </a:r>
            <a:r>
              <a:rPr lang="en-US" sz="3600" dirty="0" err="1" smtClean="0"/>
              <a:t>আল্লাহুম্মা</a:t>
            </a:r>
            <a:r>
              <a:rPr lang="en-US" sz="3600" dirty="0" smtClean="0"/>
              <a:t>)     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951" y="77335"/>
            <a:ext cx="2419693" cy="18209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801644" y="422744"/>
            <a:ext cx="2421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হে</a:t>
            </a:r>
            <a:r>
              <a:rPr lang="en-US" sz="3600" dirty="0" smtClean="0"/>
              <a:t> </a:t>
            </a:r>
            <a:r>
              <a:rPr lang="en-US" sz="3600" dirty="0" err="1" smtClean="0"/>
              <a:t>আল্লাহ</a:t>
            </a:r>
            <a:r>
              <a:rPr lang="en-US" sz="3600" dirty="0" smtClean="0"/>
              <a:t> ! </a:t>
            </a:r>
            <a:r>
              <a:rPr lang="bn-IN" sz="3600" dirty="0" smtClean="0"/>
              <a:t> 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418155" y="2338897"/>
            <a:ext cx="3582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     (</a:t>
            </a:r>
            <a:r>
              <a:rPr lang="en-US" sz="4000" dirty="0" err="1" smtClean="0"/>
              <a:t>আতি</a:t>
            </a:r>
            <a:r>
              <a:rPr lang="en-US" sz="4000" dirty="0" smtClean="0"/>
              <a:t>)       </a:t>
            </a:r>
            <a:endParaRPr lang="en-US" sz="4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244" y="1720419"/>
            <a:ext cx="2937874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6806703" y="2169456"/>
            <a:ext cx="2421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তুমি</a:t>
            </a:r>
            <a:r>
              <a:rPr lang="en-US" sz="3200" dirty="0" smtClean="0"/>
              <a:t> </a:t>
            </a:r>
            <a:r>
              <a:rPr lang="en-US" sz="3200" dirty="0" err="1" smtClean="0"/>
              <a:t>দান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কর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321994" y="3911778"/>
            <a:ext cx="3582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  (</a:t>
            </a:r>
            <a:r>
              <a:rPr lang="en-US" sz="3600" dirty="0" err="1" smtClean="0"/>
              <a:t>মুন্‌ফিকান্</a:t>
            </a:r>
            <a:r>
              <a:rPr lang="en-US" sz="3600" dirty="0" smtClean="0"/>
              <a:t>‌)      </a:t>
            </a:r>
            <a:endParaRPr lang="en-US" sz="3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44" y="3657600"/>
            <a:ext cx="2933700" cy="156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7030244" y="3962399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খরচকারী</a:t>
            </a:r>
            <a:r>
              <a:rPr lang="en-US" sz="2800" dirty="0" smtClean="0"/>
              <a:t>, </a:t>
            </a:r>
            <a:r>
              <a:rPr lang="en-US" sz="2800" dirty="0" err="1" smtClean="0"/>
              <a:t>দানকারী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219950" y="5845835"/>
            <a:ext cx="3582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   (</a:t>
            </a:r>
            <a:r>
              <a:rPr lang="en-US" sz="3600" dirty="0" err="1" smtClean="0"/>
              <a:t>মুম্‌ছিকান্</a:t>
            </a:r>
            <a:r>
              <a:rPr lang="en-US" sz="3600" dirty="0" smtClean="0"/>
              <a:t>‌)      </a:t>
            </a:r>
            <a:endParaRPr lang="en-US" sz="36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366" y="5167468"/>
            <a:ext cx="3073050" cy="1536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6832234" y="6002832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আটককারী</a:t>
            </a:r>
            <a:r>
              <a:rPr lang="en-US" sz="2800" dirty="0" smtClean="0"/>
              <a:t>, </a:t>
            </a:r>
            <a:r>
              <a:rPr lang="en-US" sz="2800" dirty="0" err="1" smtClean="0"/>
              <a:t>কৃপণ</a:t>
            </a:r>
            <a:r>
              <a:rPr lang="en-US" sz="2800" dirty="0" smtClean="0"/>
              <a:t>  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374024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4" grpId="0"/>
      <p:bldP spid="15" grpId="0"/>
      <p:bldP spid="17" grpId="0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228600"/>
            <a:ext cx="5257800" cy="7620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4000" dirty="0" smtClean="0"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 সামাজিক চিত্র</a:t>
            </a:r>
            <a:r>
              <a:rPr lang="en-US" sz="4000" dirty="0" smtClean="0"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sz="4000" dirty="0"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057" y="5126553"/>
            <a:ext cx="4056934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 থাকে দালান কোটায়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39132" y="5075758"/>
            <a:ext cx="4056934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 থাকে গাছতলায়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0233" y="6122334"/>
            <a:ext cx="4056934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 ইসলামের শিক্ষা নয়</a:t>
            </a:r>
            <a:endParaRPr lang="en-US" sz="2800" dirty="0">
              <a:solidFill>
                <a:schemeClr val="tx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7X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044" y="1524000"/>
            <a:ext cx="3657600" cy="2971800"/>
          </a:xfrm>
          <a:prstGeom prst="rect">
            <a:avLst/>
          </a:prstGeom>
        </p:spPr>
      </p:pic>
      <p:pic>
        <p:nvPicPr>
          <p:cNvPr id="10" name="Picture 9" descr="J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44" y="1524000"/>
            <a:ext cx="3657600" cy="2971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20299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514030" y="152400"/>
            <a:ext cx="5354746" cy="1036320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3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95400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82" t="13547" r="50000" b="11440"/>
          <a:stretch/>
        </p:blipFill>
        <p:spPr>
          <a:xfrm>
            <a:off x="3144044" y="1518969"/>
            <a:ext cx="4413727" cy="29617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620044" y="5102224"/>
            <a:ext cx="8305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dirty="0" err="1" smtClean="0">
                <a:solidFill>
                  <a:srgbClr val="00B0F0"/>
                </a:solidFill>
              </a:rPr>
              <a:t>মুম্‌ছিকান্</a:t>
            </a:r>
            <a:r>
              <a:rPr lang="en-US" sz="3600" dirty="0" smtClean="0">
                <a:solidFill>
                  <a:srgbClr val="00B0F0"/>
                </a:solidFill>
              </a:rPr>
              <a:t>‌   </a:t>
            </a:r>
            <a:r>
              <a:rPr lang="bn-IN" sz="3600" dirty="0" smtClean="0">
                <a:solidFill>
                  <a:srgbClr val="00B0F0"/>
                </a:solidFill>
              </a:rPr>
              <a:t>      শব্দের অর্থ কী ?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dirty="0" err="1" smtClean="0">
                <a:solidFill>
                  <a:srgbClr val="00B0F0"/>
                </a:solidFill>
              </a:rPr>
              <a:t>দানশীলতা</a:t>
            </a:r>
            <a:r>
              <a:rPr lang="en-US" sz="4000" dirty="0" smtClean="0">
                <a:solidFill>
                  <a:srgbClr val="00B0F0"/>
                </a:solidFill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</a:rPr>
              <a:t>বলতে</a:t>
            </a:r>
            <a:r>
              <a:rPr lang="en-US" sz="4000" dirty="0" smtClean="0">
                <a:solidFill>
                  <a:srgbClr val="00B0F0"/>
                </a:solidFill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</a:rPr>
              <a:t>কী</a:t>
            </a:r>
            <a:r>
              <a:rPr lang="en-US" sz="4000" dirty="0" smtClean="0">
                <a:solidFill>
                  <a:srgbClr val="00B0F0"/>
                </a:solidFill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</a:rPr>
              <a:t>বুঝায়</a:t>
            </a:r>
            <a:r>
              <a:rPr lang="bn-IN" sz="4000" dirty="0" smtClean="0">
                <a:solidFill>
                  <a:srgbClr val="00B0F0"/>
                </a:solidFill>
              </a:rPr>
              <a:t>?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060" t="63988" r="34539" b="32571"/>
          <a:stretch/>
        </p:blipFill>
        <p:spPr>
          <a:xfrm>
            <a:off x="4382287" y="5126920"/>
            <a:ext cx="968620" cy="682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3580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26" t="79900" r="51998" b="16013"/>
          <a:stretch/>
        </p:blipFill>
        <p:spPr>
          <a:xfrm>
            <a:off x="710137" y="380078"/>
            <a:ext cx="8705467" cy="1295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56" y="2052428"/>
            <a:ext cx="7359606" cy="43811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56" y="1587211"/>
            <a:ext cx="8102287" cy="47711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3056" y="2061317"/>
            <a:ext cx="8404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এঁদের একজন বলেন, হে আল্লাহ !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3056" y="5807697"/>
            <a:ext cx="8102287" cy="6259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দানকারীকে তুমি তার  প্রতি দান দাও ! </a:t>
            </a:r>
            <a:endParaRPr lang="en-US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00581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/>
        </p:nvSpPr>
        <p:spPr>
          <a:xfrm>
            <a:off x="9240045" y="6252411"/>
            <a:ext cx="51766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6212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24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8636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4847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1059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7271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3483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695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2" t="79734" r="89931" b="15915"/>
          <a:stretch/>
        </p:blipFill>
        <p:spPr>
          <a:xfrm>
            <a:off x="8055449" y="375914"/>
            <a:ext cx="1584939" cy="12314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640" t="84092" r="5917" b="12040"/>
          <a:stretch/>
        </p:blipFill>
        <p:spPr>
          <a:xfrm>
            <a:off x="1086644" y="375914"/>
            <a:ext cx="6968805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44" y="2241388"/>
            <a:ext cx="8686801" cy="43920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62318" y="1691176"/>
            <a:ext cx="8686801" cy="10758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আর অপরজন বলেন, হে আল্লাহ ! সম্পদ আটককারীকে  </a:t>
            </a:r>
          </a:p>
          <a:p>
            <a:r>
              <a:rPr lang="bn-BD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(কৃপণকে) ক্ষতিগ্রস্থ কর ।’ ( বুখারি ও মুসলিম )   </a:t>
            </a:r>
            <a:endParaRPr lang="en-US" sz="2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53574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524071" y="99600"/>
            <a:ext cx="5354746" cy="1119599"/>
          </a:xfrm>
          <a:prstGeom prst="round2Same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19200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15" y="1248155"/>
            <a:ext cx="6036129" cy="30993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/>
          <p:cNvSpPr/>
          <p:nvPr/>
        </p:nvSpPr>
        <p:spPr>
          <a:xfrm>
            <a:off x="858044" y="6096000"/>
            <a:ext cx="8686800" cy="76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685800" indent="-685800">
              <a:buFont typeface="Wingdings" panose="05000000000000000000" pitchFamily="2" charset="2"/>
              <a:buChar char="Ø"/>
              <a:defRPr/>
            </a:pPr>
            <a:r>
              <a:rPr lang="bn-BD" sz="2800" dirty="0" smtClean="0">
                <a:solidFill>
                  <a:srgbClr val="F7090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 প্রেক্ষাপটে দানশীলতা  কতটা জরুরী লিখ</a:t>
            </a:r>
            <a:r>
              <a:rPr lang="bn-BD" sz="3200" dirty="0" smtClean="0">
                <a:solidFill>
                  <a:srgbClr val="F7090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7090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7338220" y="3684567"/>
            <a:ext cx="2667000" cy="2443518"/>
          </a:xfrm>
          <a:prstGeom prst="cloudCallout">
            <a:avLst>
              <a:gd name="adj1" fmla="val -61068"/>
              <a:gd name="adj2" fmla="val 36739"/>
            </a:avLst>
          </a:prstGeom>
          <a:blipFill>
            <a:blip r:embed="rId4"/>
            <a:tile tx="0" ty="0" sx="100000" sy="100000" flip="none" algn="tl"/>
          </a:blipFill>
          <a:ln w="5715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 একজন লিখ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24-Point Star 8"/>
          <p:cNvSpPr/>
          <p:nvPr/>
        </p:nvSpPr>
        <p:spPr>
          <a:xfrm>
            <a:off x="7563644" y="1518882"/>
            <a:ext cx="2376488" cy="2133600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64220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4844" y="332283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</a:rPr>
              <a:t>মানবজীবনে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হাদিসটির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গুরুত্ব</a:t>
            </a:r>
            <a:r>
              <a:rPr lang="en-US" sz="3600" dirty="0" smtClean="0">
                <a:solidFill>
                  <a:srgbClr val="00B0F0"/>
                </a:solidFill>
              </a:rPr>
              <a:t>  </a:t>
            </a: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1" y="1143000"/>
            <a:ext cx="9404893" cy="4535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44751" y="5678194"/>
            <a:ext cx="95572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আল্লাহ</a:t>
            </a:r>
            <a:r>
              <a:rPr lang="en-US" sz="3200" dirty="0" smtClean="0"/>
              <a:t> </a:t>
            </a:r>
            <a:r>
              <a:rPr lang="en-US" sz="3200" dirty="0" err="1" smtClean="0"/>
              <a:t>তায়ালার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সন্তুষ্টির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জন্য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খরচ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অত্যন্ত</a:t>
            </a:r>
            <a:r>
              <a:rPr lang="en-US" sz="3200" dirty="0" smtClean="0"/>
              <a:t> </a:t>
            </a:r>
            <a:r>
              <a:rPr lang="en-US" sz="3200" dirty="0" err="1" smtClean="0"/>
              <a:t>পুণ্যময়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r>
              <a:rPr lang="en-US" sz="3200" dirty="0" smtClean="0"/>
              <a:t> ।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945825" y="6170637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নানাভাবে</a:t>
            </a:r>
            <a:r>
              <a:rPr lang="en-US" sz="3200" dirty="0" smtClean="0"/>
              <a:t> </a:t>
            </a:r>
            <a:r>
              <a:rPr lang="en-US" sz="3200" dirty="0" err="1" smtClean="0"/>
              <a:t>একাজ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যায়</a:t>
            </a:r>
            <a:r>
              <a:rPr lang="en-US" sz="3200" dirty="0" smtClean="0"/>
              <a:t> । 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3866978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5644" y="1143000"/>
            <a:ext cx="9067800" cy="56938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আল্লাহর সুন্তুষ্টির জন্য খরচ করা অত্যন্ত পুণ্যময় কাজ ।</a:t>
            </a:r>
          </a:p>
          <a:p>
            <a:pPr marL="457200" indent="-457200">
              <a:buFont typeface="+mj-lt"/>
              <a:buAutoNum type="arabicPeriod"/>
            </a:pP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দান করার মাধ্যমে মানুষের ইমানের বহিঃপ্রকাশ ঘটে । </a:t>
            </a:r>
          </a:p>
          <a:p>
            <a:pPr marL="457200" indent="-457200">
              <a:buFont typeface="+mj-lt"/>
              <a:buAutoNum type="arabicPeriod"/>
            </a:pP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দানশীল ব্যক্তির সম্পদে আল্লাহ তায়ালা বরকত দান করেন । </a:t>
            </a:r>
          </a:p>
          <a:p>
            <a:pPr marL="457200" indent="-457200">
              <a:buFont typeface="+mj-lt"/>
              <a:buAutoNum type="arabicPeriod"/>
            </a:pP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দানশিলতা একটি মহৎ গুণ । </a:t>
            </a:r>
          </a:p>
          <a:p>
            <a:pPr marL="457200" indent="-457200">
              <a:buFont typeface="+mj-lt"/>
              <a:buAutoNum type="arabicPeriod"/>
            </a:pP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দানশীল ব্যক্তির জন্য ফেরেশতাগণ দোয়া করে থাকেন । আল্লাহ তায়ালা দনশীলকে উত্তম প্রতিদান দিয়ে থাকেন । </a:t>
            </a:r>
          </a:p>
          <a:p>
            <a:pPr marL="457200" indent="-457200">
              <a:buFont typeface="+mj-lt"/>
              <a:buAutoNum type="arabicPeriod"/>
            </a:pP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দানশীলতার মাধ্যমে সমাজ ও দেশের জনগণের শান্তি ও উন্নয়ন করা ইবাদাতের শামিল । </a:t>
            </a:r>
          </a:p>
          <a:p>
            <a:pPr marL="457200" indent="-457200">
              <a:buFont typeface="+mj-lt"/>
              <a:buAutoNum type="arabicPeriod"/>
            </a:pP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কৃপণতা নিন্দনীয় কাজ । </a:t>
            </a:r>
          </a:p>
          <a:p>
            <a:pPr marL="457200" indent="-457200">
              <a:buFont typeface="+mj-lt"/>
              <a:buAutoNum type="arabicPeriod"/>
            </a:pP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কৃপণ ব্যক্তি সর্বাবস্থায় ক্ষতিগ্রস্থ হয় । আসমানের ফেরেশতারা তার জন্য বদদোয়া করেন । </a:t>
            </a:r>
          </a:p>
          <a:p>
            <a:pPr marL="457200" indent="-457200">
              <a:buFont typeface="+mj-lt"/>
              <a:buAutoNum type="arabicPeriod"/>
            </a:pP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কৃপণ ব্যক্তি আখিরাতে কঠিন শাস্তি ভোগ করবে । তার স্থান হবে জাহান্নামের সর্বনিম্ন স্তরে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19944" y="320076"/>
            <a:ext cx="83820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দানশীলতা সম্পর্কিত হাদিসটি থেকে কি কি শিক্ষা পাওয়া যায় ?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99926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1" y="5334000"/>
            <a:ext cx="9697243" cy="10668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571500" indent="-571500">
              <a:buFont typeface="Wingdings" pitchFamily="2" charset="2"/>
              <a:buChar char="v"/>
              <a:defRPr/>
            </a:pPr>
            <a:r>
              <a:rPr lang="en-US" sz="36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হাদিসে</a:t>
            </a:r>
            <a:r>
              <a:rPr lang="en-US" sz="36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বর্ণিত</a:t>
            </a:r>
            <a:r>
              <a:rPr lang="en-US" sz="36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দানের মাধ্যমে কীভাবে সামাজিক কলহ মিটানো সম্ভব লিখ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6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3228" y="329532"/>
            <a:ext cx="6934200" cy="609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 </a:t>
            </a:r>
            <a:r>
              <a:rPr lang="bn-BD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 </a:t>
            </a:r>
            <a:r>
              <a:rPr lang="bn-BD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 লিখা ভাল সে লিখবে 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753625" y="1245420"/>
            <a:ext cx="3324619" cy="78136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/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24-Point Star 5"/>
          <p:cNvSpPr/>
          <p:nvPr/>
        </p:nvSpPr>
        <p:spPr>
          <a:xfrm>
            <a:off x="256739" y="2910610"/>
            <a:ext cx="1838101" cy="1563914"/>
          </a:xfrm>
          <a:prstGeom prst="star24">
            <a:avLst/>
          </a:prstGeom>
          <a:blipFill>
            <a:blip r:embed="rId4"/>
            <a:tile tx="0" ty="0" sx="100000" sy="100000" flip="none" algn="tl"/>
          </a:blipFill>
          <a:ln w="5715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+৫ মিনিট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644" y="1245420"/>
            <a:ext cx="4686960" cy="378229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="" xmlns:p14="http://schemas.microsoft.com/office/powerpoint/2010/main" val="16925296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33638" y="838200"/>
            <a:ext cx="8963606" cy="1056543"/>
          </a:xfrm>
          <a:prstGeom prst="roundRect">
            <a:avLst/>
          </a:prstGeom>
          <a:noFill/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608" b="1" dirty="0" err="1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608" b="1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608" b="1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608" b="1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0045" y="2995881"/>
            <a:ext cx="335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মুহাঃ আব্দুল বাছেত</a:t>
            </a:r>
          </a:p>
          <a:p>
            <a:pPr algn="ctr">
              <a:defRPr/>
            </a:pPr>
            <a:r>
              <a:rPr lang="bn-IN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সহঃ শিক্ষক ইসলাম</a:t>
            </a:r>
          </a:p>
          <a:p>
            <a:pPr algn="ctr">
              <a:defRPr/>
            </a:pPr>
            <a:r>
              <a:rPr lang="bn-IN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মানিক দিপা দ্বি-মুখী উচ্চ বিদ্যালয়</a:t>
            </a:r>
          </a:p>
          <a:p>
            <a:pPr algn="ctr">
              <a:defRPr/>
            </a:pPr>
            <a:r>
              <a:rPr lang="bn-IN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শাজাহানপুর,বগুড়া।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1,,2,,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1044" y="2209800"/>
            <a:ext cx="2977036" cy="4267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83644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77244" y="233609"/>
            <a:ext cx="5442222" cy="9987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spc="55" dirty="0">
                <a:ln w="11430"/>
                <a:solidFill>
                  <a:srgbClr val="00B05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spc="55" dirty="0">
              <a:ln w="11430"/>
              <a:solidFill>
                <a:srgbClr val="00B05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62744" y="5257800"/>
            <a:ext cx="9677400" cy="145121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 cap="flat" cmpd="tri">
            <a:solidFill>
              <a:srgbClr val="002060"/>
            </a:solidFill>
            <a:prstDash val="solid"/>
            <a:beve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en-US" sz="4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দানশীলতা</a:t>
            </a:r>
            <a:r>
              <a:rPr 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4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টির</a:t>
            </a:r>
            <a:r>
              <a:rPr 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গুরুত্ব </a:t>
            </a:r>
            <a:r>
              <a:rPr lang="en-US" sz="4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371600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44" y="1524000"/>
            <a:ext cx="8686800" cy="3657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9658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0217" y="762001"/>
            <a:ext cx="8842455" cy="304799"/>
          </a:xfrm>
        </p:spPr>
        <p:txBody>
          <a:bodyPr>
            <a:normAutofit fontScale="90000"/>
          </a:bodyPr>
          <a:lstStyle/>
          <a:p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244" y="381000"/>
            <a:ext cx="8763000" cy="563372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13800" b="1" dirty="0" err="1" smtClean="0">
                <a:solidFill>
                  <a:srgbClr val="FF0000"/>
                </a:solidFill>
              </a:rPr>
              <a:t>হাদিস</a:t>
            </a:r>
            <a:endParaRPr lang="en-US" sz="13800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26-2-2022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53666" y="304800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NikoshLightBAN" pitchFamily="2" charset="0"/>
                <a:cs typeface="NikoshLightBAN" pitchFamily="2" charset="0"/>
              </a:rPr>
              <a:t>নিচের ছবি </a:t>
            </a:r>
            <a:r>
              <a:rPr lang="en-US" sz="3200" b="1" dirty="0" err="1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NikoshLightBAN" pitchFamily="2" charset="0"/>
                <a:cs typeface="NikoshLightBAN" pitchFamily="2" charset="0"/>
              </a:rPr>
              <a:t>দে</a:t>
            </a:r>
            <a:r>
              <a:rPr lang="bn-BD" sz="3200" b="1" dirty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NikoshLightBAN" pitchFamily="2" charset="0"/>
                <a:cs typeface="NikoshLightBAN" pitchFamily="2" charset="0"/>
              </a:rPr>
              <a:t>খে বল এগুলো কি ধরনের কাজ?</a:t>
            </a:r>
            <a:endParaRPr lang="en-US" sz="3200" b="1" dirty="0">
              <a:effectLst>
                <a:glow rad="101600">
                  <a:srgbClr val="00B0F0">
                    <a:alpha val="60000"/>
                  </a:srgbClr>
                </a:glow>
              </a:effectLst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0844" y="5663895"/>
            <a:ext cx="9544844" cy="10763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দানশীলতার মাধ্যমে  সেবা 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মূলক কাজ 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hgnnhn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44" y="1143000"/>
            <a:ext cx="8534400" cy="3886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7708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53666" y="304800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NikoshLightBAN" pitchFamily="2" charset="0"/>
                <a:cs typeface="NikoshLightBAN" pitchFamily="2" charset="0"/>
              </a:rPr>
              <a:t>নিচের ছবি </a:t>
            </a:r>
            <a:r>
              <a:rPr lang="en-US" sz="3200" b="1" dirty="0" err="1">
                <a:solidFill>
                  <a:srgbClr val="00B050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NikoshLightBAN" pitchFamily="2" charset="0"/>
                <a:cs typeface="NikoshLightBAN" pitchFamily="2" charset="0"/>
              </a:rPr>
              <a:t>দে</a:t>
            </a:r>
            <a:r>
              <a:rPr lang="bn-BD" sz="3200" b="1" dirty="0">
                <a:solidFill>
                  <a:srgbClr val="00B050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NikoshLightBAN" pitchFamily="2" charset="0"/>
                <a:cs typeface="NikoshLightBAN" pitchFamily="2" charset="0"/>
              </a:rPr>
              <a:t>খে বল এগুলো কি ধরনের কাজ?</a:t>
            </a:r>
            <a:endParaRPr lang="en-US" sz="3200" b="1" dirty="0">
              <a:solidFill>
                <a:srgbClr val="00B050"/>
              </a:solidFill>
              <a:effectLst>
                <a:glow rad="101600">
                  <a:srgbClr val="00B0F0">
                    <a:alpha val="60000"/>
                  </a:srgbClr>
                </a:glow>
              </a:effectLst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0844" y="5663895"/>
            <a:ext cx="9544844" cy="10763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দানশীলতার মাধ্যমে  সেবা </a:t>
            </a:r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মূলক কাজ 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hjkjkk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444" y="1143000"/>
            <a:ext cx="7315200" cy="3962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90877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53666" y="304800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solidFill>
                  <a:srgbClr val="C00000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NikoshLightBAN" pitchFamily="2" charset="0"/>
                <a:cs typeface="NikoshLightBAN" pitchFamily="2" charset="0"/>
              </a:rPr>
              <a:t>নিচের ছবি </a:t>
            </a:r>
            <a:r>
              <a:rPr lang="en-US" sz="3200" b="1" dirty="0" err="1">
                <a:solidFill>
                  <a:srgbClr val="C00000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NikoshLightBAN" pitchFamily="2" charset="0"/>
                <a:cs typeface="NikoshLightBAN" pitchFamily="2" charset="0"/>
              </a:rPr>
              <a:t>দে</a:t>
            </a:r>
            <a:r>
              <a:rPr lang="bn-BD" sz="3200" b="1" dirty="0">
                <a:solidFill>
                  <a:srgbClr val="C00000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NikoshLightBAN" pitchFamily="2" charset="0"/>
                <a:cs typeface="NikoshLightBAN" pitchFamily="2" charset="0"/>
              </a:rPr>
              <a:t>খে বল এগুলো কি ধরনের কাজ?</a:t>
            </a:r>
            <a:endParaRPr lang="en-US" sz="3200" b="1" dirty="0">
              <a:solidFill>
                <a:srgbClr val="C00000"/>
              </a:solidFill>
              <a:effectLst>
                <a:glow rad="101600">
                  <a:srgbClr val="00B0F0">
                    <a:alpha val="60000"/>
                  </a:srgbClr>
                </a:glow>
              </a:effectLst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91444" y="5943600"/>
            <a:ext cx="7824589" cy="10763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দানশীলতার মাধ্যমে  সেবা </a:t>
            </a:r>
            <a:r>
              <a:rPr lang="bn-BD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মূলক কাজ </a:t>
            </a:r>
            <a:endParaRPr lang="en-US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jkl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844" y="990600"/>
            <a:ext cx="8001000" cy="4343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5708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53666" y="304800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NikoshLightBAN" pitchFamily="2" charset="0"/>
                <a:cs typeface="NikoshLightBAN" pitchFamily="2" charset="0"/>
              </a:rPr>
              <a:t>নিচের ছবি </a:t>
            </a:r>
            <a:r>
              <a:rPr lang="en-US" sz="3200" b="1" dirty="0" err="1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NikoshLightBAN" pitchFamily="2" charset="0"/>
                <a:cs typeface="NikoshLightBAN" pitchFamily="2" charset="0"/>
              </a:rPr>
              <a:t>দে</a:t>
            </a:r>
            <a:r>
              <a:rPr lang="bn-BD" sz="3200" b="1" dirty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NikoshLightBAN" pitchFamily="2" charset="0"/>
                <a:cs typeface="NikoshLightBAN" pitchFamily="2" charset="0"/>
              </a:rPr>
              <a:t>খে বল এগুলো কি ধরনের কাজ?</a:t>
            </a:r>
            <a:endParaRPr lang="en-US" sz="3200" b="1" dirty="0">
              <a:effectLst>
                <a:glow rad="101600">
                  <a:srgbClr val="00B0F0">
                    <a:alpha val="60000"/>
                  </a:srgbClr>
                </a:glow>
              </a:effectLst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91444" y="5943600"/>
            <a:ext cx="7824589" cy="10763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দানশীলতার মাধ্যমে  সেবা </a:t>
            </a:r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মূলক কাজ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03" y="1219200"/>
            <a:ext cx="8839200" cy="4495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97036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066801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848644" y="1288821"/>
            <a:ext cx="6476999" cy="18353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72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072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072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072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15" name="Flowchart: Preparation 14"/>
          <p:cNvSpPr/>
          <p:nvPr/>
        </p:nvSpPr>
        <p:spPr>
          <a:xfrm>
            <a:off x="248444" y="4938558"/>
            <a:ext cx="9677400" cy="2177701"/>
          </a:xfrm>
          <a:prstGeom prst="flowChartPreparat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516" tIns="29258" rIns="58516" bIns="292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4096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2199" y="5565743"/>
            <a:ext cx="9296400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5400" b="1" cap="all" dirty="0" err="1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দানশীলতা</a:t>
            </a:r>
            <a:r>
              <a:rPr lang="bn-IN" sz="5400" b="1" cap="all" dirty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সম্পর্কিত হাদিস </a:t>
            </a:r>
            <a:endParaRPr lang="en-US" sz="5400" b="1" cap="all" dirty="0">
              <a:ln>
                <a:solidFill>
                  <a:srgbClr val="FFFF00"/>
                </a:solidFill>
              </a:ln>
              <a:solidFill>
                <a:srgbClr val="00206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645" y="3272880"/>
            <a:ext cx="6476998" cy="14832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87244" y="3751385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28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: ৯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605" y="3751385"/>
            <a:ext cx="1797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4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24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: ২য়</a:t>
            </a:r>
            <a:endParaRPr lang="bn-BD" sz="24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91184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00200"/>
            <a:ext cx="10230644" cy="3687828"/>
          </a:xfrm>
          <a:prstGeom prst="rect">
            <a:avLst/>
          </a:prstGeom>
          <a:solidFill>
            <a:schemeClr val="accent2"/>
          </a:solidFill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u="sng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endParaRPr lang="bn-BD" sz="9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হাদিস সম্পর্কিত আরবি শব্দের অর্থ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পারবে; </a:t>
            </a:r>
          </a:p>
          <a:p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দানশীলতা</a:t>
            </a:r>
            <a:r>
              <a:rPr lang="bn-IN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 </a:t>
            </a:r>
            <a:r>
              <a:rPr lang="bn-BD" sz="4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bn-IN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44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হাদিস</a:t>
            </a:r>
            <a:r>
              <a:rPr lang="bn-IN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 </a:t>
            </a:r>
            <a:r>
              <a:rPr lang="bn-IN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শুদ্ধভাবে </a:t>
            </a:r>
            <a:r>
              <a:rPr lang="bn-IN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আরবি উচ্চারণ </a:t>
            </a:r>
            <a:r>
              <a:rPr lang="bn-IN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IN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bn-IN" sz="4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4400" b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হাদিস</a:t>
            </a:r>
            <a:r>
              <a:rPr lang="bn-IN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টির গুরুত্ব ও শিক্ষা বিশ্লেষণ </a:t>
            </a:r>
            <a:r>
              <a:rPr lang="bn-BD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করতে পারবে।</a:t>
            </a:r>
            <a:r>
              <a:rPr lang="bn-IN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1044" y="117440"/>
            <a:ext cx="5601663" cy="10255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605819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5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660</Words>
  <Application>Microsoft Office PowerPoint</Application>
  <PresentationFormat>Custom</PresentationFormat>
  <Paragraphs>99</Paragraphs>
  <Slides>20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Yunus Azad</dc:creator>
  <cp:lastModifiedBy>ASUS</cp:lastModifiedBy>
  <cp:revision>440</cp:revision>
  <dcterms:created xsi:type="dcterms:W3CDTF">2006-08-16T00:00:00Z</dcterms:created>
  <dcterms:modified xsi:type="dcterms:W3CDTF">2022-02-26T08:54:44Z</dcterms:modified>
</cp:coreProperties>
</file>