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6" r:id="rId4"/>
    <p:sldId id="259" r:id="rId5"/>
    <p:sldId id="260" r:id="rId6"/>
    <p:sldId id="261" r:id="rId7"/>
    <p:sldId id="262" r:id="rId8"/>
    <p:sldId id="276" r:id="rId9"/>
    <p:sldId id="263" r:id="rId10"/>
    <p:sldId id="277" r:id="rId11"/>
    <p:sldId id="266" r:id="rId12"/>
    <p:sldId id="285" r:id="rId13"/>
    <p:sldId id="278" r:id="rId14"/>
    <p:sldId id="280" r:id="rId15"/>
    <p:sldId id="283" r:id="rId16"/>
    <p:sldId id="281" r:id="rId17"/>
    <p:sldId id="279" r:id="rId18"/>
    <p:sldId id="284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ED41"/>
    <a:srgbClr val="D87B2E"/>
    <a:srgbClr val="BA4C6E"/>
    <a:srgbClr val="EF1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2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1A4BF8-2E3E-41E7-AEB1-D608FC0E9C7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717EE66-AFF5-4FC8-9B26-862994184B08}">
      <dgm:prSet phldrT="[Text]" custT="1"/>
      <dgm:spPr>
        <a:solidFill>
          <a:srgbClr val="92D050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উৎপাদনের উপাদানসমুহের রাষ্ট্রীয় মালিকানা</a:t>
          </a:r>
          <a:endParaRPr lang="en-US" sz="3200" b="1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gm:t>
    </dgm:pt>
    <dgm:pt modelId="{ADCA5CF9-10EE-4DAD-8307-7154FDBC8CE7}" type="parTrans" cxnId="{630E6570-B576-4D45-AA07-51B366BCB0CE}">
      <dgm:prSet/>
      <dgm:spPr/>
      <dgm:t>
        <a:bodyPr/>
        <a:lstStyle/>
        <a:p>
          <a:endParaRPr lang="en-US"/>
        </a:p>
      </dgm:t>
    </dgm:pt>
    <dgm:pt modelId="{3969565A-F66E-4027-8534-FD909C5494BA}" type="sibTrans" cxnId="{630E6570-B576-4D45-AA07-51B366BCB0CE}">
      <dgm:prSet/>
      <dgm:spPr/>
      <dgm:t>
        <a:bodyPr/>
        <a:lstStyle/>
        <a:p>
          <a:endParaRPr lang="en-US"/>
        </a:p>
      </dgm:t>
    </dgm:pt>
    <dgm:pt modelId="{4EE104DE-0B37-4A47-9B26-83E48A0D47E5}">
      <dgm:prSet phldrT="[Text]" custT="1"/>
      <dgm:spPr>
        <a:solidFill>
          <a:srgbClr val="00B0F0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অর্থনৈতিক কার্যাবলিতে কেন্দ্রীয় পরিকল্পনা</a:t>
          </a:r>
          <a:endParaRPr lang="en-US" sz="3200" dirty="0">
            <a:solidFill>
              <a:schemeClr val="accent6">
                <a:lumMod val="50000"/>
              </a:schemeClr>
            </a:solidFill>
          </a:endParaRPr>
        </a:p>
      </dgm:t>
    </dgm:pt>
    <dgm:pt modelId="{8683D8F5-AD17-4559-BA0F-65873DC369C4}" type="parTrans" cxnId="{E8E5D028-2C3F-4243-BC74-118AE846A440}">
      <dgm:prSet/>
      <dgm:spPr/>
      <dgm:t>
        <a:bodyPr/>
        <a:lstStyle/>
        <a:p>
          <a:endParaRPr lang="en-US"/>
        </a:p>
      </dgm:t>
    </dgm:pt>
    <dgm:pt modelId="{656E8539-CC11-4A60-8F74-BB6E87489E3F}" type="sibTrans" cxnId="{E8E5D028-2C3F-4243-BC74-118AE846A440}">
      <dgm:prSet/>
      <dgm:spPr/>
      <dgm:t>
        <a:bodyPr/>
        <a:lstStyle/>
        <a:p>
          <a:endParaRPr lang="en-US"/>
        </a:p>
      </dgm:t>
    </dgm:pt>
    <dgm:pt modelId="{72788868-582B-4CF0-A657-77CD35812A1E}">
      <dgm:prSet custT="1"/>
      <dgm:spPr>
        <a:solidFill>
          <a:schemeClr val="accent5">
            <a:lumMod val="50000"/>
          </a:schemeClr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ভোক্তার স্বাধীনতার অভাব</a:t>
          </a:r>
          <a:endParaRPr lang="en-US" sz="3600" dirty="0">
            <a:solidFill>
              <a:schemeClr val="bg1"/>
            </a:solidFill>
          </a:endParaRPr>
        </a:p>
      </dgm:t>
    </dgm:pt>
    <dgm:pt modelId="{10AE32D8-2AB6-4DAD-81DD-88858AFB10C7}" type="parTrans" cxnId="{5DAA1A53-ABF2-481E-A17A-B995A3A5B1FE}">
      <dgm:prSet/>
      <dgm:spPr/>
      <dgm:t>
        <a:bodyPr/>
        <a:lstStyle/>
        <a:p>
          <a:endParaRPr lang="en-US"/>
        </a:p>
      </dgm:t>
    </dgm:pt>
    <dgm:pt modelId="{D7D7AF3A-D849-4D44-A838-E5B9AB2DC659}" type="sibTrans" cxnId="{5DAA1A53-ABF2-481E-A17A-B995A3A5B1FE}">
      <dgm:prSet/>
      <dgm:spPr/>
      <dgm:t>
        <a:bodyPr/>
        <a:lstStyle/>
        <a:p>
          <a:endParaRPr lang="en-US"/>
        </a:p>
      </dgm:t>
    </dgm:pt>
    <dgm:pt modelId="{1CCB9D67-260F-4AA5-A349-B790DB4049A4}">
      <dgm:prSet custT="1"/>
      <dgm:spPr>
        <a:solidFill>
          <a:srgbClr val="002060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</a:t>
          </a:r>
          <a:endParaRPr lang="en-US" sz="3200" dirty="0">
            <a:solidFill>
              <a:srgbClr val="FF0000"/>
            </a:solidFill>
          </a:endParaRPr>
        </a:p>
      </dgm:t>
    </dgm:pt>
    <dgm:pt modelId="{DF9ACA10-F348-4723-908E-3EBC521C25BB}" type="parTrans" cxnId="{93DA79D9-F4B7-4D41-9FD0-56934D9A8C45}">
      <dgm:prSet/>
      <dgm:spPr/>
      <dgm:t>
        <a:bodyPr/>
        <a:lstStyle/>
        <a:p>
          <a:endParaRPr lang="en-US"/>
        </a:p>
      </dgm:t>
    </dgm:pt>
    <dgm:pt modelId="{A73D693A-794F-4695-B90F-22F42A280B7F}" type="sibTrans" cxnId="{93DA79D9-F4B7-4D41-9FD0-56934D9A8C45}">
      <dgm:prSet/>
      <dgm:spPr/>
      <dgm:t>
        <a:bodyPr/>
        <a:lstStyle/>
        <a:p>
          <a:endParaRPr lang="en-US"/>
        </a:p>
      </dgm:t>
    </dgm:pt>
    <dgm:pt modelId="{F1571AEC-2AED-4261-8442-C364B2A41599}">
      <dgm:prSet custT="1"/>
      <dgm:spPr>
        <a:solidFill>
          <a:schemeClr val="accent1">
            <a:lumMod val="40000"/>
            <a:lumOff val="6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sz="2800" b="1" dirty="0" err="1" smtClean="0">
              <a:solidFill>
                <a:srgbClr val="FF0000"/>
              </a:solidFill>
            </a:rPr>
            <a:t>অবাধ</a:t>
          </a:r>
          <a:r>
            <a:rPr lang="en-US" sz="2800" b="1" dirty="0" smtClean="0">
              <a:solidFill>
                <a:srgbClr val="FF0000"/>
              </a:solidFill>
            </a:rPr>
            <a:t> </a:t>
          </a:r>
          <a:r>
            <a:rPr lang="en-US" sz="2800" b="1" dirty="0" err="1" smtClean="0">
              <a:solidFill>
                <a:srgbClr val="FF0000"/>
              </a:solidFill>
            </a:rPr>
            <a:t>প্রতিযোগিতার</a:t>
          </a:r>
          <a:r>
            <a:rPr lang="en-US" sz="2800" b="1" dirty="0" smtClean="0">
              <a:solidFill>
                <a:srgbClr val="FF0000"/>
              </a:solidFill>
            </a:rPr>
            <a:t> </a:t>
          </a:r>
          <a:r>
            <a:rPr lang="en-US" sz="2800" b="1" dirty="0" err="1" smtClean="0">
              <a:solidFill>
                <a:srgbClr val="FF0000"/>
              </a:solidFill>
            </a:rPr>
            <a:t>অভাব</a:t>
          </a:r>
          <a:endParaRPr lang="en-US" sz="2800" b="1" dirty="0">
            <a:solidFill>
              <a:srgbClr val="FF0000"/>
            </a:solidFill>
          </a:endParaRPr>
        </a:p>
      </dgm:t>
    </dgm:pt>
    <dgm:pt modelId="{E0835EE1-4222-4689-95AF-666C2CE588E9}" type="parTrans" cxnId="{F5896931-D1F5-449F-88F9-8FEA8F284724}">
      <dgm:prSet/>
      <dgm:spPr/>
      <dgm:t>
        <a:bodyPr/>
        <a:lstStyle/>
        <a:p>
          <a:endParaRPr lang="en-US"/>
        </a:p>
      </dgm:t>
    </dgm:pt>
    <dgm:pt modelId="{91749A62-AEE8-4287-A850-6894D6DB256B}" type="sibTrans" cxnId="{F5896931-D1F5-449F-88F9-8FEA8F284724}">
      <dgm:prSet/>
      <dgm:spPr/>
      <dgm:t>
        <a:bodyPr/>
        <a:lstStyle/>
        <a:p>
          <a:endParaRPr lang="en-US"/>
        </a:p>
      </dgm:t>
    </dgm:pt>
    <dgm:pt modelId="{0B67A378-8C6B-49B7-A51D-D74C77D1B47A}">
      <dgm:prSet custT="1"/>
      <dgm:spPr>
        <a:solidFill>
          <a:schemeClr val="accent1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en-US" sz="2800" b="1" dirty="0" err="1" smtClean="0">
              <a:solidFill>
                <a:schemeClr val="bg1"/>
              </a:solidFill>
            </a:rPr>
            <a:t>ব্যক্তিগত</a:t>
          </a:r>
          <a:r>
            <a:rPr lang="en-US" sz="2800" b="1" dirty="0" smtClean="0">
              <a:solidFill>
                <a:schemeClr val="bg1"/>
              </a:solidFill>
            </a:rPr>
            <a:t> </a:t>
          </a:r>
          <a:r>
            <a:rPr lang="en-US" sz="2800" b="1" dirty="0" err="1" smtClean="0">
              <a:solidFill>
                <a:schemeClr val="bg1"/>
              </a:solidFill>
            </a:rPr>
            <a:t>মুনাফার</a:t>
          </a:r>
          <a:r>
            <a:rPr lang="en-US" sz="2800" b="1" dirty="0" smtClean="0">
              <a:solidFill>
                <a:schemeClr val="bg1"/>
              </a:solidFill>
            </a:rPr>
            <a:t> </a:t>
          </a:r>
          <a:r>
            <a:rPr lang="en-US" sz="2800" b="1" dirty="0" err="1" smtClean="0">
              <a:solidFill>
                <a:schemeClr val="bg1"/>
              </a:solidFill>
            </a:rPr>
            <a:t>অনুপস্থিতি</a:t>
          </a:r>
          <a:endParaRPr lang="en-US" sz="2800" b="1" dirty="0">
            <a:solidFill>
              <a:schemeClr val="bg1"/>
            </a:solidFill>
          </a:endParaRPr>
        </a:p>
      </dgm:t>
    </dgm:pt>
    <dgm:pt modelId="{74595171-8A73-442F-8139-0EC1FECCAE25}" type="parTrans" cxnId="{0726352B-8C17-4F02-BF85-7533DD06FB74}">
      <dgm:prSet/>
      <dgm:spPr/>
      <dgm:t>
        <a:bodyPr/>
        <a:lstStyle/>
        <a:p>
          <a:endParaRPr lang="en-US"/>
        </a:p>
      </dgm:t>
    </dgm:pt>
    <dgm:pt modelId="{92990B15-9C32-4358-80AD-ADF95DE93B7E}" type="sibTrans" cxnId="{0726352B-8C17-4F02-BF85-7533DD06FB74}">
      <dgm:prSet/>
      <dgm:spPr/>
      <dgm:t>
        <a:bodyPr/>
        <a:lstStyle/>
        <a:p>
          <a:endParaRPr lang="en-US"/>
        </a:p>
      </dgm:t>
    </dgm:pt>
    <dgm:pt modelId="{A5FB1906-5322-4FDE-A643-EA648B897DA2}">
      <dgm:prSet custT="1"/>
      <dgm:spPr>
        <a:solidFill>
          <a:schemeClr val="accent6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  <a:latin typeface="Siyam Rupali ANSI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অর্থনৈতিক কার্যাবলির উদ্দেশ্য জনকল্যান</a:t>
          </a:r>
          <a:endParaRPr lang="en-US" sz="3200" b="1" dirty="0">
            <a:solidFill>
              <a:srgbClr val="002060"/>
            </a:solidFill>
            <a:latin typeface="Siyam Rupali ANSI" panose="02000000000000000000" pitchFamily="2" charset="0"/>
          </a:endParaRPr>
        </a:p>
      </dgm:t>
    </dgm:pt>
    <dgm:pt modelId="{B10093C7-B669-4DF7-916D-FBBE196839C8}" type="sibTrans" cxnId="{ECB665B2-8B50-4F04-A467-35735125D2BF}">
      <dgm:prSet/>
      <dgm:spPr/>
      <dgm:t>
        <a:bodyPr/>
        <a:lstStyle/>
        <a:p>
          <a:endParaRPr lang="en-US"/>
        </a:p>
      </dgm:t>
    </dgm:pt>
    <dgm:pt modelId="{58C09053-CFF1-44F2-8A55-F1262F6A493F}" type="parTrans" cxnId="{ECB665B2-8B50-4F04-A467-35735125D2BF}">
      <dgm:prSet/>
      <dgm:spPr/>
      <dgm:t>
        <a:bodyPr/>
        <a:lstStyle/>
        <a:p>
          <a:endParaRPr lang="en-US"/>
        </a:p>
      </dgm:t>
    </dgm:pt>
    <dgm:pt modelId="{810D6981-C9E2-48F9-A61D-94DB0FFE68EB}" type="pres">
      <dgm:prSet presAssocID="{BC1A4BF8-2E3E-41E7-AEB1-D608FC0E9C76}" presName="linearFlow" presStyleCnt="0">
        <dgm:presLayoutVars>
          <dgm:resizeHandles val="exact"/>
        </dgm:presLayoutVars>
      </dgm:prSet>
      <dgm:spPr/>
    </dgm:pt>
    <dgm:pt modelId="{B4D6BE40-8A6A-4D96-A3B0-9C6255DF414E}" type="pres">
      <dgm:prSet presAssocID="{5717EE66-AFF5-4FC8-9B26-862994184B08}" presName="node" presStyleLbl="node1" presStyleIdx="0" presStyleCnt="7" custScaleX="605888" custLinFactNeighborX="1715" custLinFactNeighborY="11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4037D-661D-4B1D-B8F6-794F53B5CDB1}" type="pres">
      <dgm:prSet presAssocID="{3969565A-F66E-4027-8534-FD909C5494BA}" presName="sibTrans" presStyleLbl="sibTrans2D1" presStyleIdx="0" presStyleCnt="6"/>
      <dgm:spPr/>
      <dgm:t>
        <a:bodyPr/>
        <a:lstStyle/>
        <a:p>
          <a:endParaRPr lang="en-US"/>
        </a:p>
      </dgm:t>
    </dgm:pt>
    <dgm:pt modelId="{746D1A41-4880-4711-AFE7-6B8ADDA91C90}" type="pres">
      <dgm:prSet presAssocID="{3969565A-F66E-4027-8534-FD909C5494BA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C349FC93-E5A2-46B4-8BC8-DC52074B9ABC}" type="pres">
      <dgm:prSet presAssocID="{4EE104DE-0B37-4A47-9B26-83E48A0D47E5}" presName="node" presStyleLbl="node1" presStyleIdx="1" presStyleCnt="7" custScaleX="605888" custLinFactNeighborX="3430" custLinFactNeighborY="22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82A36-A87B-4BA7-907D-FAA6A51E3707}" type="pres">
      <dgm:prSet presAssocID="{656E8539-CC11-4A60-8F74-BB6E87489E3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FE2E75EF-7EBA-489E-B627-376FF2FF4AC4}" type="pres">
      <dgm:prSet presAssocID="{656E8539-CC11-4A60-8F74-BB6E87489E3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6A758773-13BB-46B6-9A97-A652973DF7F9}" type="pres">
      <dgm:prSet presAssocID="{72788868-582B-4CF0-A657-77CD35812A1E}" presName="node" presStyleLbl="node1" presStyleIdx="2" presStyleCnt="7" custScaleX="606486" custLinFactNeighborX="-572" custLinFactNeighborY="14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C7A0C-A69D-4BB2-82A1-1178D58C9FF8}" type="pres">
      <dgm:prSet presAssocID="{D7D7AF3A-D849-4D44-A838-E5B9AB2DC659}" presName="sibTrans" presStyleLbl="sibTrans2D1" presStyleIdx="2" presStyleCnt="6"/>
      <dgm:spPr/>
      <dgm:t>
        <a:bodyPr/>
        <a:lstStyle/>
        <a:p>
          <a:endParaRPr lang="en-US"/>
        </a:p>
      </dgm:t>
    </dgm:pt>
    <dgm:pt modelId="{3BB60920-54D6-424D-9B80-92DA61C5ED65}" type="pres">
      <dgm:prSet presAssocID="{D7D7AF3A-D849-4D44-A838-E5B9AB2DC659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E456ECF-2C78-4DBB-B52F-BAC9E521B4A3}" type="pres">
      <dgm:prSet presAssocID="{A5FB1906-5322-4FDE-A643-EA648B897DA2}" presName="node" presStyleLbl="node1" presStyleIdx="3" presStyleCnt="7" custScaleX="606486" custLinFactNeighborX="572" custLinFactNeighborY="6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7F1C1-F39C-45A0-92BC-5C917B722D8D}" type="pres">
      <dgm:prSet presAssocID="{B10093C7-B669-4DF7-916D-FBBE196839C8}" presName="sibTrans" presStyleLbl="sibTrans2D1" presStyleIdx="3" presStyleCnt="6"/>
      <dgm:spPr/>
      <dgm:t>
        <a:bodyPr/>
        <a:lstStyle/>
        <a:p>
          <a:endParaRPr lang="en-US"/>
        </a:p>
      </dgm:t>
    </dgm:pt>
    <dgm:pt modelId="{DACD8D9D-1A4E-40BE-ADCD-AF12ECD5894F}" type="pres">
      <dgm:prSet presAssocID="{B10093C7-B669-4DF7-916D-FBBE196839C8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5F541C19-3557-4704-AEA2-3CC78C7522A4}" type="pres">
      <dgm:prSet presAssocID="{1CCB9D67-260F-4AA5-A349-B790DB4049A4}" presName="node" presStyleLbl="node1" presStyleIdx="4" presStyleCnt="7" custScaleX="606486" custLinFactNeighborY="-1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22334-AF54-4744-8400-E034AD5BC69F}" type="pres">
      <dgm:prSet presAssocID="{A73D693A-794F-4695-B90F-22F42A280B7F}" presName="sibTrans" presStyleLbl="sibTrans2D1" presStyleIdx="4" presStyleCnt="6"/>
      <dgm:spPr/>
      <dgm:t>
        <a:bodyPr/>
        <a:lstStyle/>
        <a:p>
          <a:endParaRPr lang="en-US"/>
        </a:p>
      </dgm:t>
    </dgm:pt>
    <dgm:pt modelId="{A8ABF8B3-BD94-4072-A16E-54114C4ED0E7}" type="pres">
      <dgm:prSet presAssocID="{A73D693A-794F-4695-B90F-22F42A280B7F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910E430E-8CF0-42D9-BD33-A6EFF97190A5}" type="pres">
      <dgm:prSet presAssocID="{F1571AEC-2AED-4261-8442-C364B2A41599}" presName="node" presStyleLbl="node1" presStyleIdx="5" presStyleCnt="7" custScaleX="6070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A8906-FAF3-4773-AFEE-29EE26034C15}" type="pres">
      <dgm:prSet presAssocID="{91749A62-AEE8-4287-A850-6894D6DB256B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BC2D040-5954-4D4B-BE8D-9F3E052F0DDC}" type="pres">
      <dgm:prSet presAssocID="{91749A62-AEE8-4287-A850-6894D6DB256B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B8998B38-D23F-4E1C-917C-9685849AA4D3}" type="pres">
      <dgm:prSet presAssocID="{0B67A378-8C6B-49B7-A51D-D74C77D1B47A}" presName="node" presStyleLbl="node1" presStyleIdx="6" presStyleCnt="7" custScaleX="605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26352B-8C17-4F02-BF85-7533DD06FB74}" srcId="{BC1A4BF8-2E3E-41E7-AEB1-D608FC0E9C76}" destId="{0B67A378-8C6B-49B7-A51D-D74C77D1B47A}" srcOrd="6" destOrd="0" parTransId="{74595171-8A73-442F-8139-0EC1FECCAE25}" sibTransId="{92990B15-9C32-4358-80AD-ADF95DE93B7E}"/>
    <dgm:cxn modelId="{5DAA1A53-ABF2-481E-A17A-B995A3A5B1FE}" srcId="{BC1A4BF8-2E3E-41E7-AEB1-D608FC0E9C76}" destId="{72788868-582B-4CF0-A657-77CD35812A1E}" srcOrd="2" destOrd="0" parTransId="{10AE32D8-2AB6-4DAD-81DD-88858AFB10C7}" sibTransId="{D7D7AF3A-D849-4D44-A838-E5B9AB2DC659}"/>
    <dgm:cxn modelId="{8A6A7310-3562-48D7-8DCA-060C5CFF45CF}" type="presOf" srcId="{A5FB1906-5322-4FDE-A643-EA648B897DA2}" destId="{BE456ECF-2C78-4DBB-B52F-BAC9E521B4A3}" srcOrd="0" destOrd="0" presId="urn:microsoft.com/office/officeart/2005/8/layout/process2"/>
    <dgm:cxn modelId="{ECB665B2-8B50-4F04-A467-35735125D2BF}" srcId="{BC1A4BF8-2E3E-41E7-AEB1-D608FC0E9C76}" destId="{A5FB1906-5322-4FDE-A643-EA648B897DA2}" srcOrd="3" destOrd="0" parTransId="{58C09053-CFF1-44F2-8A55-F1262F6A493F}" sibTransId="{B10093C7-B669-4DF7-916D-FBBE196839C8}"/>
    <dgm:cxn modelId="{2C1641D0-5B6D-42E5-B248-BB27BF8D7638}" type="presOf" srcId="{A73D693A-794F-4695-B90F-22F42A280B7F}" destId="{7D022334-AF54-4744-8400-E034AD5BC69F}" srcOrd="0" destOrd="0" presId="urn:microsoft.com/office/officeart/2005/8/layout/process2"/>
    <dgm:cxn modelId="{1F90D229-14F4-4F2E-8D79-AEB520BC11F2}" type="presOf" srcId="{1CCB9D67-260F-4AA5-A349-B790DB4049A4}" destId="{5F541C19-3557-4704-AEA2-3CC78C7522A4}" srcOrd="0" destOrd="0" presId="urn:microsoft.com/office/officeart/2005/8/layout/process2"/>
    <dgm:cxn modelId="{8C525F3A-00DB-47BA-9BB0-832C4A47BEF4}" type="presOf" srcId="{BC1A4BF8-2E3E-41E7-AEB1-D608FC0E9C76}" destId="{810D6981-C9E2-48F9-A61D-94DB0FFE68EB}" srcOrd="0" destOrd="0" presId="urn:microsoft.com/office/officeart/2005/8/layout/process2"/>
    <dgm:cxn modelId="{F5896931-D1F5-449F-88F9-8FEA8F284724}" srcId="{BC1A4BF8-2E3E-41E7-AEB1-D608FC0E9C76}" destId="{F1571AEC-2AED-4261-8442-C364B2A41599}" srcOrd="5" destOrd="0" parTransId="{E0835EE1-4222-4689-95AF-666C2CE588E9}" sibTransId="{91749A62-AEE8-4287-A850-6894D6DB256B}"/>
    <dgm:cxn modelId="{630E6570-B576-4D45-AA07-51B366BCB0CE}" srcId="{BC1A4BF8-2E3E-41E7-AEB1-D608FC0E9C76}" destId="{5717EE66-AFF5-4FC8-9B26-862994184B08}" srcOrd="0" destOrd="0" parTransId="{ADCA5CF9-10EE-4DAD-8307-7154FDBC8CE7}" sibTransId="{3969565A-F66E-4027-8534-FD909C5494BA}"/>
    <dgm:cxn modelId="{D7F722B8-EAF9-4FAE-BFF1-8DA230C197D1}" type="presOf" srcId="{F1571AEC-2AED-4261-8442-C364B2A41599}" destId="{910E430E-8CF0-42D9-BD33-A6EFF97190A5}" srcOrd="0" destOrd="0" presId="urn:microsoft.com/office/officeart/2005/8/layout/process2"/>
    <dgm:cxn modelId="{DCC54831-3446-4915-8C09-4AA142B4CD6D}" type="presOf" srcId="{0B67A378-8C6B-49B7-A51D-D74C77D1B47A}" destId="{B8998B38-D23F-4E1C-917C-9685849AA4D3}" srcOrd="0" destOrd="0" presId="urn:microsoft.com/office/officeart/2005/8/layout/process2"/>
    <dgm:cxn modelId="{CC3586AA-C088-400A-9CFC-E99D90817894}" type="presOf" srcId="{656E8539-CC11-4A60-8F74-BB6E87489E3F}" destId="{FE2E75EF-7EBA-489E-B627-376FF2FF4AC4}" srcOrd="1" destOrd="0" presId="urn:microsoft.com/office/officeart/2005/8/layout/process2"/>
    <dgm:cxn modelId="{392EAD53-BA59-456D-8BDD-3636CB093F78}" type="presOf" srcId="{91749A62-AEE8-4287-A850-6894D6DB256B}" destId="{929A8906-FAF3-4773-AFEE-29EE26034C15}" srcOrd="0" destOrd="0" presId="urn:microsoft.com/office/officeart/2005/8/layout/process2"/>
    <dgm:cxn modelId="{F5612466-4B4A-44E9-AD46-03E48256238A}" type="presOf" srcId="{D7D7AF3A-D849-4D44-A838-E5B9AB2DC659}" destId="{C8CC7A0C-A69D-4BB2-82A1-1178D58C9FF8}" srcOrd="0" destOrd="0" presId="urn:microsoft.com/office/officeart/2005/8/layout/process2"/>
    <dgm:cxn modelId="{56D724A8-BA1C-4AFD-9955-8FB19AC0CADB}" type="presOf" srcId="{3969565A-F66E-4027-8534-FD909C5494BA}" destId="{F994037D-661D-4B1D-B8F6-794F53B5CDB1}" srcOrd="0" destOrd="0" presId="urn:microsoft.com/office/officeart/2005/8/layout/process2"/>
    <dgm:cxn modelId="{20EE0296-B499-4951-8CB3-29A1A7B22911}" type="presOf" srcId="{4EE104DE-0B37-4A47-9B26-83E48A0D47E5}" destId="{C349FC93-E5A2-46B4-8BC8-DC52074B9ABC}" srcOrd="0" destOrd="0" presId="urn:microsoft.com/office/officeart/2005/8/layout/process2"/>
    <dgm:cxn modelId="{5D5AD347-D1B5-4FA6-BB30-DE60180D3833}" type="presOf" srcId="{A73D693A-794F-4695-B90F-22F42A280B7F}" destId="{A8ABF8B3-BD94-4072-A16E-54114C4ED0E7}" srcOrd="1" destOrd="0" presId="urn:microsoft.com/office/officeart/2005/8/layout/process2"/>
    <dgm:cxn modelId="{E2172456-ACD7-47C8-A4B2-550729763AD3}" type="presOf" srcId="{D7D7AF3A-D849-4D44-A838-E5B9AB2DC659}" destId="{3BB60920-54D6-424D-9B80-92DA61C5ED65}" srcOrd="1" destOrd="0" presId="urn:microsoft.com/office/officeart/2005/8/layout/process2"/>
    <dgm:cxn modelId="{BE39B372-17FC-477E-89BF-6AA3B5B60775}" type="presOf" srcId="{72788868-582B-4CF0-A657-77CD35812A1E}" destId="{6A758773-13BB-46B6-9A97-A652973DF7F9}" srcOrd="0" destOrd="0" presId="urn:microsoft.com/office/officeart/2005/8/layout/process2"/>
    <dgm:cxn modelId="{25FE44B1-DD9A-406B-BE82-13ADAE0E0FAF}" type="presOf" srcId="{3969565A-F66E-4027-8534-FD909C5494BA}" destId="{746D1A41-4880-4711-AFE7-6B8ADDA91C90}" srcOrd="1" destOrd="0" presId="urn:microsoft.com/office/officeart/2005/8/layout/process2"/>
    <dgm:cxn modelId="{93DA79D9-F4B7-4D41-9FD0-56934D9A8C45}" srcId="{BC1A4BF8-2E3E-41E7-AEB1-D608FC0E9C76}" destId="{1CCB9D67-260F-4AA5-A349-B790DB4049A4}" srcOrd="4" destOrd="0" parTransId="{DF9ACA10-F348-4723-908E-3EBC521C25BB}" sibTransId="{A73D693A-794F-4695-B90F-22F42A280B7F}"/>
    <dgm:cxn modelId="{490A72BB-03A9-4BB4-B325-E5B6CEF97D01}" type="presOf" srcId="{B10093C7-B669-4DF7-916D-FBBE196839C8}" destId="{2CA7F1C1-F39C-45A0-92BC-5C917B722D8D}" srcOrd="0" destOrd="0" presId="urn:microsoft.com/office/officeart/2005/8/layout/process2"/>
    <dgm:cxn modelId="{E8E5D028-2C3F-4243-BC74-118AE846A440}" srcId="{BC1A4BF8-2E3E-41E7-AEB1-D608FC0E9C76}" destId="{4EE104DE-0B37-4A47-9B26-83E48A0D47E5}" srcOrd="1" destOrd="0" parTransId="{8683D8F5-AD17-4559-BA0F-65873DC369C4}" sibTransId="{656E8539-CC11-4A60-8F74-BB6E87489E3F}"/>
    <dgm:cxn modelId="{660DB8B0-E32A-42BC-B7F6-8C8E595BD16D}" type="presOf" srcId="{656E8539-CC11-4A60-8F74-BB6E87489E3F}" destId="{21182A36-A87B-4BA7-907D-FAA6A51E3707}" srcOrd="0" destOrd="0" presId="urn:microsoft.com/office/officeart/2005/8/layout/process2"/>
    <dgm:cxn modelId="{AC3AB8B2-3D5D-442D-B89C-B3E8C81EA95D}" type="presOf" srcId="{B10093C7-B669-4DF7-916D-FBBE196839C8}" destId="{DACD8D9D-1A4E-40BE-ADCD-AF12ECD5894F}" srcOrd="1" destOrd="0" presId="urn:microsoft.com/office/officeart/2005/8/layout/process2"/>
    <dgm:cxn modelId="{5499A46F-FF6C-4ADD-A35D-1D990EFBA76C}" type="presOf" srcId="{5717EE66-AFF5-4FC8-9B26-862994184B08}" destId="{B4D6BE40-8A6A-4D96-A3B0-9C6255DF414E}" srcOrd="0" destOrd="0" presId="urn:microsoft.com/office/officeart/2005/8/layout/process2"/>
    <dgm:cxn modelId="{98CEA8EE-C7F3-4DBD-80E9-206C329315D8}" type="presOf" srcId="{91749A62-AEE8-4287-A850-6894D6DB256B}" destId="{DBC2D040-5954-4D4B-BE8D-9F3E052F0DDC}" srcOrd="1" destOrd="0" presId="urn:microsoft.com/office/officeart/2005/8/layout/process2"/>
    <dgm:cxn modelId="{97583F8E-A8A8-47A9-BB43-50E6B6950313}" type="presParOf" srcId="{810D6981-C9E2-48F9-A61D-94DB0FFE68EB}" destId="{B4D6BE40-8A6A-4D96-A3B0-9C6255DF414E}" srcOrd="0" destOrd="0" presId="urn:microsoft.com/office/officeart/2005/8/layout/process2"/>
    <dgm:cxn modelId="{88A7791F-0DF4-45B6-A509-AA9B11A737B6}" type="presParOf" srcId="{810D6981-C9E2-48F9-A61D-94DB0FFE68EB}" destId="{F994037D-661D-4B1D-B8F6-794F53B5CDB1}" srcOrd="1" destOrd="0" presId="urn:microsoft.com/office/officeart/2005/8/layout/process2"/>
    <dgm:cxn modelId="{992C748A-7458-4F79-AAC5-5B338CAA4BFA}" type="presParOf" srcId="{F994037D-661D-4B1D-B8F6-794F53B5CDB1}" destId="{746D1A41-4880-4711-AFE7-6B8ADDA91C90}" srcOrd="0" destOrd="0" presId="urn:microsoft.com/office/officeart/2005/8/layout/process2"/>
    <dgm:cxn modelId="{B03BE424-8435-4F58-9E8B-5849CC336C68}" type="presParOf" srcId="{810D6981-C9E2-48F9-A61D-94DB0FFE68EB}" destId="{C349FC93-E5A2-46B4-8BC8-DC52074B9ABC}" srcOrd="2" destOrd="0" presId="urn:microsoft.com/office/officeart/2005/8/layout/process2"/>
    <dgm:cxn modelId="{F4D5F1E2-DC3F-412A-AA6A-C171950A2BFA}" type="presParOf" srcId="{810D6981-C9E2-48F9-A61D-94DB0FFE68EB}" destId="{21182A36-A87B-4BA7-907D-FAA6A51E3707}" srcOrd="3" destOrd="0" presId="urn:microsoft.com/office/officeart/2005/8/layout/process2"/>
    <dgm:cxn modelId="{C033E04F-DF78-40C9-807F-9B3B44CA318A}" type="presParOf" srcId="{21182A36-A87B-4BA7-907D-FAA6A51E3707}" destId="{FE2E75EF-7EBA-489E-B627-376FF2FF4AC4}" srcOrd="0" destOrd="0" presId="urn:microsoft.com/office/officeart/2005/8/layout/process2"/>
    <dgm:cxn modelId="{E39DE2BB-1E38-483B-A727-29D92A77FE94}" type="presParOf" srcId="{810D6981-C9E2-48F9-A61D-94DB0FFE68EB}" destId="{6A758773-13BB-46B6-9A97-A652973DF7F9}" srcOrd="4" destOrd="0" presId="urn:microsoft.com/office/officeart/2005/8/layout/process2"/>
    <dgm:cxn modelId="{2655314C-69C9-477F-8892-9A990F984EBA}" type="presParOf" srcId="{810D6981-C9E2-48F9-A61D-94DB0FFE68EB}" destId="{C8CC7A0C-A69D-4BB2-82A1-1178D58C9FF8}" srcOrd="5" destOrd="0" presId="urn:microsoft.com/office/officeart/2005/8/layout/process2"/>
    <dgm:cxn modelId="{A57515D0-7ECB-4882-899F-923EEB82B378}" type="presParOf" srcId="{C8CC7A0C-A69D-4BB2-82A1-1178D58C9FF8}" destId="{3BB60920-54D6-424D-9B80-92DA61C5ED65}" srcOrd="0" destOrd="0" presId="urn:microsoft.com/office/officeart/2005/8/layout/process2"/>
    <dgm:cxn modelId="{21005790-79D5-41EC-A01E-2D3F7C134C64}" type="presParOf" srcId="{810D6981-C9E2-48F9-A61D-94DB0FFE68EB}" destId="{BE456ECF-2C78-4DBB-B52F-BAC9E521B4A3}" srcOrd="6" destOrd="0" presId="urn:microsoft.com/office/officeart/2005/8/layout/process2"/>
    <dgm:cxn modelId="{C577C383-7335-4AD6-979A-8208C4FFACF5}" type="presParOf" srcId="{810D6981-C9E2-48F9-A61D-94DB0FFE68EB}" destId="{2CA7F1C1-F39C-45A0-92BC-5C917B722D8D}" srcOrd="7" destOrd="0" presId="urn:microsoft.com/office/officeart/2005/8/layout/process2"/>
    <dgm:cxn modelId="{9EC1E9F0-EEFB-46C4-9049-767DD55AA171}" type="presParOf" srcId="{2CA7F1C1-F39C-45A0-92BC-5C917B722D8D}" destId="{DACD8D9D-1A4E-40BE-ADCD-AF12ECD5894F}" srcOrd="0" destOrd="0" presId="urn:microsoft.com/office/officeart/2005/8/layout/process2"/>
    <dgm:cxn modelId="{029D58E9-4186-4B86-937D-1E1B8F8AE60D}" type="presParOf" srcId="{810D6981-C9E2-48F9-A61D-94DB0FFE68EB}" destId="{5F541C19-3557-4704-AEA2-3CC78C7522A4}" srcOrd="8" destOrd="0" presId="urn:microsoft.com/office/officeart/2005/8/layout/process2"/>
    <dgm:cxn modelId="{5CB57B6C-B039-4963-BD45-7C760330797F}" type="presParOf" srcId="{810D6981-C9E2-48F9-A61D-94DB0FFE68EB}" destId="{7D022334-AF54-4744-8400-E034AD5BC69F}" srcOrd="9" destOrd="0" presId="urn:microsoft.com/office/officeart/2005/8/layout/process2"/>
    <dgm:cxn modelId="{1C9FB8C1-BD96-4138-AF4C-0413F279D4CC}" type="presParOf" srcId="{7D022334-AF54-4744-8400-E034AD5BC69F}" destId="{A8ABF8B3-BD94-4072-A16E-54114C4ED0E7}" srcOrd="0" destOrd="0" presId="urn:microsoft.com/office/officeart/2005/8/layout/process2"/>
    <dgm:cxn modelId="{44532ED6-FDD4-4AA0-B65D-66B5ED5EA1EA}" type="presParOf" srcId="{810D6981-C9E2-48F9-A61D-94DB0FFE68EB}" destId="{910E430E-8CF0-42D9-BD33-A6EFF97190A5}" srcOrd="10" destOrd="0" presId="urn:microsoft.com/office/officeart/2005/8/layout/process2"/>
    <dgm:cxn modelId="{33B9ACA2-493C-488D-A644-7C417F28BE29}" type="presParOf" srcId="{810D6981-C9E2-48F9-A61D-94DB0FFE68EB}" destId="{929A8906-FAF3-4773-AFEE-29EE26034C15}" srcOrd="11" destOrd="0" presId="urn:microsoft.com/office/officeart/2005/8/layout/process2"/>
    <dgm:cxn modelId="{45961643-7860-402A-A7EF-F0E68920E0F0}" type="presParOf" srcId="{929A8906-FAF3-4773-AFEE-29EE26034C15}" destId="{DBC2D040-5954-4D4B-BE8D-9F3E052F0DDC}" srcOrd="0" destOrd="0" presId="urn:microsoft.com/office/officeart/2005/8/layout/process2"/>
    <dgm:cxn modelId="{E22E6CA6-EA83-4486-981B-3E5469B5DD56}" type="presParOf" srcId="{810D6981-C9E2-48F9-A61D-94DB0FFE68EB}" destId="{B8998B38-D23F-4E1C-917C-9685849AA4D3}" srcOrd="12" destOrd="0" presId="urn:microsoft.com/office/officeart/2005/8/layout/process2"/>
  </dgm:cxnLst>
  <dgm:bg>
    <a:pattFill prst="openDmnd">
      <a:fgClr>
        <a:schemeClr val="accent1"/>
      </a:fgClr>
      <a:bgClr>
        <a:schemeClr val="bg1"/>
      </a:bgClr>
    </a:pattFill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1A4BF8-2E3E-41E7-AEB1-D608FC0E9C7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717EE66-AFF5-4FC8-9B26-862994184B08}">
      <dgm:prSet phldrT="[Text]" custT="1"/>
      <dgm:spPr>
        <a:solidFill>
          <a:srgbClr val="92D050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40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সম্পদের মালিকানা</a:t>
          </a:r>
          <a:endParaRPr lang="en-US" sz="4000" b="1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gm:t>
    </dgm:pt>
    <dgm:pt modelId="{ADCA5CF9-10EE-4DAD-8307-7154FDBC8CE7}" type="parTrans" cxnId="{630E6570-B576-4D45-AA07-51B366BCB0CE}">
      <dgm:prSet/>
      <dgm:spPr/>
      <dgm:t>
        <a:bodyPr/>
        <a:lstStyle/>
        <a:p>
          <a:endParaRPr lang="en-US"/>
        </a:p>
      </dgm:t>
    </dgm:pt>
    <dgm:pt modelId="{3969565A-F66E-4027-8534-FD909C5494BA}" type="sibTrans" cxnId="{630E6570-B576-4D45-AA07-51B366BCB0CE}">
      <dgm:prSet/>
      <dgm:spPr/>
      <dgm:t>
        <a:bodyPr/>
        <a:lstStyle/>
        <a:p>
          <a:endParaRPr lang="en-US"/>
        </a:p>
      </dgm:t>
    </dgm:pt>
    <dgm:pt modelId="{4EE104DE-0B37-4A47-9B26-83E48A0D47E5}">
      <dgm:prSet phldrT="[Text]" custT="1"/>
      <dgm:spPr>
        <a:solidFill>
          <a:srgbClr val="9DA1F9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শরিয়তভিত্তিক অর্থনৈতিক কার্যাবলি</a:t>
          </a:r>
          <a:endParaRPr lang="en-US" sz="3600" dirty="0">
            <a:solidFill>
              <a:schemeClr val="accent6">
                <a:lumMod val="50000"/>
              </a:schemeClr>
            </a:solidFill>
          </a:endParaRPr>
        </a:p>
      </dgm:t>
    </dgm:pt>
    <dgm:pt modelId="{8683D8F5-AD17-4559-BA0F-65873DC369C4}" type="parTrans" cxnId="{E8E5D028-2C3F-4243-BC74-118AE846A440}">
      <dgm:prSet/>
      <dgm:spPr/>
      <dgm:t>
        <a:bodyPr/>
        <a:lstStyle/>
        <a:p>
          <a:endParaRPr lang="en-US"/>
        </a:p>
      </dgm:t>
    </dgm:pt>
    <dgm:pt modelId="{656E8539-CC11-4A60-8F74-BB6E87489E3F}" type="sibTrans" cxnId="{E8E5D028-2C3F-4243-BC74-118AE846A440}">
      <dgm:prSet/>
      <dgm:spPr/>
      <dgm:t>
        <a:bodyPr/>
        <a:lstStyle/>
        <a:p>
          <a:endParaRPr lang="en-US"/>
        </a:p>
      </dgm:t>
    </dgm:pt>
    <dgm:pt modelId="{A5FB1906-5322-4FDE-A643-EA648B897DA2}">
      <dgm:prSet custT="1"/>
      <dgm:spPr>
        <a:solidFill>
          <a:srgbClr val="00B0F0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সুষম</a:t>
          </a:r>
          <a:r>
            <a:rPr lang="en-US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</a:t>
          </a:r>
          <a:endParaRPr lang="en-US" sz="3200" dirty="0">
            <a:solidFill>
              <a:srgbClr val="FF0000"/>
            </a:solidFill>
          </a:endParaRPr>
        </a:p>
      </dgm:t>
    </dgm:pt>
    <dgm:pt modelId="{58C09053-CFF1-44F2-8A55-F1262F6A493F}" type="parTrans" cxnId="{ECB665B2-8B50-4F04-A467-35735125D2BF}">
      <dgm:prSet/>
      <dgm:spPr/>
      <dgm:t>
        <a:bodyPr/>
        <a:lstStyle/>
        <a:p>
          <a:endParaRPr lang="en-US"/>
        </a:p>
      </dgm:t>
    </dgm:pt>
    <dgm:pt modelId="{B10093C7-B669-4DF7-916D-FBBE196839C8}" type="sibTrans" cxnId="{ECB665B2-8B50-4F04-A467-35735125D2BF}">
      <dgm:prSet/>
      <dgm:spPr/>
      <dgm:t>
        <a:bodyPr/>
        <a:lstStyle/>
        <a:p>
          <a:endParaRPr lang="en-US"/>
        </a:p>
      </dgm:t>
    </dgm:pt>
    <dgm:pt modelId="{DCBD6CEE-DB01-4E4C-86F6-0D48DA1E627A}">
      <dgm:prSet phldrT="[Text]" custT="1"/>
      <dgm:spPr>
        <a:solidFill>
          <a:srgbClr val="FFFF00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en-US" sz="3200" dirty="0" err="1" smtClean="0">
              <a:solidFill>
                <a:srgbClr val="86305D"/>
              </a:solidFill>
            </a:rPr>
            <a:t>নিয়মতান্ত্রিক</a:t>
          </a:r>
          <a:r>
            <a:rPr lang="en-US" sz="3200" dirty="0" smtClean="0">
              <a:solidFill>
                <a:srgbClr val="86305D"/>
              </a:solidFill>
            </a:rPr>
            <a:t> </a:t>
          </a:r>
          <a:r>
            <a:rPr lang="en-US" sz="3200" dirty="0" err="1" smtClean="0">
              <a:solidFill>
                <a:srgbClr val="86305D"/>
              </a:solidFill>
            </a:rPr>
            <a:t>ব্যক্তি</a:t>
          </a:r>
          <a:r>
            <a:rPr lang="en-US" sz="3200" dirty="0" smtClean="0">
              <a:solidFill>
                <a:srgbClr val="86305D"/>
              </a:solidFill>
            </a:rPr>
            <a:t> </a:t>
          </a:r>
          <a:r>
            <a:rPr lang="en-US" sz="3200" dirty="0" err="1" smtClean="0">
              <a:solidFill>
                <a:srgbClr val="86305D"/>
              </a:solidFill>
            </a:rPr>
            <a:t>মালিকানা</a:t>
          </a:r>
          <a:endParaRPr lang="en-US" sz="3200" dirty="0">
            <a:solidFill>
              <a:srgbClr val="86305D"/>
            </a:solidFill>
          </a:endParaRPr>
        </a:p>
      </dgm:t>
    </dgm:pt>
    <dgm:pt modelId="{E32C5873-79F4-4F48-94D0-B77E5D6D0ADE}" type="parTrans" cxnId="{E057342D-52F9-492E-9E54-BF25E5F4D864}">
      <dgm:prSet/>
      <dgm:spPr/>
      <dgm:t>
        <a:bodyPr/>
        <a:lstStyle/>
        <a:p>
          <a:endParaRPr lang="en-US"/>
        </a:p>
      </dgm:t>
    </dgm:pt>
    <dgm:pt modelId="{79A792C5-1BB6-4FA5-B93F-A571B94BDA33}" type="sibTrans" cxnId="{E057342D-52F9-492E-9E54-BF25E5F4D864}">
      <dgm:prSet/>
      <dgm:spPr/>
      <dgm:t>
        <a:bodyPr/>
        <a:lstStyle/>
        <a:p>
          <a:endParaRPr lang="en-US"/>
        </a:p>
      </dgm:t>
    </dgm:pt>
    <dgm:pt modelId="{9F0811CF-E718-4F72-A123-2FF1D12AC944}">
      <dgm:prSet custT="1"/>
      <dgm:spPr>
        <a:solidFill>
          <a:schemeClr val="accent5">
            <a:lumMod val="75000"/>
          </a:schemeClr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en-US" sz="3200" b="1" dirty="0" err="1" smtClean="0">
              <a:solidFill>
                <a:srgbClr val="002060"/>
              </a:solidFill>
            </a:rPr>
            <a:t>যাকাত</a:t>
          </a:r>
          <a:r>
            <a:rPr lang="en-US" sz="3200" b="1" dirty="0" smtClean="0">
              <a:solidFill>
                <a:srgbClr val="002060"/>
              </a:solidFill>
            </a:rPr>
            <a:t> </a:t>
          </a:r>
          <a:r>
            <a:rPr lang="en-US" sz="3200" b="1" dirty="0" err="1" smtClean="0">
              <a:solidFill>
                <a:srgbClr val="002060"/>
              </a:solidFill>
            </a:rPr>
            <a:t>ভিত্তিক</a:t>
          </a:r>
          <a:r>
            <a:rPr lang="en-US" sz="3200" b="1" dirty="0" smtClean="0">
              <a:solidFill>
                <a:srgbClr val="002060"/>
              </a:solidFill>
            </a:rPr>
            <a:t> </a:t>
          </a:r>
          <a:r>
            <a:rPr lang="en-US" sz="3200" b="1" dirty="0" err="1" smtClean="0">
              <a:solidFill>
                <a:srgbClr val="002060"/>
              </a:solidFill>
            </a:rPr>
            <a:t>অর্থব্যবস্থা</a:t>
          </a:r>
          <a:endParaRPr lang="en-US" sz="3200" b="1" dirty="0">
            <a:solidFill>
              <a:srgbClr val="002060"/>
            </a:solidFill>
          </a:endParaRPr>
        </a:p>
      </dgm:t>
    </dgm:pt>
    <dgm:pt modelId="{1517A165-CA60-4512-A320-6BA7C18140C4}" type="parTrans" cxnId="{D5DC5D94-D786-48AA-8B8E-3C0E4808AD7B}">
      <dgm:prSet/>
      <dgm:spPr/>
      <dgm:t>
        <a:bodyPr/>
        <a:lstStyle/>
        <a:p>
          <a:endParaRPr lang="en-US"/>
        </a:p>
      </dgm:t>
    </dgm:pt>
    <dgm:pt modelId="{E640A27E-D1E2-419E-A33A-C7BA377C7F4A}" type="sibTrans" cxnId="{D5DC5D94-D786-48AA-8B8E-3C0E4808AD7B}">
      <dgm:prSet/>
      <dgm:spPr/>
      <dgm:t>
        <a:bodyPr/>
        <a:lstStyle/>
        <a:p>
          <a:endParaRPr lang="en-US"/>
        </a:p>
      </dgm:t>
    </dgm:pt>
    <dgm:pt modelId="{9359B2AB-41E0-4111-B9AA-BE749DB209F1}">
      <dgm:prSet custT="1"/>
      <dgm:spPr>
        <a:solidFill>
          <a:schemeClr val="accent6">
            <a:lumMod val="75000"/>
          </a:schemeClr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en-US" sz="3200" b="1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সুদমুক্ত</a:t>
          </a:r>
          <a:r>
            <a: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 </a:t>
          </a:r>
          <a:r>
            <a:rPr lang="bn-IN" sz="3200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ব্যাংক </a:t>
          </a:r>
          <a:r>
            <a:rPr lang="en-US" sz="3200" b="1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ব্যবস্থা</a:t>
          </a:r>
          <a:endParaRPr lang="en-US" sz="3200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AB65A0E3-DCC5-4930-ADDA-52C0CC53009A}" type="parTrans" cxnId="{03B2F829-753A-4F81-AF87-604E50FEDEAC}">
      <dgm:prSet/>
      <dgm:spPr/>
      <dgm:t>
        <a:bodyPr/>
        <a:lstStyle/>
        <a:p>
          <a:endParaRPr lang="en-US"/>
        </a:p>
      </dgm:t>
    </dgm:pt>
    <dgm:pt modelId="{3243D61D-D457-489A-9133-A1A909BA2D2D}" type="sibTrans" cxnId="{03B2F829-753A-4F81-AF87-604E50FEDEAC}">
      <dgm:prSet/>
      <dgm:spPr/>
      <dgm:t>
        <a:bodyPr/>
        <a:lstStyle/>
        <a:p>
          <a:endParaRPr lang="en-US"/>
        </a:p>
      </dgm:t>
    </dgm:pt>
    <dgm:pt modelId="{810D6981-C9E2-48F9-A61D-94DB0FFE68EB}" type="pres">
      <dgm:prSet presAssocID="{BC1A4BF8-2E3E-41E7-AEB1-D608FC0E9C76}" presName="linearFlow" presStyleCnt="0">
        <dgm:presLayoutVars>
          <dgm:resizeHandles val="exact"/>
        </dgm:presLayoutVars>
      </dgm:prSet>
      <dgm:spPr/>
    </dgm:pt>
    <dgm:pt modelId="{B4D6BE40-8A6A-4D96-A3B0-9C6255DF414E}" type="pres">
      <dgm:prSet presAssocID="{5717EE66-AFF5-4FC8-9B26-862994184B08}" presName="node" presStyleLbl="node1" presStyleIdx="0" presStyleCnt="6" custScaleX="614453" custScaleY="139428" custLinFactNeighborX="931" custLinFactNeighborY="-3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4037D-661D-4B1D-B8F6-794F53B5CDB1}" type="pres">
      <dgm:prSet presAssocID="{3969565A-F66E-4027-8534-FD909C5494B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46D1A41-4880-4711-AFE7-6B8ADDA91C90}" type="pres">
      <dgm:prSet presAssocID="{3969565A-F66E-4027-8534-FD909C5494B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349FC93-E5A2-46B4-8BC8-DC52074B9ABC}" type="pres">
      <dgm:prSet presAssocID="{4EE104DE-0B37-4A47-9B26-83E48A0D47E5}" presName="node" presStyleLbl="node1" presStyleIdx="1" presStyleCnt="6" custScaleX="617157" custScaleY="113476" custLinFactNeighborX="2033" custLinFactNeighborY="-11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82A36-A87B-4BA7-907D-FAA6A51E3707}" type="pres">
      <dgm:prSet presAssocID="{656E8539-CC11-4A60-8F74-BB6E87489E3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E2E75EF-7EBA-489E-B627-376FF2FF4AC4}" type="pres">
      <dgm:prSet presAssocID="{656E8539-CC11-4A60-8F74-BB6E87489E3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C20989B-326A-421D-8E67-D72FC8597BEC}" type="pres">
      <dgm:prSet presAssocID="{DCBD6CEE-DB01-4E4C-86F6-0D48DA1E627A}" presName="node" presStyleLbl="node1" presStyleIdx="2" presStyleCnt="6" custScaleX="617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8475B-EC2F-465F-9FFC-870C2EE0F8FA}" type="pres">
      <dgm:prSet presAssocID="{79A792C5-1BB6-4FA5-B93F-A571B94BDA3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025F0AE-F50A-4504-9322-3053474CD73C}" type="pres">
      <dgm:prSet presAssocID="{79A792C5-1BB6-4FA5-B93F-A571B94BDA3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E456ECF-2C78-4DBB-B52F-BAC9E521B4A3}" type="pres">
      <dgm:prSet presAssocID="{A5FB1906-5322-4FDE-A643-EA648B897DA2}" presName="node" presStyleLbl="node1" presStyleIdx="3" presStyleCnt="6" custScaleX="612012" custScaleY="105300" custLinFactNeighborY="-7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05EC8-8E62-4D84-B9F7-0F9BBF4B8E43}" type="pres">
      <dgm:prSet presAssocID="{B10093C7-B669-4DF7-916D-FBBE196839C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350C228-49B9-44CF-94AD-CC2F5C4F76A4}" type="pres">
      <dgm:prSet presAssocID="{B10093C7-B669-4DF7-916D-FBBE196839C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7248874-28C6-4986-8012-562C0A5E2951}" type="pres">
      <dgm:prSet presAssocID="{9F0811CF-E718-4F72-A123-2FF1D12AC944}" presName="node" presStyleLbl="node1" presStyleIdx="4" presStyleCnt="6" custScaleX="620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2D1C4-5E40-4913-93B7-8ADBD9663FA6}" type="pres">
      <dgm:prSet presAssocID="{E640A27E-D1E2-419E-A33A-C7BA377C7F4A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F9AD953-0C40-49BE-8CA5-516F454CB78C}" type="pres">
      <dgm:prSet presAssocID="{E640A27E-D1E2-419E-A33A-C7BA377C7F4A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5739458F-2E24-43C8-88D1-49F04E8B7A09}" type="pres">
      <dgm:prSet presAssocID="{9359B2AB-41E0-4111-B9AA-BE749DB209F1}" presName="node" presStyleLbl="node1" presStyleIdx="5" presStyleCnt="6" custScaleX="627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57342D-52F9-492E-9E54-BF25E5F4D864}" srcId="{BC1A4BF8-2E3E-41E7-AEB1-D608FC0E9C76}" destId="{DCBD6CEE-DB01-4E4C-86F6-0D48DA1E627A}" srcOrd="2" destOrd="0" parTransId="{E32C5873-79F4-4F48-94D0-B77E5D6D0ADE}" sibTransId="{79A792C5-1BB6-4FA5-B93F-A571B94BDA33}"/>
    <dgm:cxn modelId="{486FCFCC-42D9-4B04-8DA2-04CA200A1FA8}" type="presOf" srcId="{4EE104DE-0B37-4A47-9B26-83E48A0D47E5}" destId="{C349FC93-E5A2-46B4-8BC8-DC52074B9ABC}" srcOrd="0" destOrd="0" presId="urn:microsoft.com/office/officeart/2005/8/layout/process2"/>
    <dgm:cxn modelId="{79B41F62-2507-47E7-B210-1B8CBD24E494}" type="presOf" srcId="{DCBD6CEE-DB01-4E4C-86F6-0D48DA1E627A}" destId="{9C20989B-326A-421D-8E67-D72FC8597BEC}" srcOrd="0" destOrd="0" presId="urn:microsoft.com/office/officeart/2005/8/layout/process2"/>
    <dgm:cxn modelId="{CD1E7AB1-CD42-49A0-BC96-9EC76B18B788}" type="presOf" srcId="{E640A27E-D1E2-419E-A33A-C7BA377C7F4A}" destId="{4F9AD953-0C40-49BE-8CA5-516F454CB78C}" srcOrd="1" destOrd="0" presId="urn:microsoft.com/office/officeart/2005/8/layout/process2"/>
    <dgm:cxn modelId="{CB4A718D-DA4B-4D8E-B807-673F21114285}" type="presOf" srcId="{3969565A-F66E-4027-8534-FD909C5494BA}" destId="{746D1A41-4880-4711-AFE7-6B8ADDA91C90}" srcOrd="1" destOrd="0" presId="urn:microsoft.com/office/officeart/2005/8/layout/process2"/>
    <dgm:cxn modelId="{1A9FEADD-3F21-4BC9-92BE-79D5144BA5B7}" type="presOf" srcId="{3969565A-F66E-4027-8534-FD909C5494BA}" destId="{F994037D-661D-4B1D-B8F6-794F53B5CDB1}" srcOrd="0" destOrd="0" presId="urn:microsoft.com/office/officeart/2005/8/layout/process2"/>
    <dgm:cxn modelId="{B4338488-18CB-4C72-861B-42D5F557F7A4}" type="presOf" srcId="{B10093C7-B669-4DF7-916D-FBBE196839C8}" destId="{6AE05EC8-8E62-4D84-B9F7-0F9BBF4B8E43}" srcOrd="0" destOrd="0" presId="urn:microsoft.com/office/officeart/2005/8/layout/process2"/>
    <dgm:cxn modelId="{396AD47C-CCBA-4E87-AD1C-1739A68452C2}" type="presOf" srcId="{656E8539-CC11-4A60-8F74-BB6E87489E3F}" destId="{FE2E75EF-7EBA-489E-B627-376FF2FF4AC4}" srcOrd="1" destOrd="0" presId="urn:microsoft.com/office/officeart/2005/8/layout/process2"/>
    <dgm:cxn modelId="{D7D74DAA-015B-46FF-876A-37B9250B73B7}" type="presOf" srcId="{656E8539-CC11-4A60-8F74-BB6E87489E3F}" destId="{21182A36-A87B-4BA7-907D-FAA6A51E3707}" srcOrd="0" destOrd="0" presId="urn:microsoft.com/office/officeart/2005/8/layout/process2"/>
    <dgm:cxn modelId="{E8E5D028-2C3F-4243-BC74-118AE846A440}" srcId="{BC1A4BF8-2E3E-41E7-AEB1-D608FC0E9C76}" destId="{4EE104DE-0B37-4A47-9B26-83E48A0D47E5}" srcOrd="1" destOrd="0" parTransId="{8683D8F5-AD17-4559-BA0F-65873DC369C4}" sibTransId="{656E8539-CC11-4A60-8F74-BB6E87489E3F}"/>
    <dgm:cxn modelId="{03B2F829-753A-4F81-AF87-604E50FEDEAC}" srcId="{BC1A4BF8-2E3E-41E7-AEB1-D608FC0E9C76}" destId="{9359B2AB-41E0-4111-B9AA-BE749DB209F1}" srcOrd="5" destOrd="0" parTransId="{AB65A0E3-DCC5-4930-ADDA-52C0CC53009A}" sibTransId="{3243D61D-D457-489A-9133-A1A909BA2D2D}"/>
    <dgm:cxn modelId="{90330621-D18F-44FA-9F6D-FD326A1B9AF9}" type="presOf" srcId="{A5FB1906-5322-4FDE-A643-EA648B897DA2}" destId="{BE456ECF-2C78-4DBB-B52F-BAC9E521B4A3}" srcOrd="0" destOrd="0" presId="urn:microsoft.com/office/officeart/2005/8/layout/process2"/>
    <dgm:cxn modelId="{ECB665B2-8B50-4F04-A467-35735125D2BF}" srcId="{BC1A4BF8-2E3E-41E7-AEB1-D608FC0E9C76}" destId="{A5FB1906-5322-4FDE-A643-EA648B897DA2}" srcOrd="3" destOrd="0" parTransId="{58C09053-CFF1-44F2-8A55-F1262F6A493F}" sibTransId="{B10093C7-B669-4DF7-916D-FBBE196839C8}"/>
    <dgm:cxn modelId="{85F8008B-D556-4516-9D12-865EBCCC41AC}" type="presOf" srcId="{5717EE66-AFF5-4FC8-9B26-862994184B08}" destId="{B4D6BE40-8A6A-4D96-A3B0-9C6255DF414E}" srcOrd="0" destOrd="0" presId="urn:microsoft.com/office/officeart/2005/8/layout/process2"/>
    <dgm:cxn modelId="{9F522793-6A51-46A4-A144-44A9E896DE3C}" type="presOf" srcId="{9F0811CF-E718-4F72-A123-2FF1D12AC944}" destId="{47248874-28C6-4986-8012-562C0A5E2951}" srcOrd="0" destOrd="0" presId="urn:microsoft.com/office/officeart/2005/8/layout/process2"/>
    <dgm:cxn modelId="{505CA9A6-A2CD-46B5-B4CB-F2A54CBA608B}" type="presOf" srcId="{79A792C5-1BB6-4FA5-B93F-A571B94BDA33}" destId="{7025F0AE-F50A-4504-9322-3053474CD73C}" srcOrd="1" destOrd="0" presId="urn:microsoft.com/office/officeart/2005/8/layout/process2"/>
    <dgm:cxn modelId="{5F10D2C8-2D0C-4EF6-8935-6F9F61344AF3}" type="presOf" srcId="{E640A27E-D1E2-419E-A33A-C7BA377C7F4A}" destId="{E462D1C4-5E40-4913-93B7-8ADBD9663FA6}" srcOrd="0" destOrd="0" presId="urn:microsoft.com/office/officeart/2005/8/layout/process2"/>
    <dgm:cxn modelId="{630E6570-B576-4D45-AA07-51B366BCB0CE}" srcId="{BC1A4BF8-2E3E-41E7-AEB1-D608FC0E9C76}" destId="{5717EE66-AFF5-4FC8-9B26-862994184B08}" srcOrd="0" destOrd="0" parTransId="{ADCA5CF9-10EE-4DAD-8307-7154FDBC8CE7}" sibTransId="{3969565A-F66E-4027-8534-FD909C5494BA}"/>
    <dgm:cxn modelId="{276908F3-C120-4410-824E-3A8CD71B4BFD}" type="presOf" srcId="{BC1A4BF8-2E3E-41E7-AEB1-D608FC0E9C76}" destId="{810D6981-C9E2-48F9-A61D-94DB0FFE68EB}" srcOrd="0" destOrd="0" presId="urn:microsoft.com/office/officeart/2005/8/layout/process2"/>
    <dgm:cxn modelId="{979307F0-0437-42C7-AEC6-C1B002A991A7}" type="presOf" srcId="{79A792C5-1BB6-4FA5-B93F-A571B94BDA33}" destId="{C2B8475B-EC2F-465F-9FFC-870C2EE0F8FA}" srcOrd="0" destOrd="0" presId="urn:microsoft.com/office/officeart/2005/8/layout/process2"/>
    <dgm:cxn modelId="{EAB6C091-900C-48C3-B386-F5E94CF958C6}" type="presOf" srcId="{9359B2AB-41E0-4111-B9AA-BE749DB209F1}" destId="{5739458F-2E24-43C8-88D1-49F04E8B7A09}" srcOrd="0" destOrd="0" presId="urn:microsoft.com/office/officeart/2005/8/layout/process2"/>
    <dgm:cxn modelId="{D5DC5D94-D786-48AA-8B8E-3C0E4808AD7B}" srcId="{BC1A4BF8-2E3E-41E7-AEB1-D608FC0E9C76}" destId="{9F0811CF-E718-4F72-A123-2FF1D12AC944}" srcOrd="4" destOrd="0" parTransId="{1517A165-CA60-4512-A320-6BA7C18140C4}" sibTransId="{E640A27E-D1E2-419E-A33A-C7BA377C7F4A}"/>
    <dgm:cxn modelId="{61DB5E00-9B86-44D3-B3FB-10D95355A029}" type="presOf" srcId="{B10093C7-B669-4DF7-916D-FBBE196839C8}" destId="{2350C228-49B9-44CF-94AD-CC2F5C4F76A4}" srcOrd="1" destOrd="0" presId="urn:microsoft.com/office/officeart/2005/8/layout/process2"/>
    <dgm:cxn modelId="{B4A662BA-89FE-4BA6-B70A-830C027577CF}" type="presParOf" srcId="{810D6981-C9E2-48F9-A61D-94DB0FFE68EB}" destId="{B4D6BE40-8A6A-4D96-A3B0-9C6255DF414E}" srcOrd="0" destOrd="0" presId="urn:microsoft.com/office/officeart/2005/8/layout/process2"/>
    <dgm:cxn modelId="{8C291666-5436-4E49-9600-9558D147604B}" type="presParOf" srcId="{810D6981-C9E2-48F9-A61D-94DB0FFE68EB}" destId="{F994037D-661D-4B1D-B8F6-794F53B5CDB1}" srcOrd="1" destOrd="0" presId="urn:microsoft.com/office/officeart/2005/8/layout/process2"/>
    <dgm:cxn modelId="{5C10C290-A983-4698-922A-761B4E731A82}" type="presParOf" srcId="{F994037D-661D-4B1D-B8F6-794F53B5CDB1}" destId="{746D1A41-4880-4711-AFE7-6B8ADDA91C90}" srcOrd="0" destOrd="0" presId="urn:microsoft.com/office/officeart/2005/8/layout/process2"/>
    <dgm:cxn modelId="{4A740567-CEF0-4FE6-A9BB-079DDFD08626}" type="presParOf" srcId="{810D6981-C9E2-48F9-A61D-94DB0FFE68EB}" destId="{C349FC93-E5A2-46B4-8BC8-DC52074B9ABC}" srcOrd="2" destOrd="0" presId="urn:microsoft.com/office/officeart/2005/8/layout/process2"/>
    <dgm:cxn modelId="{A5ED451A-99A9-4C8A-8AFC-0E214F7871E0}" type="presParOf" srcId="{810D6981-C9E2-48F9-A61D-94DB0FFE68EB}" destId="{21182A36-A87B-4BA7-907D-FAA6A51E3707}" srcOrd="3" destOrd="0" presId="urn:microsoft.com/office/officeart/2005/8/layout/process2"/>
    <dgm:cxn modelId="{374A56C9-7B3C-4200-BD37-0872D2993C20}" type="presParOf" srcId="{21182A36-A87B-4BA7-907D-FAA6A51E3707}" destId="{FE2E75EF-7EBA-489E-B627-376FF2FF4AC4}" srcOrd="0" destOrd="0" presId="urn:microsoft.com/office/officeart/2005/8/layout/process2"/>
    <dgm:cxn modelId="{4EF95F7C-59BC-452F-B599-CD1C185408D9}" type="presParOf" srcId="{810D6981-C9E2-48F9-A61D-94DB0FFE68EB}" destId="{9C20989B-326A-421D-8E67-D72FC8597BEC}" srcOrd="4" destOrd="0" presId="urn:microsoft.com/office/officeart/2005/8/layout/process2"/>
    <dgm:cxn modelId="{5E94C41F-AA56-4289-8A96-8B49984E480C}" type="presParOf" srcId="{810D6981-C9E2-48F9-A61D-94DB0FFE68EB}" destId="{C2B8475B-EC2F-465F-9FFC-870C2EE0F8FA}" srcOrd="5" destOrd="0" presId="urn:microsoft.com/office/officeart/2005/8/layout/process2"/>
    <dgm:cxn modelId="{646A5EEB-F6C4-4613-8C86-058E8F7ED3B6}" type="presParOf" srcId="{C2B8475B-EC2F-465F-9FFC-870C2EE0F8FA}" destId="{7025F0AE-F50A-4504-9322-3053474CD73C}" srcOrd="0" destOrd="0" presId="urn:microsoft.com/office/officeart/2005/8/layout/process2"/>
    <dgm:cxn modelId="{58DCF68B-88D4-4E84-9349-21962965AC3E}" type="presParOf" srcId="{810D6981-C9E2-48F9-A61D-94DB0FFE68EB}" destId="{BE456ECF-2C78-4DBB-B52F-BAC9E521B4A3}" srcOrd="6" destOrd="0" presId="urn:microsoft.com/office/officeart/2005/8/layout/process2"/>
    <dgm:cxn modelId="{A4E1BA35-EEC9-4CC9-AFF3-EE221C1DA9C4}" type="presParOf" srcId="{810D6981-C9E2-48F9-A61D-94DB0FFE68EB}" destId="{6AE05EC8-8E62-4D84-B9F7-0F9BBF4B8E43}" srcOrd="7" destOrd="0" presId="urn:microsoft.com/office/officeart/2005/8/layout/process2"/>
    <dgm:cxn modelId="{B3BADFA5-5D63-4ABC-BEF9-087E63C0E71A}" type="presParOf" srcId="{6AE05EC8-8E62-4D84-B9F7-0F9BBF4B8E43}" destId="{2350C228-49B9-44CF-94AD-CC2F5C4F76A4}" srcOrd="0" destOrd="0" presId="urn:microsoft.com/office/officeart/2005/8/layout/process2"/>
    <dgm:cxn modelId="{791C3BC6-9E38-4967-AFE8-D1AF9DC9E1DE}" type="presParOf" srcId="{810D6981-C9E2-48F9-A61D-94DB0FFE68EB}" destId="{47248874-28C6-4986-8012-562C0A5E2951}" srcOrd="8" destOrd="0" presId="urn:microsoft.com/office/officeart/2005/8/layout/process2"/>
    <dgm:cxn modelId="{9280A856-230F-42FB-B0DA-06DD071AE907}" type="presParOf" srcId="{810D6981-C9E2-48F9-A61D-94DB0FFE68EB}" destId="{E462D1C4-5E40-4913-93B7-8ADBD9663FA6}" srcOrd="9" destOrd="0" presId="urn:microsoft.com/office/officeart/2005/8/layout/process2"/>
    <dgm:cxn modelId="{2FD14F20-55E4-44C9-8F29-86A77D89F313}" type="presParOf" srcId="{E462D1C4-5E40-4913-93B7-8ADBD9663FA6}" destId="{4F9AD953-0C40-49BE-8CA5-516F454CB78C}" srcOrd="0" destOrd="0" presId="urn:microsoft.com/office/officeart/2005/8/layout/process2"/>
    <dgm:cxn modelId="{2965DC22-7512-49BE-B89A-A8D528610114}" type="presParOf" srcId="{810D6981-C9E2-48F9-A61D-94DB0FFE68EB}" destId="{5739458F-2E24-43C8-88D1-49F04E8B7A09}" srcOrd="10" destOrd="0" presId="urn:microsoft.com/office/officeart/2005/8/layout/process2"/>
  </dgm:cxnLst>
  <dgm:bg>
    <a:pattFill prst="openDmnd">
      <a:fgClr>
        <a:schemeClr val="accent1"/>
      </a:fgClr>
      <a:bgClr>
        <a:schemeClr val="bg1"/>
      </a:bgClr>
    </a:pattFill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1A4BF8-2E3E-41E7-AEB1-D608FC0E9C7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717EE66-AFF5-4FC8-9B26-862994184B08}">
      <dgm:prSet phldrT="[Text]" custT="1"/>
      <dgm:spPr>
        <a:solidFill>
          <a:srgbClr val="00B0F0"/>
        </a:solidFill>
        <a:ln w="57150">
          <a:solidFill>
            <a:schemeClr val="bg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32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সম্পদের</a:t>
          </a:r>
          <a:r>
            <a:rPr lang="en-US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en-US" sz="32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ব্যক্তিগত,সমবায়</a:t>
          </a:r>
          <a:r>
            <a:rPr lang="en-US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ও </a:t>
          </a:r>
          <a:r>
            <a:rPr lang="en-US" sz="32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সরকারি</a:t>
          </a:r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মালিকানা</a:t>
          </a:r>
          <a:endParaRPr lang="en-US" sz="3200" b="1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gm:t>
    </dgm:pt>
    <dgm:pt modelId="{ADCA5CF9-10EE-4DAD-8307-7154FDBC8CE7}" type="parTrans" cxnId="{630E6570-B576-4D45-AA07-51B366BCB0CE}">
      <dgm:prSet/>
      <dgm:spPr/>
      <dgm:t>
        <a:bodyPr/>
        <a:lstStyle/>
        <a:p>
          <a:endParaRPr lang="en-US"/>
        </a:p>
      </dgm:t>
    </dgm:pt>
    <dgm:pt modelId="{3969565A-F66E-4027-8534-FD909C5494BA}" type="sibTrans" cxnId="{630E6570-B576-4D45-AA07-51B366BCB0CE}">
      <dgm:prSet/>
      <dgm:spPr/>
      <dgm:t>
        <a:bodyPr/>
        <a:lstStyle/>
        <a:p>
          <a:endParaRPr lang="en-US"/>
        </a:p>
      </dgm:t>
    </dgm:pt>
    <dgm:pt modelId="{4EE104DE-0B37-4A47-9B26-83E48A0D47E5}">
      <dgm:prSet phldrT="[Text]" custT="1"/>
      <dgm:spPr>
        <a:solidFill>
          <a:schemeClr val="accent5">
            <a:lumMod val="75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sz="32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অসম</a:t>
          </a:r>
          <a:r>
            <a:rPr lang="en-US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প্রতিযো</a:t>
          </a:r>
          <a:r>
            <a:rPr lang="en-US" sz="32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গিতা</a:t>
          </a:r>
          <a:endParaRPr lang="en-US" sz="3200" dirty="0">
            <a:solidFill>
              <a:schemeClr val="accent6">
                <a:lumMod val="75000"/>
              </a:schemeClr>
            </a:solidFill>
          </a:endParaRPr>
        </a:p>
      </dgm:t>
    </dgm:pt>
    <dgm:pt modelId="{8683D8F5-AD17-4559-BA0F-65873DC369C4}" type="parTrans" cxnId="{E8E5D028-2C3F-4243-BC74-118AE846A440}">
      <dgm:prSet/>
      <dgm:spPr/>
      <dgm:t>
        <a:bodyPr/>
        <a:lstStyle/>
        <a:p>
          <a:endParaRPr lang="en-US"/>
        </a:p>
      </dgm:t>
    </dgm:pt>
    <dgm:pt modelId="{656E8539-CC11-4A60-8F74-BB6E87489E3F}" type="sibTrans" cxnId="{E8E5D028-2C3F-4243-BC74-118AE846A440}">
      <dgm:prSet/>
      <dgm:spPr/>
      <dgm:t>
        <a:bodyPr/>
        <a:lstStyle/>
        <a:p>
          <a:endParaRPr lang="en-US"/>
        </a:p>
      </dgm:t>
    </dgm:pt>
    <dgm:pt modelId="{72788868-582B-4CF0-A657-77CD35812A1E}">
      <dgm:prSet custT="1"/>
      <dgm:spPr>
        <a:solidFill>
          <a:schemeClr val="accent3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মুনাফা অর্জন</a:t>
          </a:r>
          <a:endParaRPr lang="en-US" sz="3600" dirty="0">
            <a:solidFill>
              <a:schemeClr val="bg1"/>
            </a:solidFill>
          </a:endParaRPr>
        </a:p>
      </dgm:t>
    </dgm:pt>
    <dgm:pt modelId="{10AE32D8-2AB6-4DAD-81DD-88858AFB10C7}" type="parTrans" cxnId="{5DAA1A53-ABF2-481E-A17A-B995A3A5B1FE}">
      <dgm:prSet/>
      <dgm:spPr/>
      <dgm:t>
        <a:bodyPr/>
        <a:lstStyle/>
        <a:p>
          <a:endParaRPr lang="en-US"/>
        </a:p>
      </dgm:t>
    </dgm:pt>
    <dgm:pt modelId="{D7D7AF3A-D849-4D44-A838-E5B9AB2DC659}" type="sibTrans" cxnId="{5DAA1A53-ABF2-481E-A17A-B995A3A5B1FE}">
      <dgm:prSet/>
      <dgm:spPr/>
      <dgm:t>
        <a:bodyPr/>
        <a:lstStyle/>
        <a:p>
          <a:endParaRPr lang="en-US"/>
        </a:p>
      </dgm:t>
    </dgm:pt>
    <dgm:pt modelId="{A5FB1906-5322-4FDE-A643-EA648B897DA2}">
      <dgm:prSet custT="1"/>
      <dgm:spPr>
        <a:solidFill>
          <a:srgbClr val="FFFF00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উদ্যোক্তা ও ভোগকারীর স্বাধীনতা</a:t>
          </a:r>
          <a:endParaRPr lang="en-US" sz="3200" dirty="0">
            <a:solidFill>
              <a:schemeClr val="bg2">
                <a:lumMod val="50000"/>
              </a:schemeClr>
            </a:solidFill>
          </a:endParaRPr>
        </a:p>
      </dgm:t>
    </dgm:pt>
    <dgm:pt modelId="{58C09053-CFF1-44F2-8A55-F1262F6A493F}" type="parTrans" cxnId="{ECB665B2-8B50-4F04-A467-35735125D2BF}">
      <dgm:prSet/>
      <dgm:spPr/>
      <dgm:t>
        <a:bodyPr/>
        <a:lstStyle/>
        <a:p>
          <a:endParaRPr lang="en-US"/>
        </a:p>
      </dgm:t>
    </dgm:pt>
    <dgm:pt modelId="{B10093C7-B669-4DF7-916D-FBBE196839C8}" type="sibTrans" cxnId="{ECB665B2-8B50-4F04-A467-35735125D2BF}">
      <dgm:prSet/>
      <dgm:spPr/>
      <dgm:t>
        <a:bodyPr/>
        <a:lstStyle/>
        <a:p>
          <a:endParaRPr lang="en-US"/>
        </a:p>
      </dgm:t>
    </dgm:pt>
    <dgm:pt modelId="{1CCB9D67-260F-4AA5-A349-B790DB4049A4}">
      <dgm:prSet custT="1"/>
      <dgm:spPr>
        <a:solidFill>
          <a:schemeClr val="accent6">
            <a:lumMod val="75000"/>
          </a:schemeClr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বন্টনের ক্ষেত্রে বৈষম্য</a:t>
          </a:r>
          <a:endParaRPr lang="en-US" sz="3600" dirty="0">
            <a:solidFill>
              <a:srgbClr val="002060"/>
            </a:solidFill>
          </a:endParaRPr>
        </a:p>
      </dgm:t>
    </dgm:pt>
    <dgm:pt modelId="{DF9ACA10-F348-4723-908E-3EBC521C25BB}" type="parTrans" cxnId="{93DA79D9-F4B7-4D41-9FD0-56934D9A8C45}">
      <dgm:prSet/>
      <dgm:spPr/>
      <dgm:t>
        <a:bodyPr/>
        <a:lstStyle/>
        <a:p>
          <a:endParaRPr lang="en-US"/>
        </a:p>
      </dgm:t>
    </dgm:pt>
    <dgm:pt modelId="{A73D693A-794F-4695-B90F-22F42A280B7F}" type="sibTrans" cxnId="{93DA79D9-F4B7-4D41-9FD0-56934D9A8C45}">
      <dgm:prSet/>
      <dgm:spPr/>
      <dgm:t>
        <a:bodyPr/>
        <a:lstStyle/>
        <a:p>
          <a:endParaRPr lang="en-US"/>
        </a:p>
      </dgm:t>
    </dgm:pt>
    <dgm:pt modelId="{EE69CB8B-2FBD-4C0C-B9B5-278241D67DF2}">
      <dgm:prSet phldrT="[Text]" custT="1"/>
      <dgm:spPr>
        <a:solidFill>
          <a:schemeClr val="accent2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en-US" sz="36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ব্যক্তিগত</a:t>
          </a:r>
          <a:r>
            <a:rPr lang="en-US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 </a:t>
          </a:r>
          <a:r>
            <a:rPr lang="en-US" sz="36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উদ্যোগ</a:t>
          </a:r>
          <a:endParaRPr lang="en-US" sz="3600" b="1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245C2F04-17B2-4CFA-B972-2942E583A273}" type="parTrans" cxnId="{698AD7DD-8804-4DF4-9474-CAC27F168B24}">
      <dgm:prSet/>
      <dgm:spPr/>
      <dgm:t>
        <a:bodyPr/>
        <a:lstStyle/>
        <a:p>
          <a:endParaRPr lang="en-US"/>
        </a:p>
      </dgm:t>
    </dgm:pt>
    <dgm:pt modelId="{327962A1-BB12-4A31-BB82-553CCCD720CA}" type="sibTrans" cxnId="{698AD7DD-8804-4DF4-9474-CAC27F168B24}">
      <dgm:prSet/>
      <dgm:spPr/>
      <dgm:t>
        <a:bodyPr/>
        <a:lstStyle/>
        <a:p>
          <a:endParaRPr lang="en-US"/>
        </a:p>
      </dgm:t>
    </dgm:pt>
    <dgm:pt modelId="{EB1D3CE7-C4D7-4372-9C55-110FC532A5E9}">
      <dgm:prSet phldrT="[Text]" custT="1"/>
      <dgm:spPr>
        <a:solidFill>
          <a:schemeClr val="accent6"/>
        </a:solidFill>
        <a:ln w="57150">
          <a:solidFill>
            <a:srgbClr val="00B050"/>
          </a:solidFill>
        </a:ln>
      </dgm:spPr>
      <dgm:t>
        <a:bodyPr/>
        <a:lstStyle/>
        <a:p>
          <a:r>
            <a:rPr lang="en-US" sz="36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সরকারি</a:t>
          </a:r>
          <a:r>
            <a:rPr lang="en-US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 </a:t>
          </a:r>
          <a:r>
            <a:rPr lang="en-US" sz="36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উদ্যোগ</a:t>
          </a:r>
          <a:endParaRPr lang="en-US" sz="3600" b="1" cap="none" spc="0" dirty="0">
            <a:ln w="22225">
              <a:solidFill>
                <a:schemeClr val="accent2"/>
              </a:solidFill>
              <a:prstDash val="solid"/>
            </a:ln>
            <a:solidFill>
              <a:srgbClr val="002060"/>
            </a:solidFill>
            <a:effectLst/>
          </a:endParaRPr>
        </a:p>
      </dgm:t>
    </dgm:pt>
    <dgm:pt modelId="{CCBFCB0F-4E23-4923-9BE1-525BC3914671}" type="parTrans" cxnId="{27B175FD-7BC9-4B5B-9D69-B077E61C9687}">
      <dgm:prSet/>
      <dgm:spPr/>
      <dgm:t>
        <a:bodyPr/>
        <a:lstStyle/>
        <a:p>
          <a:endParaRPr lang="en-US"/>
        </a:p>
      </dgm:t>
    </dgm:pt>
    <dgm:pt modelId="{9D9F64D1-EC42-44ED-89E6-AA2FC17463A0}" type="sibTrans" cxnId="{27B175FD-7BC9-4B5B-9D69-B077E61C9687}">
      <dgm:prSet/>
      <dgm:spPr/>
      <dgm:t>
        <a:bodyPr/>
        <a:lstStyle/>
        <a:p>
          <a:endParaRPr lang="en-US"/>
        </a:p>
      </dgm:t>
    </dgm:pt>
    <dgm:pt modelId="{810D6981-C9E2-48F9-A61D-94DB0FFE68EB}" type="pres">
      <dgm:prSet presAssocID="{BC1A4BF8-2E3E-41E7-AEB1-D608FC0E9C76}" presName="linearFlow" presStyleCnt="0">
        <dgm:presLayoutVars>
          <dgm:resizeHandles val="exact"/>
        </dgm:presLayoutVars>
      </dgm:prSet>
      <dgm:spPr/>
    </dgm:pt>
    <dgm:pt modelId="{B4D6BE40-8A6A-4D96-A3B0-9C6255DF414E}" type="pres">
      <dgm:prSet presAssocID="{5717EE66-AFF5-4FC8-9B26-862994184B08}" presName="node" presStyleLbl="node1" presStyleIdx="0" presStyleCnt="7" custScaleX="619155" custLinFactNeighborX="4740" custLinFactNeighborY="11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4037D-661D-4B1D-B8F6-794F53B5CDB1}" type="pres">
      <dgm:prSet presAssocID="{3969565A-F66E-4027-8534-FD909C5494BA}" presName="sibTrans" presStyleLbl="sibTrans2D1" presStyleIdx="0" presStyleCnt="6"/>
      <dgm:spPr/>
      <dgm:t>
        <a:bodyPr/>
        <a:lstStyle/>
        <a:p>
          <a:endParaRPr lang="en-US"/>
        </a:p>
      </dgm:t>
    </dgm:pt>
    <dgm:pt modelId="{746D1A41-4880-4711-AFE7-6B8ADDA91C90}" type="pres">
      <dgm:prSet presAssocID="{3969565A-F66E-4027-8534-FD909C5494BA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E981249-9696-492F-B40A-1A1A815ED2C9}" type="pres">
      <dgm:prSet presAssocID="{EE69CB8B-2FBD-4C0C-B9B5-278241D67DF2}" presName="node" presStyleLbl="node1" presStyleIdx="1" presStyleCnt="7" custScaleX="619334" custLinFactNeighborX="-3152" custLinFactNeighborY="15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93DA0-E2F5-400E-9A04-D948768FDC7A}" type="pres">
      <dgm:prSet presAssocID="{327962A1-BB12-4A31-BB82-553CCCD720CA}" presName="sibTrans" presStyleLbl="sibTrans2D1" presStyleIdx="1" presStyleCnt="6"/>
      <dgm:spPr/>
      <dgm:t>
        <a:bodyPr/>
        <a:lstStyle/>
        <a:p>
          <a:endParaRPr lang="en-US"/>
        </a:p>
      </dgm:t>
    </dgm:pt>
    <dgm:pt modelId="{2834724E-18D2-4E05-9786-994C393B11FC}" type="pres">
      <dgm:prSet presAssocID="{327962A1-BB12-4A31-BB82-553CCCD720CA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C7C4A54B-BEE2-4F6D-97A4-F15263152B28}" type="pres">
      <dgm:prSet presAssocID="{EB1D3CE7-C4D7-4372-9C55-110FC532A5E9}" presName="node" presStyleLbl="node1" presStyleIdx="2" presStyleCnt="7" custScaleX="618236" custLinFactNeighborX="-1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B6049-E232-4F25-9875-A1904700209E}" type="pres">
      <dgm:prSet presAssocID="{9D9F64D1-EC42-44ED-89E6-AA2FC17463A0}" presName="sibTrans" presStyleLbl="sibTrans2D1" presStyleIdx="2" presStyleCnt="6"/>
      <dgm:spPr/>
      <dgm:t>
        <a:bodyPr/>
        <a:lstStyle/>
        <a:p>
          <a:endParaRPr lang="en-US"/>
        </a:p>
      </dgm:t>
    </dgm:pt>
    <dgm:pt modelId="{D51890A4-3097-477A-99FA-223D00953276}" type="pres">
      <dgm:prSet presAssocID="{9D9F64D1-EC42-44ED-89E6-AA2FC17463A0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C349FC93-E5A2-46B4-8BC8-DC52074B9ABC}" type="pres">
      <dgm:prSet presAssocID="{4EE104DE-0B37-4A47-9B26-83E48A0D47E5}" presName="node" presStyleLbl="node1" presStyleIdx="3" presStyleCnt="7" custScaleX="622859" custLinFactNeighborX="5779" custLinFactNeighborY="7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82A36-A87B-4BA7-907D-FAA6A51E3707}" type="pres">
      <dgm:prSet presAssocID="{656E8539-CC11-4A60-8F74-BB6E87489E3F}" presName="sibTrans" presStyleLbl="sibTrans2D1" presStyleIdx="3" presStyleCnt="6"/>
      <dgm:spPr/>
      <dgm:t>
        <a:bodyPr/>
        <a:lstStyle/>
        <a:p>
          <a:endParaRPr lang="en-US"/>
        </a:p>
      </dgm:t>
    </dgm:pt>
    <dgm:pt modelId="{FE2E75EF-7EBA-489E-B627-376FF2FF4AC4}" type="pres">
      <dgm:prSet presAssocID="{656E8539-CC11-4A60-8F74-BB6E87489E3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6A758773-13BB-46B6-9A97-A652973DF7F9}" type="pres">
      <dgm:prSet presAssocID="{72788868-582B-4CF0-A657-77CD35812A1E}" presName="node" presStyleLbl="node1" presStyleIdx="4" presStyleCnt="7" custScaleX="622859" custLinFactNeighborX="535" custLinFactNeighborY="2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C7A0C-A69D-4BB2-82A1-1178D58C9FF8}" type="pres">
      <dgm:prSet presAssocID="{D7D7AF3A-D849-4D44-A838-E5B9AB2DC659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BB60920-54D6-424D-9B80-92DA61C5ED65}" type="pres">
      <dgm:prSet presAssocID="{D7D7AF3A-D849-4D44-A838-E5B9AB2DC65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BE456ECF-2C78-4DBB-B52F-BAC9E521B4A3}" type="pres">
      <dgm:prSet presAssocID="{A5FB1906-5322-4FDE-A643-EA648B897DA2}" presName="node" presStyleLbl="node1" presStyleIdx="5" presStyleCnt="7" custScaleX="622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7F1C1-F39C-45A0-92BC-5C917B722D8D}" type="pres">
      <dgm:prSet presAssocID="{B10093C7-B669-4DF7-916D-FBBE196839C8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ACD8D9D-1A4E-40BE-ADCD-AF12ECD5894F}" type="pres">
      <dgm:prSet presAssocID="{B10093C7-B669-4DF7-916D-FBBE196839C8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F541C19-3557-4704-AEA2-3CC78C7522A4}" type="pres">
      <dgm:prSet presAssocID="{1CCB9D67-260F-4AA5-A349-B790DB4049A4}" presName="node" presStyleLbl="node1" presStyleIdx="6" presStyleCnt="7" custScaleX="622859" custLinFactNeighborX="1604" custLinFactNeighborY="-2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EB0D76-E7AE-4243-81F5-7E1427B85EFA}" type="presOf" srcId="{656E8539-CC11-4A60-8F74-BB6E87489E3F}" destId="{21182A36-A87B-4BA7-907D-FAA6A51E3707}" srcOrd="0" destOrd="0" presId="urn:microsoft.com/office/officeart/2005/8/layout/process2"/>
    <dgm:cxn modelId="{34D565F4-3E96-4E36-A20D-6C7F410A0CC2}" type="presOf" srcId="{4EE104DE-0B37-4A47-9B26-83E48A0D47E5}" destId="{C349FC93-E5A2-46B4-8BC8-DC52074B9ABC}" srcOrd="0" destOrd="0" presId="urn:microsoft.com/office/officeart/2005/8/layout/process2"/>
    <dgm:cxn modelId="{56C2A82B-F98B-4A1C-95EF-BE20F36FFC3C}" type="presOf" srcId="{A5FB1906-5322-4FDE-A643-EA648B897DA2}" destId="{BE456ECF-2C78-4DBB-B52F-BAC9E521B4A3}" srcOrd="0" destOrd="0" presId="urn:microsoft.com/office/officeart/2005/8/layout/process2"/>
    <dgm:cxn modelId="{1328B18D-99FA-49FE-A621-9A9590C4D065}" type="presOf" srcId="{BC1A4BF8-2E3E-41E7-AEB1-D608FC0E9C76}" destId="{810D6981-C9E2-48F9-A61D-94DB0FFE68EB}" srcOrd="0" destOrd="0" presId="urn:microsoft.com/office/officeart/2005/8/layout/process2"/>
    <dgm:cxn modelId="{5DAA1A53-ABF2-481E-A17A-B995A3A5B1FE}" srcId="{BC1A4BF8-2E3E-41E7-AEB1-D608FC0E9C76}" destId="{72788868-582B-4CF0-A657-77CD35812A1E}" srcOrd="4" destOrd="0" parTransId="{10AE32D8-2AB6-4DAD-81DD-88858AFB10C7}" sibTransId="{D7D7AF3A-D849-4D44-A838-E5B9AB2DC659}"/>
    <dgm:cxn modelId="{C27BCF17-7CCC-4459-8287-69AD6FB5133E}" type="presOf" srcId="{D7D7AF3A-D849-4D44-A838-E5B9AB2DC659}" destId="{C8CC7A0C-A69D-4BB2-82A1-1178D58C9FF8}" srcOrd="0" destOrd="0" presId="urn:microsoft.com/office/officeart/2005/8/layout/process2"/>
    <dgm:cxn modelId="{64EBE6A0-87D1-44E5-B5B8-3AA0E04D7E31}" type="presOf" srcId="{9D9F64D1-EC42-44ED-89E6-AA2FC17463A0}" destId="{D51890A4-3097-477A-99FA-223D00953276}" srcOrd="1" destOrd="0" presId="urn:microsoft.com/office/officeart/2005/8/layout/process2"/>
    <dgm:cxn modelId="{4BBBAD51-48EA-42D1-9B53-90EDD9582676}" type="presOf" srcId="{72788868-582B-4CF0-A657-77CD35812A1E}" destId="{6A758773-13BB-46B6-9A97-A652973DF7F9}" srcOrd="0" destOrd="0" presId="urn:microsoft.com/office/officeart/2005/8/layout/process2"/>
    <dgm:cxn modelId="{AD9AE19B-A713-4D95-BB5F-91CB41407A90}" type="presOf" srcId="{656E8539-CC11-4A60-8F74-BB6E87489E3F}" destId="{FE2E75EF-7EBA-489E-B627-376FF2FF4AC4}" srcOrd="1" destOrd="0" presId="urn:microsoft.com/office/officeart/2005/8/layout/process2"/>
    <dgm:cxn modelId="{93DA79D9-F4B7-4D41-9FD0-56934D9A8C45}" srcId="{BC1A4BF8-2E3E-41E7-AEB1-D608FC0E9C76}" destId="{1CCB9D67-260F-4AA5-A349-B790DB4049A4}" srcOrd="6" destOrd="0" parTransId="{DF9ACA10-F348-4723-908E-3EBC521C25BB}" sibTransId="{A73D693A-794F-4695-B90F-22F42A280B7F}"/>
    <dgm:cxn modelId="{162D247E-AC5E-474A-AF7B-0BF0CF00AC2B}" type="presOf" srcId="{3969565A-F66E-4027-8534-FD909C5494BA}" destId="{F994037D-661D-4B1D-B8F6-794F53B5CDB1}" srcOrd="0" destOrd="0" presId="urn:microsoft.com/office/officeart/2005/8/layout/process2"/>
    <dgm:cxn modelId="{E8E5D028-2C3F-4243-BC74-118AE846A440}" srcId="{BC1A4BF8-2E3E-41E7-AEB1-D608FC0E9C76}" destId="{4EE104DE-0B37-4A47-9B26-83E48A0D47E5}" srcOrd="3" destOrd="0" parTransId="{8683D8F5-AD17-4559-BA0F-65873DC369C4}" sibTransId="{656E8539-CC11-4A60-8F74-BB6E87489E3F}"/>
    <dgm:cxn modelId="{5C1B7CF9-1FCE-4A84-9100-9BB052D09A9E}" type="presOf" srcId="{3969565A-F66E-4027-8534-FD909C5494BA}" destId="{746D1A41-4880-4711-AFE7-6B8ADDA91C90}" srcOrd="1" destOrd="0" presId="urn:microsoft.com/office/officeart/2005/8/layout/process2"/>
    <dgm:cxn modelId="{698AD7DD-8804-4DF4-9474-CAC27F168B24}" srcId="{BC1A4BF8-2E3E-41E7-AEB1-D608FC0E9C76}" destId="{EE69CB8B-2FBD-4C0C-B9B5-278241D67DF2}" srcOrd="1" destOrd="0" parTransId="{245C2F04-17B2-4CFA-B972-2942E583A273}" sibTransId="{327962A1-BB12-4A31-BB82-553CCCD720CA}"/>
    <dgm:cxn modelId="{ECB665B2-8B50-4F04-A467-35735125D2BF}" srcId="{BC1A4BF8-2E3E-41E7-AEB1-D608FC0E9C76}" destId="{A5FB1906-5322-4FDE-A643-EA648B897DA2}" srcOrd="5" destOrd="0" parTransId="{58C09053-CFF1-44F2-8A55-F1262F6A493F}" sibTransId="{B10093C7-B669-4DF7-916D-FBBE196839C8}"/>
    <dgm:cxn modelId="{C0B7E3F7-B89E-41CB-8075-46DCBEAF7820}" type="presOf" srcId="{EB1D3CE7-C4D7-4372-9C55-110FC532A5E9}" destId="{C7C4A54B-BEE2-4F6D-97A4-F15263152B28}" srcOrd="0" destOrd="0" presId="urn:microsoft.com/office/officeart/2005/8/layout/process2"/>
    <dgm:cxn modelId="{32E688A2-84A7-4941-B9D1-0F8F97568874}" type="presOf" srcId="{EE69CB8B-2FBD-4C0C-B9B5-278241D67DF2}" destId="{5E981249-9696-492F-B40A-1A1A815ED2C9}" srcOrd="0" destOrd="0" presId="urn:microsoft.com/office/officeart/2005/8/layout/process2"/>
    <dgm:cxn modelId="{40379BC7-597A-494D-B8E6-506AD42785F3}" type="presOf" srcId="{1CCB9D67-260F-4AA5-A349-B790DB4049A4}" destId="{5F541C19-3557-4704-AEA2-3CC78C7522A4}" srcOrd="0" destOrd="0" presId="urn:microsoft.com/office/officeart/2005/8/layout/process2"/>
    <dgm:cxn modelId="{27B175FD-7BC9-4B5B-9D69-B077E61C9687}" srcId="{BC1A4BF8-2E3E-41E7-AEB1-D608FC0E9C76}" destId="{EB1D3CE7-C4D7-4372-9C55-110FC532A5E9}" srcOrd="2" destOrd="0" parTransId="{CCBFCB0F-4E23-4923-9BE1-525BC3914671}" sibTransId="{9D9F64D1-EC42-44ED-89E6-AA2FC17463A0}"/>
    <dgm:cxn modelId="{F3EC3A9E-9C8A-4B99-8AEF-E8BF34CC7F26}" type="presOf" srcId="{D7D7AF3A-D849-4D44-A838-E5B9AB2DC659}" destId="{3BB60920-54D6-424D-9B80-92DA61C5ED65}" srcOrd="1" destOrd="0" presId="urn:microsoft.com/office/officeart/2005/8/layout/process2"/>
    <dgm:cxn modelId="{EC51FC7B-8DBE-4409-9D7E-4C38BD3EA42D}" type="presOf" srcId="{327962A1-BB12-4A31-BB82-553CCCD720CA}" destId="{2834724E-18D2-4E05-9786-994C393B11FC}" srcOrd="1" destOrd="0" presId="urn:microsoft.com/office/officeart/2005/8/layout/process2"/>
    <dgm:cxn modelId="{A10BE087-1E07-4DFB-88EB-5167E82CF9AF}" type="presOf" srcId="{B10093C7-B669-4DF7-916D-FBBE196839C8}" destId="{DACD8D9D-1A4E-40BE-ADCD-AF12ECD5894F}" srcOrd="1" destOrd="0" presId="urn:microsoft.com/office/officeart/2005/8/layout/process2"/>
    <dgm:cxn modelId="{630E6570-B576-4D45-AA07-51B366BCB0CE}" srcId="{BC1A4BF8-2E3E-41E7-AEB1-D608FC0E9C76}" destId="{5717EE66-AFF5-4FC8-9B26-862994184B08}" srcOrd="0" destOrd="0" parTransId="{ADCA5CF9-10EE-4DAD-8307-7154FDBC8CE7}" sibTransId="{3969565A-F66E-4027-8534-FD909C5494BA}"/>
    <dgm:cxn modelId="{3020FE47-510E-4AF5-8770-52002DC5854B}" type="presOf" srcId="{5717EE66-AFF5-4FC8-9B26-862994184B08}" destId="{B4D6BE40-8A6A-4D96-A3B0-9C6255DF414E}" srcOrd="0" destOrd="0" presId="urn:microsoft.com/office/officeart/2005/8/layout/process2"/>
    <dgm:cxn modelId="{B0A2434A-19A2-4069-9992-64BFE78D0A32}" type="presOf" srcId="{327962A1-BB12-4A31-BB82-553CCCD720CA}" destId="{3B893DA0-E2F5-400E-9A04-D948768FDC7A}" srcOrd="0" destOrd="0" presId="urn:microsoft.com/office/officeart/2005/8/layout/process2"/>
    <dgm:cxn modelId="{BF62125E-F711-4002-BE94-F2F5B5123D3D}" type="presOf" srcId="{B10093C7-B669-4DF7-916D-FBBE196839C8}" destId="{2CA7F1C1-F39C-45A0-92BC-5C917B722D8D}" srcOrd="0" destOrd="0" presId="urn:microsoft.com/office/officeart/2005/8/layout/process2"/>
    <dgm:cxn modelId="{9EC3CFA6-E6BF-451C-AC9E-D21033E96A9F}" type="presOf" srcId="{9D9F64D1-EC42-44ED-89E6-AA2FC17463A0}" destId="{463B6049-E232-4F25-9875-A1904700209E}" srcOrd="0" destOrd="0" presId="urn:microsoft.com/office/officeart/2005/8/layout/process2"/>
    <dgm:cxn modelId="{8B2BA502-9E9F-4196-92FB-9F3F7088D0E3}" type="presParOf" srcId="{810D6981-C9E2-48F9-A61D-94DB0FFE68EB}" destId="{B4D6BE40-8A6A-4D96-A3B0-9C6255DF414E}" srcOrd="0" destOrd="0" presId="urn:microsoft.com/office/officeart/2005/8/layout/process2"/>
    <dgm:cxn modelId="{775E59AE-520F-4549-A244-FB7F6340B53A}" type="presParOf" srcId="{810D6981-C9E2-48F9-A61D-94DB0FFE68EB}" destId="{F994037D-661D-4B1D-B8F6-794F53B5CDB1}" srcOrd="1" destOrd="0" presId="urn:microsoft.com/office/officeart/2005/8/layout/process2"/>
    <dgm:cxn modelId="{47809BC3-ED68-49A0-B630-55CF0E1BE1FB}" type="presParOf" srcId="{F994037D-661D-4B1D-B8F6-794F53B5CDB1}" destId="{746D1A41-4880-4711-AFE7-6B8ADDA91C90}" srcOrd="0" destOrd="0" presId="urn:microsoft.com/office/officeart/2005/8/layout/process2"/>
    <dgm:cxn modelId="{F088DCE6-CA87-403D-8DED-6ECD4B6D8FF4}" type="presParOf" srcId="{810D6981-C9E2-48F9-A61D-94DB0FFE68EB}" destId="{5E981249-9696-492F-B40A-1A1A815ED2C9}" srcOrd="2" destOrd="0" presId="urn:microsoft.com/office/officeart/2005/8/layout/process2"/>
    <dgm:cxn modelId="{5EEF6DAC-CF8F-4E46-9990-35CE94D965D2}" type="presParOf" srcId="{810D6981-C9E2-48F9-A61D-94DB0FFE68EB}" destId="{3B893DA0-E2F5-400E-9A04-D948768FDC7A}" srcOrd="3" destOrd="0" presId="urn:microsoft.com/office/officeart/2005/8/layout/process2"/>
    <dgm:cxn modelId="{90A43E5E-4165-4D32-9738-003083044B5F}" type="presParOf" srcId="{3B893DA0-E2F5-400E-9A04-D948768FDC7A}" destId="{2834724E-18D2-4E05-9786-994C393B11FC}" srcOrd="0" destOrd="0" presId="urn:microsoft.com/office/officeart/2005/8/layout/process2"/>
    <dgm:cxn modelId="{A8741851-7DEB-40B6-A449-2CF6EA7253D2}" type="presParOf" srcId="{810D6981-C9E2-48F9-A61D-94DB0FFE68EB}" destId="{C7C4A54B-BEE2-4F6D-97A4-F15263152B28}" srcOrd="4" destOrd="0" presId="urn:microsoft.com/office/officeart/2005/8/layout/process2"/>
    <dgm:cxn modelId="{53C1FA08-A7A8-436C-91BF-0CC6241092CD}" type="presParOf" srcId="{810D6981-C9E2-48F9-A61D-94DB0FFE68EB}" destId="{463B6049-E232-4F25-9875-A1904700209E}" srcOrd="5" destOrd="0" presId="urn:microsoft.com/office/officeart/2005/8/layout/process2"/>
    <dgm:cxn modelId="{1DFD2187-51B5-47CA-AF0B-275BE6BB6878}" type="presParOf" srcId="{463B6049-E232-4F25-9875-A1904700209E}" destId="{D51890A4-3097-477A-99FA-223D00953276}" srcOrd="0" destOrd="0" presId="urn:microsoft.com/office/officeart/2005/8/layout/process2"/>
    <dgm:cxn modelId="{4C722E51-F949-4A86-84F8-9D2DA176220A}" type="presParOf" srcId="{810D6981-C9E2-48F9-A61D-94DB0FFE68EB}" destId="{C349FC93-E5A2-46B4-8BC8-DC52074B9ABC}" srcOrd="6" destOrd="0" presId="urn:microsoft.com/office/officeart/2005/8/layout/process2"/>
    <dgm:cxn modelId="{E84E060C-0CA1-44B9-8CB5-C7ABA944CE1E}" type="presParOf" srcId="{810D6981-C9E2-48F9-A61D-94DB0FFE68EB}" destId="{21182A36-A87B-4BA7-907D-FAA6A51E3707}" srcOrd="7" destOrd="0" presId="urn:microsoft.com/office/officeart/2005/8/layout/process2"/>
    <dgm:cxn modelId="{016BE582-579E-47A0-9BAF-26FD89A9D27B}" type="presParOf" srcId="{21182A36-A87B-4BA7-907D-FAA6A51E3707}" destId="{FE2E75EF-7EBA-489E-B627-376FF2FF4AC4}" srcOrd="0" destOrd="0" presId="urn:microsoft.com/office/officeart/2005/8/layout/process2"/>
    <dgm:cxn modelId="{91321229-2AAD-48A3-9652-B6B49BB27C52}" type="presParOf" srcId="{810D6981-C9E2-48F9-A61D-94DB0FFE68EB}" destId="{6A758773-13BB-46B6-9A97-A652973DF7F9}" srcOrd="8" destOrd="0" presId="urn:microsoft.com/office/officeart/2005/8/layout/process2"/>
    <dgm:cxn modelId="{9376BAD8-EE81-4889-9B1C-F484FA9C9386}" type="presParOf" srcId="{810D6981-C9E2-48F9-A61D-94DB0FFE68EB}" destId="{C8CC7A0C-A69D-4BB2-82A1-1178D58C9FF8}" srcOrd="9" destOrd="0" presId="urn:microsoft.com/office/officeart/2005/8/layout/process2"/>
    <dgm:cxn modelId="{9397EF8C-F77B-4A76-BA41-D352AC533AB3}" type="presParOf" srcId="{C8CC7A0C-A69D-4BB2-82A1-1178D58C9FF8}" destId="{3BB60920-54D6-424D-9B80-92DA61C5ED65}" srcOrd="0" destOrd="0" presId="urn:microsoft.com/office/officeart/2005/8/layout/process2"/>
    <dgm:cxn modelId="{6B7163FA-961A-4FA6-8373-C356EC546D58}" type="presParOf" srcId="{810D6981-C9E2-48F9-A61D-94DB0FFE68EB}" destId="{BE456ECF-2C78-4DBB-B52F-BAC9E521B4A3}" srcOrd="10" destOrd="0" presId="urn:microsoft.com/office/officeart/2005/8/layout/process2"/>
    <dgm:cxn modelId="{FDF2E5AC-CCB9-4724-85C3-2B11974BFED5}" type="presParOf" srcId="{810D6981-C9E2-48F9-A61D-94DB0FFE68EB}" destId="{2CA7F1C1-F39C-45A0-92BC-5C917B722D8D}" srcOrd="11" destOrd="0" presId="urn:microsoft.com/office/officeart/2005/8/layout/process2"/>
    <dgm:cxn modelId="{38E8A23E-20C1-4A98-AE3C-9582EEB63207}" type="presParOf" srcId="{2CA7F1C1-F39C-45A0-92BC-5C917B722D8D}" destId="{DACD8D9D-1A4E-40BE-ADCD-AF12ECD5894F}" srcOrd="0" destOrd="0" presId="urn:microsoft.com/office/officeart/2005/8/layout/process2"/>
    <dgm:cxn modelId="{6EF6D764-FA51-4577-952F-A0214AA76C8F}" type="presParOf" srcId="{810D6981-C9E2-48F9-A61D-94DB0FFE68EB}" destId="{5F541C19-3557-4704-AEA2-3CC78C7522A4}" srcOrd="12" destOrd="0" presId="urn:microsoft.com/office/officeart/2005/8/layout/process2"/>
  </dgm:cxnLst>
  <dgm:bg>
    <a:pattFill prst="openDmnd">
      <a:fgClr>
        <a:schemeClr val="accent1"/>
      </a:fgClr>
      <a:bgClr>
        <a:schemeClr val="bg1"/>
      </a:bgClr>
    </a:pattFill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6BE40-8A6A-4D96-A3B0-9C6255DF414E}">
      <dsp:nvSpPr>
        <dsp:cNvPr id="0" name=""/>
        <dsp:cNvSpPr/>
      </dsp:nvSpPr>
      <dsp:spPr>
        <a:xfrm>
          <a:off x="9020" y="28930"/>
          <a:ext cx="9139614" cy="441278"/>
        </a:xfrm>
        <a:prstGeom prst="roundRect">
          <a:avLst>
            <a:gd name="adj" fmla="val 10000"/>
          </a:avLst>
        </a:prstGeom>
        <a:solidFill>
          <a:srgbClr val="92D050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উৎপাদনের উপাদানসমুহের রাষ্ট্রীয় মালিকানা</a:t>
          </a:r>
          <a:endParaRPr lang="en-US" sz="3200" b="1" kern="1200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sp:txBody>
      <dsp:txXfrm>
        <a:off x="21945" y="41855"/>
        <a:ext cx="9113764" cy="415428"/>
      </dsp:txXfrm>
    </dsp:sp>
    <dsp:sp modelId="{F994037D-661D-4B1D-B8F6-794F53B5CDB1}">
      <dsp:nvSpPr>
        <dsp:cNvPr id="0" name=""/>
        <dsp:cNvSpPr/>
      </dsp:nvSpPr>
      <dsp:spPr>
        <a:xfrm rot="5400000">
          <a:off x="4487677" y="492454"/>
          <a:ext cx="182300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5400000">
        <a:off x="4519254" y="500592"/>
        <a:ext cx="119145" cy="127610"/>
      </dsp:txXfrm>
    </dsp:sp>
    <dsp:sp modelId="{C349FC93-E5A2-46B4-8BC8-DC52074B9ABC}">
      <dsp:nvSpPr>
        <dsp:cNvPr id="0" name=""/>
        <dsp:cNvSpPr/>
      </dsp:nvSpPr>
      <dsp:spPr>
        <a:xfrm>
          <a:off x="9020" y="713275"/>
          <a:ext cx="9139614" cy="441278"/>
        </a:xfrm>
        <a:prstGeom prst="roundRect">
          <a:avLst>
            <a:gd name="adj" fmla="val 10000"/>
          </a:avLst>
        </a:prstGeom>
        <a:solidFill>
          <a:srgbClr val="00B0F0"/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অর্থনৈতিক কার্যাবলিতে কেন্দ্রীয় পরিকল্পনা</a:t>
          </a:r>
          <a:endParaRPr lang="en-US" sz="32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1945" y="726200"/>
        <a:ext cx="9113764" cy="415428"/>
      </dsp:txXfrm>
    </dsp:sp>
    <dsp:sp modelId="{21182A36-A87B-4BA7-907D-FAA6A51E3707}">
      <dsp:nvSpPr>
        <dsp:cNvPr id="0" name=""/>
        <dsp:cNvSpPr/>
      </dsp:nvSpPr>
      <dsp:spPr>
        <a:xfrm rot="5424005">
          <a:off x="4499832" y="1157584"/>
          <a:ext cx="153480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517161" y="1180132"/>
        <a:ext cx="119145" cy="107436"/>
      </dsp:txXfrm>
    </dsp:sp>
    <dsp:sp modelId="{6A758773-13BB-46B6-9A97-A652973DF7F9}">
      <dsp:nvSpPr>
        <dsp:cNvPr id="0" name=""/>
        <dsp:cNvSpPr/>
      </dsp:nvSpPr>
      <dsp:spPr>
        <a:xfrm>
          <a:off x="0" y="1359190"/>
          <a:ext cx="9148635" cy="441278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ভোক্তার স্বাধীনতার অভাব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12925" y="1372115"/>
        <a:ext cx="9122785" cy="415428"/>
      </dsp:txXfrm>
    </dsp:sp>
    <dsp:sp modelId="{C8CC7A0C-A69D-4BB2-82A1-1178D58C9FF8}">
      <dsp:nvSpPr>
        <dsp:cNvPr id="0" name=""/>
        <dsp:cNvSpPr/>
      </dsp:nvSpPr>
      <dsp:spPr>
        <a:xfrm rot="5400000">
          <a:off x="4498664" y="1802051"/>
          <a:ext cx="151306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-5400000">
        <a:off x="4514745" y="1825685"/>
        <a:ext cx="119145" cy="105914"/>
      </dsp:txXfrm>
    </dsp:sp>
    <dsp:sp modelId="{BE456ECF-2C78-4DBB-B52F-BAC9E521B4A3}">
      <dsp:nvSpPr>
        <dsp:cNvPr id="0" name=""/>
        <dsp:cNvSpPr/>
      </dsp:nvSpPr>
      <dsp:spPr>
        <a:xfrm>
          <a:off x="0" y="2002210"/>
          <a:ext cx="9148635" cy="441278"/>
        </a:xfrm>
        <a:prstGeom prst="roundRect">
          <a:avLst>
            <a:gd name="adj" fmla="val 10000"/>
          </a:avLst>
        </a:prstGeom>
        <a:solidFill>
          <a:schemeClr val="accent6"/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  <a:latin typeface="Siyam Rupali ANSI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অর্থনৈতিক কার্যাবলির উদ্দেশ্য জনকল্যান</a:t>
          </a:r>
          <a:endParaRPr lang="en-US" sz="3200" b="1" kern="1200" dirty="0">
            <a:solidFill>
              <a:srgbClr val="002060"/>
            </a:solidFill>
            <a:latin typeface="Siyam Rupali ANSI" panose="02000000000000000000" pitchFamily="2" charset="0"/>
          </a:endParaRPr>
        </a:p>
      </dsp:txBody>
      <dsp:txXfrm>
        <a:off x="12925" y="2015135"/>
        <a:ext cx="9122785" cy="415428"/>
      </dsp:txXfrm>
    </dsp:sp>
    <dsp:sp modelId="{2CA7F1C1-F39C-45A0-92BC-5C917B722D8D}">
      <dsp:nvSpPr>
        <dsp:cNvPr id="0" name=""/>
        <dsp:cNvSpPr/>
      </dsp:nvSpPr>
      <dsp:spPr>
        <a:xfrm rot="5400000">
          <a:off x="4497798" y="2446226"/>
          <a:ext cx="153038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514745" y="2468995"/>
        <a:ext cx="119145" cy="107127"/>
      </dsp:txXfrm>
    </dsp:sp>
    <dsp:sp modelId="{5F541C19-3557-4704-AEA2-3CC78C7522A4}">
      <dsp:nvSpPr>
        <dsp:cNvPr id="0" name=""/>
        <dsp:cNvSpPr/>
      </dsp:nvSpPr>
      <dsp:spPr>
        <a:xfrm>
          <a:off x="0" y="2647539"/>
          <a:ext cx="9148635" cy="441278"/>
        </a:xfrm>
        <a:prstGeom prst="roundRect">
          <a:avLst>
            <a:gd name="adj" fmla="val 10000"/>
          </a:avLst>
        </a:prstGeom>
        <a:solidFill>
          <a:srgbClr val="002060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12925" y="2660464"/>
        <a:ext cx="9122785" cy="415428"/>
      </dsp:txXfrm>
    </dsp:sp>
    <dsp:sp modelId="{7D022334-AF54-4744-8400-E034AD5BC69F}">
      <dsp:nvSpPr>
        <dsp:cNvPr id="0" name=""/>
        <dsp:cNvSpPr/>
      </dsp:nvSpPr>
      <dsp:spPr>
        <a:xfrm rot="5400000">
          <a:off x="4490517" y="3101263"/>
          <a:ext cx="167599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514744" y="3116751"/>
        <a:ext cx="119145" cy="117319"/>
      </dsp:txXfrm>
    </dsp:sp>
    <dsp:sp modelId="{910E430E-8CF0-42D9-BD33-A6EFF97190A5}">
      <dsp:nvSpPr>
        <dsp:cNvPr id="0" name=""/>
        <dsp:cNvSpPr/>
      </dsp:nvSpPr>
      <dsp:spPr>
        <a:xfrm>
          <a:off x="-4517" y="3312283"/>
          <a:ext cx="9157670" cy="44127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FF0000"/>
              </a:solidFill>
            </a:rPr>
            <a:t>অবাধ</a:t>
          </a:r>
          <a:r>
            <a:rPr lang="en-US" sz="2800" b="1" kern="1200" dirty="0" smtClean="0">
              <a:solidFill>
                <a:srgbClr val="FF0000"/>
              </a:solidFill>
            </a:rPr>
            <a:t> </a:t>
          </a:r>
          <a:r>
            <a:rPr lang="en-US" sz="2800" b="1" kern="1200" dirty="0" err="1" smtClean="0">
              <a:solidFill>
                <a:srgbClr val="FF0000"/>
              </a:solidFill>
            </a:rPr>
            <a:t>প্রতিযোগিতার</a:t>
          </a:r>
          <a:r>
            <a:rPr lang="en-US" sz="2800" b="1" kern="1200" dirty="0" smtClean="0">
              <a:solidFill>
                <a:srgbClr val="FF0000"/>
              </a:solidFill>
            </a:rPr>
            <a:t> </a:t>
          </a:r>
          <a:r>
            <a:rPr lang="en-US" sz="2800" b="1" kern="1200" dirty="0" err="1" smtClean="0">
              <a:solidFill>
                <a:srgbClr val="FF0000"/>
              </a:solidFill>
            </a:rPr>
            <a:t>অভাব</a:t>
          </a:r>
          <a:endParaRPr lang="en-US" sz="2800" b="1" kern="1200" dirty="0">
            <a:solidFill>
              <a:srgbClr val="FF0000"/>
            </a:solidFill>
          </a:endParaRPr>
        </a:p>
      </dsp:txBody>
      <dsp:txXfrm>
        <a:off x="8408" y="3325208"/>
        <a:ext cx="9131820" cy="415428"/>
      </dsp:txXfrm>
    </dsp:sp>
    <dsp:sp modelId="{929A8906-FAF3-4773-AFEE-29EE26034C15}">
      <dsp:nvSpPr>
        <dsp:cNvPr id="0" name=""/>
        <dsp:cNvSpPr/>
      </dsp:nvSpPr>
      <dsp:spPr>
        <a:xfrm rot="5400000">
          <a:off x="4491577" y="3764594"/>
          <a:ext cx="165479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514744" y="3781142"/>
        <a:ext cx="119145" cy="115835"/>
      </dsp:txXfrm>
    </dsp:sp>
    <dsp:sp modelId="{B8998B38-D23F-4E1C-917C-9685849AA4D3}">
      <dsp:nvSpPr>
        <dsp:cNvPr id="0" name=""/>
        <dsp:cNvSpPr/>
      </dsp:nvSpPr>
      <dsp:spPr>
        <a:xfrm>
          <a:off x="6984" y="3974201"/>
          <a:ext cx="9134666" cy="441278"/>
        </a:xfrm>
        <a:prstGeom prst="roundRect">
          <a:avLst>
            <a:gd name="adj" fmla="val 10000"/>
          </a:avLst>
        </a:prstGeom>
        <a:solidFill>
          <a:schemeClr val="accent1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bg1"/>
              </a:solidFill>
            </a:rPr>
            <a:t>ব্যক্তিগত</a:t>
          </a:r>
          <a:r>
            <a:rPr lang="en-US" sz="2800" b="1" kern="1200" dirty="0" smtClean="0">
              <a:solidFill>
                <a:schemeClr val="bg1"/>
              </a:solidFill>
            </a:rPr>
            <a:t> </a:t>
          </a:r>
          <a:r>
            <a:rPr lang="en-US" sz="2800" b="1" kern="1200" dirty="0" err="1" smtClean="0">
              <a:solidFill>
                <a:schemeClr val="bg1"/>
              </a:solidFill>
            </a:rPr>
            <a:t>মুনাফার</a:t>
          </a:r>
          <a:r>
            <a:rPr lang="en-US" sz="2800" b="1" kern="1200" dirty="0" smtClean="0">
              <a:solidFill>
                <a:schemeClr val="bg1"/>
              </a:solidFill>
            </a:rPr>
            <a:t> </a:t>
          </a:r>
          <a:r>
            <a:rPr lang="en-US" sz="2800" b="1" kern="1200" dirty="0" err="1" smtClean="0">
              <a:solidFill>
                <a:schemeClr val="bg1"/>
              </a:solidFill>
            </a:rPr>
            <a:t>অনুপস্থিতি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19909" y="3987126"/>
        <a:ext cx="9108816" cy="415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6BE40-8A6A-4D96-A3B0-9C6255DF414E}">
      <dsp:nvSpPr>
        <dsp:cNvPr id="0" name=""/>
        <dsp:cNvSpPr/>
      </dsp:nvSpPr>
      <dsp:spPr>
        <a:xfrm>
          <a:off x="36299" y="0"/>
          <a:ext cx="9769693" cy="643062"/>
        </a:xfrm>
        <a:prstGeom prst="roundRect">
          <a:avLst>
            <a:gd name="adj" fmla="val 10000"/>
          </a:avLst>
        </a:prstGeom>
        <a:solidFill>
          <a:srgbClr val="92D050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সম্পদের মালিকানা</a:t>
          </a:r>
          <a:endParaRPr lang="en-US" sz="4000" b="1" kern="1200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sp:txBody>
      <dsp:txXfrm>
        <a:off x="55134" y="18835"/>
        <a:ext cx="9732023" cy="605392"/>
      </dsp:txXfrm>
    </dsp:sp>
    <dsp:sp modelId="{F994037D-661D-4B1D-B8F6-794F53B5CDB1}">
      <dsp:nvSpPr>
        <dsp:cNvPr id="0" name=""/>
        <dsp:cNvSpPr/>
      </dsp:nvSpPr>
      <dsp:spPr>
        <a:xfrm rot="5464343">
          <a:off x="4835330" y="643076"/>
          <a:ext cx="155709" cy="20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851358" y="668999"/>
        <a:ext cx="124528" cy="108996"/>
      </dsp:txXfrm>
    </dsp:sp>
    <dsp:sp modelId="{C349FC93-E5A2-46B4-8BC8-DC52074B9ABC}">
      <dsp:nvSpPr>
        <dsp:cNvPr id="0" name=""/>
        <dsp:cNvSpPr/>
      </dsp:nvSpPr>
      <dsp:spPr>
        <a:xfrm>
          <a:off x="0" y="850638"/>
          <a:ext cx="9812687" cy="523367"/>
        </a:xfrm>
        <a:prstGeom prst="roundRect">
          <a:avLst>
            <a:gd name="adj" fmla="val 10000"/>
          </a:avLst>
        </a:prstGeom>
        <a:solidFill>
          <a:srgbClr val="9DA1F9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শরিয়তভিত্তিক অর্থনৈতিক কার্যাবলি</a:t>
          </a:r>
          <a:endParaRPr lang="en-US" sz="3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329" y="865967"/>
        <a:ext cx="9782029" cy="492709"/>
      </dsp:txXfrm>
    </dsp:sp>
    <dsp:sp modelId="{21182A36-A87B-4BA7-907D-FAA6A51E3707}">
      <dsp:nvSpPr>
        <dsp:cNvPr id="0" name=""/>
        <dsp:cNvSpPr/>
      </dsp:nvSpPr>
      <dsp:spPr>
        <a:xfrm rot="5400000">
          <a:off x="4809588" y="1399239"/>
          <a:ext cx="193509" cy="20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4844079" y="1406258"/>
        <a:ext cx="124528" cy="135456"/>
      </dsp:txXfrm>
    </dsp:sp>
    <dsp:sp modelId="{9C20989B-326A-421D-8E67-D72FC8597BEC}">
      <dsp:nvSpPr>
        <dsp:cNvPr id="0" name=""/>
        <dsp:cNvSpPr/>
      </dsp:nvSpPr>
      <dsp:spPr>
        <a:xfrm>
          <a:off x="0" y="1632018"/>
          <a:ext cx="9812687" cy="461214"/>
        </a:xfrm>
        <a:prstGeom prst="roundRect">
          <a:avLst>
            <a:gd name="adj" fmla="val 10000"/>
          </a:avLst>
        </a:prstGeom>
        <a:solidFill>
          <a:srgbClr val="FFFF00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86305D"/>
              </a:solidFill>
            </a:rPr>
            <a:t>নিয়মতান্ত্রিক</a:t>
          </a:r>
          <a:r>
            <a:rPr lang="en-US" sz="3200" kern="1200" dirty="0" smtClean="0">
              <a:solidFill>
                <a:srgbClr val="86305D"/>
              </a:solidFill>
            </a:rPr>
            <a:t> </a:t>
          </a:r>
          <a:r>
            <a:rPr lang="en-US" sz="3200" kern="1200" dirty="0" err="1" smtClean="0">
              <a:solidFill>
                <a:srgbClr val="86305D"/>
              </a:solidFill>
            </a:rPr>
            <a:t>ব্যক্তি</a:t>
          </a:r>
          <a:r>
            <a:rPr lang="en-US" sz="3200" kern="1200" dirty="0" smtClean="0">
              <a:solidFill>
                <a:srgbClr val="86305D"/>
              </a:solidFill>
            </a:rPr>
            <a:t> </a:t>
          </a:r>
          <a:r>
            <a:rPr lang="en-US" sz="3200" kern="1200" dirty="0" err="1" smtClean="0">
              <a:solidFill>
                <a:srgbClr val="86305D"/>
              </a:solidFill>
            </a:rPr>
            <a:t>মালিকানা</a:t>
          </a:r>
          <a:endParaRPr lang="en-US" sz="3200" kern="1200" dirty="0">
            <a:solidFill>
              <a:srgbClr val="86305D"/>
            </a:solidFill>
          </a:endParaRPr>
        </a:p>
      </dsp:txBody>
      <dsp:txXfrm>
        <a:off x="13508" y="1645526"/>
        <a:ext cx="9785671" cy="434198"/>
      </dsp:txXfrm>
    </dsp:sp>
    <dsp:sp modelId="{C2B8475B-EC2F-465F-9FFC-870C2EE0F8FA}">
      <dsp:nvSpPr>
        <dsp:cNvPr id="0" name=""/>
        <dsp:cNvSpPr/>
      </dsp:nvSpPr>
      <dsp:spPr>
        <a:xfrm rot="5400000">
          <a:off x="4826405" y="2096044"/>
          <a:ext cx="159876" cy="20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844080" y="2119879"/>
        <a:ext cx="124528" cy="111913"/>
      </dsp:txXfrm>
    </dsp:sp>
    <dsp:sp modelId="{BE456ECF-2C78-4DBB-B52F-BAC9E521B4A3}">
      <dsp:nvSpPr>
        <dsp:cNvPr id="0" name=""/>
        <dsp:cNvSpPr/>
      </dsp:nvSpPr>
      <dsp:spPr>
        <a:xfrm>
          <a:off x="40902" y="2306401"/>
          <a:ext cx="9730882" cy="485658"/>
        </a:xfrm>
        <a:prstGeom prst="roundRect">
          <a:avLst>
            <a:gd name="adj" fmla="val 10000"/>
          </a:avLst>
        </a:prstGeom>
        <a:solidFill>
          <a:srgbClr val="00B0F0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সুষম</a:t>
          </a:r>
          <a:r>
            <a:rPr lang="en-US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55126" y="2320625"/>
        <a:ext cx="9702434" cy="457210"/>
      </dsp:txXfrm>
    </dsp:sp>
    <dsp:sp modelId="{6AE05EC8-8E62-4D84-B9F7-0F9BBF4B8E43}">
      <dsp:nvSpPr>
        <dsp:cNvPr id="0" name=""/>
        <dsp:cNvSpPr/>
      </dsp:nvSpPr>
      <dsp:spPr>
        <a:xfrm rot="5400000">
          <a:off x="4813326" y="2812310"/>
          <a:ext cx="186034" cy="20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5400000">
        <a:off x="4844079" y="2823066"/>
        <a:ext cx="124528" cy="130224"/>
      </dsp:txXfrm>
    </dsp:sp>
    <dsp:sp modelId="{47248874-28C6-4986-8012-562C0A5E2951}">
      <dsp:nvSpPr>
        <dsp:cNvPr id="0" name=""/>
        <dsp:cNvSpPr/>
      </dsp:nvSpPr>
      <dsp:spPr>
        <a:xfrm>
          <a:off x="-27912" y="3040106"/>
          <a:ext cx="9868511" cy="46121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002060"/>
              </a:solidFill>
            </a:rPr>
            <a:t>যাকাত</a:t>
          </a:r>
          <a:r>
            <a:rPr lang="en-US" sz="3200" b="1" kern="1200" dirty="0" smtClean="0">
              <a:solidFill>
                <a:srgbClr val="002060"/>
              </a:solidFill>
            </a:rPr>
            <a:t> </a:t>
          </a:r>
          <a:r>
            <a:rPr lang="en-US" sz="3200" b="1" kern="1200" dirty="0" err="1" smtClean="0">
              <a:solidFill>
                <a:srgbClr val="002060"/>
              </a:solidFill>
            </a:rPr>
            <a:t>ভিত্তিক</a:t>
          </a:r>
          <a:r>
            <a:rPr lang="en-US" sz="3200" b="1" kern="1200" dirty="0" smtClean="0">
              <a:solidFill>
                <a:srgbClr val="002060"/>
              </a:solidFill>
            </a:rPr>
            <a:t> </a:t>
          </a:r>
          <a:r>
            <a:rPr lang="en-US" sz="3200" b="1" kern="1200" dirty="0" err="1" smtClean="0">
              <a:solidFill>
                <a:srgbClr val="002060"/>
              </a:solidFill>
            </a:rPr>
            <a:t>অর্থব্যবস্থা</a:t>
          </a:r>
          <a:endParaRPr lang="en-US" sz="3200" b="1" kern="1200" dirty="0">
            <a:solidFill>
              <a:srgbClr val="002060"/>
            </a:solidFill>
          </a:endParaRPr>
        </a:p>
      </dsp:txBody>
      <dsp:txXfrm>
        <a:off x="-14404" y="3053614"/>
        <a:ext cx="9841495" cy="434198"/>
      </dsp:txXfrm>
    </dsp:sp>
    <dsp:sp modelId="{E462D1C4-5E40-4913-93B7-8ADBD9663FA6}">
      <dsp:nvSpPr>
        <dsp:cNvPr id="0" name=""/>
        <dsp:cNvSpPr/>
      </dsp:nvSpPr>
      <dsp:spPr>
        <a:xfrm rot="5400000">
          <a:off x="4819865" y="3512851"/>
          <a:ext cx="172955" cy="20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5400000">
        <a:off x="4844079" y="3530146"/>
        <a:ext cx="124528" cy="121069"/>
      </dsp:txXfrm>
    </dsp:sp>
    <dsp:sp modelId="{5739458F-2E24-43C8-88D1-49F04E8B7A09}">
      <dsp:nvSpPr>
        <dsp:cNvPr id="0" name=""/>
        <dsp:cNvSpPr/>
      </dsp:nvSpPr>
      <dsp:spPr>
        <a:xfrm>
          <a:off x="-82194" y="3731928"/>
          <a:ext cx="9977075" cy="4612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সুদমুক্ত</a:t>
          </a:r>
          <a:r>
            <a:rPr lang="en-US" sz="32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 </a:t>
          </a:r>
          <a:r>
            <a:rPr lang="bn-IN" sz="32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ব্যাংক </a:t>
          </a:r>
          <a:r>
            <a:rPr lang="en-US" sz="3200" b="1" kern="1200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ব্যবস্থা</a:t>
          </a:r>
          <a:endParaRPr lang="en-US" sz="32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-68686" y="3745436"/>
        <a:ext cx="9950059" cy="434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6BE40-8A6A-4D96-A3B0-9C6255DF414E}">
      <dsp:nvSpPr>
        <dsp:cNvPr id="0" name=""/>
        <dsp:cNvSpPr/>
      </dsp:nvSpPr>
      <dsp:spPr>
        <a:xfrm>
          <a:off x="2911" y="27504"/>
          <a:ext cx="10071047" cy="433789"/>
        </a:xfrm>
        <a:prstGeom prst="roundRect">
          <a:avLst>
            <a:gd name="adj" fmla="val 10000"/>
          </a:avLst>
        </a:prstGeom>
        <a:solidFill>
          <a:srgbClr val="00B0F0"/>
        </a:solidFill>
        <a:ln w="57150" cap="flat" cmpd="sng" algn="ctr">
          <a:solidFill>
            <a:schemeClr val="bg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সম্পদের</a:t>
          </a:r>
          <a:r>
            <a:rPr lang="en-US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en-US" sz="32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ব্যক্তিগত,সমবায়</a:t>
          </a:r>
          <a:r>
            <a:rPr lang="en-US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ও </a:t>
          </a:r>
          <a:r>
            <a:rPr lang="en-US" sz="32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সরকারি</a:t>
          </a: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মালিকানা</a:t>
          </a:r>
          <a:endParaRPr lang="en-US" sz="3200" b="1" kern="1200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sp:txBody>
      <dsp:txXfrm>
        <a:off x="15616" y="40209"/>
        <a:ext cx="10045637" cy="408379"/>
      </dsp:txXfrm>
    </dsp:sp>
    <dsp:sp modelId="{F994037D-661D-4B1D-B8F6-794F53B5CDB1}">
      <dsp:nvSpPr>
        <dsp:cNvPr id="0" name=""/>
        <dsp:cNvSpPr/>
      </dsp:nvSpPr>
      <dsp:spPr>
        <a:xfrm rot="5407595">
          <a:off x="4953264" y="476281"/>
          <a:ext cx="168885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979200" y="489442"/>
        <a:ext cx="117123" cy="118220"/>
      </dsp:txXfrm>
    </dsp:sp>
    <dsp:sp modelId="{5E981249-9696-492F-B40A-1A1A815ED2C9}">
      <dsp:nvSpPr>
        <dsp:cNvPr id="0" name=""/>
        <dsp:cNvSpPr/>
      </dsp:nvSpPr>
      <dsp:spPr>
        <a:xfrm>
          <a:off x="0" y="686474"/>
          <a:ext cx="10073959" cy="433789"/>
        </a:xfrm>
        <a:prstGeom prst="roundRect">
          <a:avLst>
            <a:gd name="adj" fmla="val 10000"/>
          </a:avLst>
        </a:prstGeom>
        <a:solidFill>
          <a:schemeClr val="accent2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ব্যক্তিগত</a:t>
          </a:r>
          <a:r>
            <a:rPr lang="en-US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 </a:t>
          </a:r>
          <a:r>
            <a:rPr lang="en-US" sz="36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উদ্যোগ</a:t>
          </a:r>
          <a:endParaRPr lang="en-US" sz="3600" b="1" kern="1200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12705" y="699179"/>
        <a:ext cx="10048549" cy="408379"/>
      </dsp:txXfrm>
    </dsp:sp>
    <dsp:sp modelId="{3B893DA0-E2F5-400E-9A04-D948768FDC7A}">
      <dsp:nvSpPr>
        <dsp:cNvPr id="0" name=""/>
        <dsp:cNvSpPr/>
      </dsp:nvSpPr>
      <dsp:spPr>
        <a:xfrm rot="5449708">
          <a:off x="4963598" y="1114539"/>
          <a:ext cx="137831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-5400000">
        <a:off x="4974251" y="1143228"/>
        <a:ext cx="117123" cy="96482"/>
      </dsp:txXfrm>
    </dsp:sp>
    <dsp:sp modelId="{C7C4A54B-BEE2-4F6D-97A4-F15263152B28}">
      <dsp:nvSpPr>
        <dsp:cNvPr id="0" name=""/>
        <dsp:cNvSpPr/>
      </dsp:nvSpPr>
      <dsp:spPr>
        <a:xfrm>
          <a:off x="0" y="1304020"/>
          <a:ext cx="10056099" cy="433789"/>
        </a:xfrm>
        <a:prstGeom prst="roundRect">
          <a:avLst>
            <a:gd name="adj" fmla="val 10000"/>
          </a:avLst>
        </a:prstGeom>
        <a:solidFill>
          <a:schemeClr val="accent6"/>
        </a:solidFill>
        <a:ln w="571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সরকারি</a:t>
          </a:r>
          <a:r>
            <a:rPr lang="en-US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 </a:t>
          </a:r>
          <a:r>
            <a:rPr lang="en-US" sz="36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উদ্যোগ</a:t>
          </a:r>
          <a:endParaRPr lang="en-US" sz="3600" b="1" kern="1200" cap="none" spc="0" dirty="0">
            <a:ln w="22225">
              <a:solidFill>
                <a:schemeClr val="accent2"/>
              </a:solidFill>
              <a:prstDash val="solid"/>
            </a:ln>
            <a:solidFill>
              <a:srgbClr val="002060"/>
            </a:solidFill>
            <a:effectLst/>
          </a:endParaRPr>
        </a:p>
      </dsp:txBody>
      <dsp:txXfrm>
        <a:off x="12705" y="1316725"/>
        <a:ext cx="10030689" cy="408379"/>
      </dsp:txXfrm>
    </dsp:sp>
    <dsp:sp modelId="{463B6049-E232-4F25-9875-A1904700209E}">
      <dsp:nvSpPr>
        <dsp:cNvPr id="0" name=""/>
        <dsp:cNvSpPr/>
      </dsp:nvSpPr>
      <dsp:spPr>
        <a:xfrm rot="5353995">
          <a:off x="4944957" y="1756940"/>
          <a:ext cx="175114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5400000">
        <a:off x="4973600" y="1766988"/>
        <a:ext cx="117123" cy="122580"/>
      </dsp:txXfrm>
    </dsp:sp>
    <dsp:sp modelId="{C349FC93-E5A2-46B4-8BC8-DC52074B9ABC}">
      <dsp:nvSpPr>
        <dsp:cNvPr id="0" name=""/>
        <dsp:cNvSpPr/>
      </dsp:nvSpPr>
      <dsp:spPr>
        <a:xfrm>
          <a:off x="-28668" y="1971275"/>
          <a:ext cx="10131295" cy="43378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অসম</a:t>
          </a:r>
          <a:r>
            <a:rPr lang="en-US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প্রতিযো</a:t>
          </a:r>
          <a:r>
            <a:rPr lang="en-US" sz="32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গিতা</a:t>
          </a:r>
          <a:endParaRPr lang="en-US" sz="32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-15963" y="1983980"/>
        <a:ext cx="10105885" cy="408379"/>
      </dsp:txXfrm>
    </dsp:sp>
    <dsp:sp modelId="{21182A36-A87B-4BA7-907D-FAA6A51E3707}">
      <dsp:nvSpPr>
        <dsp:cNvPr id="0" name=""/>
        <dsp:cNvSpPr/>
      </dsp:nvSpPr>
      <dsp:spPr>
        <a:xfrm rot="5400000">
          <a:off x="4960083" y="2409990"/>
          <a:ext cx="153791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978418" y="2430697"/>
        <a:ext cx="117123" cy="107654"/>
      </dsp:txXfrm>
    </dsp:sp>
    <dsp:sp modelId="{6A758773-13BB-46B6-9A97-A652973DF7F9}">
      <dsp:nvSpPr>
        <dsp:cNvPr id="0" name=""/>
        <dsp:cNvSpPr/>
      </dsp:nvSpPr>
      <dsp:spPr>
        <a:xfrm>
          <a:off x="-28668" y="2610120"/>
          <a:ext cx="10131295" cy="433789"/>
        </a:xfrm>
        <a:prstGeom prst="roundRect">
          <a:avLst>
            <a:gd name="adj" fmla="val 10000"/>
          </a:avLst>
        </a:prstGeom>
        <a:solidFill>
          <a:schemeClr val="accent3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মুনাফা অর্জন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-15963" y="2622825"/>
        <a:ext cx="10105885" cy="408379"/>
      </dsp:txXfrm>
    </dsp:sp>
    <dsp:sp modelId="{C8CC7A0C-A69D-4BB2-82A1-1178D58C9FF8}">
      <dsp:nvSpPr>
        <dsp:cNvPr id="0" name=""/>
        <dsp:cNvSpPr/>
      </dsp:nvSpPr>
      <dsp:spPr>
        <a:xfrm rot="5400000">
          <a:off x="4957417" y="3052389"/>
          <a:ext cx="159123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978418" y="3070430"/>
        <a:ext cx="117123" cy="111386"/>
      </dsp:txXfrm>
    </dsp:sp>
    <dsp:sp modelId="{BE456ECF-2C78-4DBB-B52F-BAC9E521B4A3}">
      <dsp:nvSpPr>
        <dsp:cNvPr id="0" name=""/>
        <dsp:cNvSpPr/>
      </dsp:nvSpPr>
      <dsp:spPr>
        <a:xfrm>
          <a:off x="-28668" y="3256074"/>
          <a:ext cx="10131295" cy="433789"/>
        </a:xfrm>
        <a:prstGeom prst="roundRect">
          <a:avLst>
            <a:gd name="adj" fmla="val 10000"/>
          </a:avLst>
        </a:prstGeom>
        <a:solidFill>
          <a:srgbClr val="FFFF00"/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উদ্যোক্তা ও ভোগকারীর স্বাধীনতা</a:t>
          </a:r>
          <a:endParaRPr lang="en-US" sz="3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-15963" y="3268779"/>
        <a:ext cx="10105885" cy="408379"/>
      </dsp:txXfrm>
    </dsp:sp>
    <dsp:sp modelId="{2CA7F1C1-F39C-45A0-92BC-5C917B722D8D}">
      <dsp:nvSpPr>
        <dsp:cNvPr id="0" name=""/>
        <dsp:cNvSpPr/>
      </dsp:nvSpPr>
      <dsp:spPr>
        <a:xfrm rot="5400000">
          <a:off x="4957839" y="3697782"/>
          <a:ext cx="158280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978418" y="3716244"/>
        <a:ext cx="117123" cy="110796"/>
      </dsp:txXfrm>
    </dsp:sp>
    <dsp:sp modelId="{5F541C19-3557-4704-AEA2-3CC78C7522A4}">
      <dsp:nvSpPr>
        <dsp:cNvPr id="0" name=""/>
        <dsp:cNvSpPr/>
      </dsp:nvSpPr>
      <dsp:spPr>
        <a:xfrm>
          <a:off x="-28668" y="3900905"/>
          <a:ext cx="10131295" cy="43378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বন্টনের ক্ষেত্রে বৈষম্য</a:t>
          </a:r>
          <a:endParaRPr lang="en-US" sz="3600" kern="1200" dirty="0">
            <a:solidFill>
              <a:srgbClr val="002060"/>
            </a:solidFill>
          </a:endParaRPr>
        </a:p>
      </dsp:txBody>
      <dsp:txXfrm>
        <a:off x="-15963" y="3913610"/>
        <a:ext cx="10105885" cy="408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03-Feb-22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171" y="414228"/>
            <a:ext cx="11248846" cy="5934973"/>
          </a:xfrm>
          <a:prstGeom prst="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97560" y="632390"/>
            <a:ext cx="9276137" cy="7520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পা</a:t>
            </a:r>
            <a:r>
              <a:rPr lang="bn-IN" sz="4400" dirty="0" smtClean="0">
                <a:solidFill>
                  <a:srgbClr val="FF0000"/>
                </a:solidFill>
              </a:rPr>
              <a:t>ঠে সবাইকে স্বাগতম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7" name="Picture 4" descr="গানে গানে ফুল ও পাখ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812" y="1435264"/>
            <a:ext cx="9264770" cy="455106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231" y="512748"/>
            <a:ext cx="10007209" cy="57342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5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65504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128044" y="837488"/>
            <a:ext cx="10075492" cy="640935"/>
          </a:xfrm>
          <a:prstGeom prst="rect">
            <a:avLst/>
          </a:prstGeom>
          <a:solidFill>
            <a:srgbClr val="19ED4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</a:rPr>
              <a:t>সমাজতান্ত্রিক অর্থব্যবস্থা কাকে বলে? ব্যাখ্যা কর।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5136" y="1563881"/>
            <a:ext cx="10066945" cy="4486542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যে অর্থব্যবস্থায় উৎপাদন, ভোগ, বন্টন, বিনিময় সবকিছু    রাষ্ট্রীয় মালিকানাধীনে পরিচালিত হয় তাকে সমাজতান্ত্রিক অর্থব্যবস্থা বলে।</a:t>
            </a:r>
          </a:p>
          <a:p>
            <a:pPr algn="ctr"/>
            <a:endParaRPr lang="bn-IN" sz="105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এই অর্থব্যবস্থায় অধিকাংশ শিল্প-কারখানা ও এর উৎপাদন সরকারি নির্দেশে পরিচালিত হয় এবং পন্যের দামও নির্ধারিত হয় সরকারি ভাবে।</a:t>
            </a:r>
          </a:p>
          <a:p>
            <a:pPr algn="ctr"/>
            <a:endParaRPr lang="bn-IN" sz="1050" b="1" dirty="0" smtClean="0">
              <a:solidFill>
                <a:srgbClr val="002060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রাষ্ট্রে কোন কোন দ্রব্য উৎপাদন হবে, কী পরিমান উৎপাদন হবে, কীভাবে উৎপাদন হবে</a:t>
            </a:r>
            <a:r>
              <a:rPr lang="bn-IN" sz="2400" b="1" dirty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chemeClr val="bg1"/>
                </a:solidFill>
              </a:rPr>
              <a:t>এবং কার জন্য </a:t>
            </a:r>
            <a:r>
              <a:rPr lang="bn-IN" sz="2400" b="1" dirty="0">
                <a:solidFill>
                  <a:schemeClr val="bg1"/>
                </a:solidFill>
              </a:rPr>
              <a:t>উৎপাদন </a:t>
            </a:r>
            <a:r>
              <a:rPr lang="bn-IN" sz="2400" b="1" dirty="0" smtClean="0">
                <a:solidFill>
                  <a:schemeClr val="bg1"/>
                </a:solidFill>
              </a:rPr>
              <a:t>হবে</a:t>
            </a:r>
            <a:r>
              <a:rPr lang="bn-IN" sz="2400" b="1" dirty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chemeClr val="bg1"/>
                </a:solidFill>
              </a:rPr>
              <a:t>তা সরকার বা রাষ্ট্র নির্ধারণ করবে।  </a:t>
            </a: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সমাজতন্ত্রের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মূলনীতি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হলো</a:t>
            </a:r>
            <a:r>
              <a:rPr lang="en-US" sz="2400" b="1" dirty="0" smtClean="0">
                <a:solidFill>
                  <a:srgbClr val="002060"/>
                </a:solidFill>
              </a:rPr>
              <a:t> ‘</a:t>
            </a:r>
            <a:r>
              <a:rPr lang="en-US" sz="2400" b="1" dirty="0" err="1" smtClean="0">
                <a:solidFill>
                  <a:srgbClr val="002060"/>
                </a:solidFill>
              </a:rPr>
              <a:t>প্রত্যেকে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কাজ করবে তাঁর </a:t>
            </a:r>
            <a:r>
              <a:rPr lang="en-US" sz="2400" b="1" dirty="0" err="1" smtClean="0">
                <a:solidFill>
                  <a:srgbClr val="002060"/>
                </a:solidFill>
              </a:rPr>
              <a:t>সামর্থ্য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অনুযায়ী</a:t>
            </a:r>
            <a:r>
              <a:rPr lang="bn-IN" sz="2400" b="1" dirty="0">
                <a:solidFill>
                  <a:srgbClr val="002060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এবং প্রত্যেকে গ্রহণ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করবে</a:t>
            </a:r>
            <a:r>
              <a:rPr lang="bn-IN" sz="2400" b="1" dirty="0" smtClean="0">
                <a:solidFill>
                  <a:srgbClr val="002060"/>
                </a:solidFill>
              </a:rPr>
              <a:t> তাঁর প্রয়োজন অনুযায়ী।’</a:t>
            </a:r>
            <a:r>
              <a:rPr lang="en-SG" sz="2400" b="1" dirty="0" smtClean="0">
                <a:solidFill>
                  <a:srgbClr val="002060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bn-IN" sz="120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বৈজ্ঞানিক সমাজতন্ত্রের জনক জার্মান সমাজবিজ্ঞানী কার্ল </a:t>
            </a:r>
            <a:r>
              <a:rPr lang="en-US" sz="2400" b="1" dirty="0" err="1" smtClean="0">
                <a:solidFill>
                  <a:schemeClr val="bg1"/>
                </a:solidFill>
              </a:rPr>
              <a:t>মার্কস</a:t>
            </a:r>
            <a:r>
              <a:rPr lang="bn-IN" sz="2400" b="1" dirty="0" smtClean="0">
                <a:solidFill>
                  <a:schemeClr val="bg1"/>
                </a:solidFill>
              </a:rPr>
              <a:t>।</a:t>
            </a:r>
            <a:endParaRPr lang="bn-IN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850" y="632389"/>
            <a:ext cx="10639514" cy="56145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0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1151" y="753104"/>
            <a:ext cx="9089581" cy="584775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সমাজতান্ত্রিক অর্থনৈতিক ব্যবস্থার </a:t>
            </a:r>
            <a:r>
              <a:rPr lang="bn-IN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57623983"/>
              </p:ext>
            </p:extLst>
          </p:nvPr>
        </p:nvGraphicFramePr>
        <p:xfrm>
          <a:off x="1512605" y="1444239"/>
          <a:ext cx="9148635" cy="4418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59679" y="564022"/>
            <a:ext cx="10049853" cy="5554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022334-AF54-4744-8400-E034AD5BC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>
                                            <p:graphicEl>
                                              <a:dgm id="{7D022334-AF54-4744-8400-E034AD5BC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graphicEl>
                                              <a:dgm id="{7D022334-AF54-4744-8400-E034AD5BC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graphicEl>
                                              <a:dgm id="{7D022334-AF54-4744-8400-E034AD5BC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0E430E-8CF0-42D9-BD33-A6EFF9719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>
                                            <p:graphicEl>
                                              <a:dgm id="{910E430E-8CF0-42D9-BD33-A6EFF9719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graphicEl>
                                              <a:dgm id="{910E430E-8CF0-42D9-BD33-A6EFF9719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graphicEl>
                                              <a:dgm id="{910E430E-8CF0-42D9-BD33-A6EFF97190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9A8906-FAF3-4773-AFEE-29EE26034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">
                                            <p:graphicEl>
                                              <a:dgm id="{929A8906-FAF3-4773-AFEE-29EE26034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>
                                            <p:graphicEl>
                                              <a:dgm id="{929A8906-FAF3-4773-AFEE-29EE26034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graphicEl>
                                              <a:dgm id="{929A8906-FAF3-4773-AFEE-29EE26034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998B38-D23F-4E1C-917C-9685849AA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>
                                            <p:graphicEl>
                                              <a:dgm id="{B8998B38-D23F-4E1C-917C-9685849AA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>
                                            <p:graphicEl>
                                              <a:dgm id="{B8998B38-D23F-4E1C-917C-9685849AA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graphicEl>
                                              <a:dgm id="{B8998B38-D23F-4E1C-917C-9685849AA4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Curved Up Ribbon 5"/>
          <p:cNvSpPr/>
          <p:nvPr/>
        </p:nvSpPr>
        <p:spPr>
          <a:xfrm>
            <a:off x="2691925" y="1025495"/>
            <a:ext cx="6086129" cy="675118"/>
          </a:xfrm>
          <a:prstGeom prst="ellipseRibbon2">
            <a:avLst>
              <a:gd name="adj1" fmla="val 27299"/>
              <a:gd name="adj2" fmla="val 50000"/>
              <a:gd name="adj3" fmla="val 12500"/>
            </a:avLst>
          </a:prstGeom>
          <a:solidFill>
            <a:srgbClr val="19ED4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1"/>
                </a:solidFill>
              </a:rPr>
              <a:t>একক কাজ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606610" y="848050"/>
            <a:ext cx="8844898" cy="5057094"/>
          </a:xfrm>
          <a:prstGeom prst="horizontalScroll">
            <a:avLst>
              <a:gd name="adj" fmla="val 18362"/>
            </a:avLst>
          </a:prstGeom>
          <a:solidFill>
            <a:srgbClr val="92D050"/>
          </a:solidFill>
          <a:ln w="571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b="1" dirty="0" smtClean="0">
              <a:solidFill>
                <a:srgbClr val="050BF9"/>
              </a:solidFill>
            </a:endParaRPr>
          </a:p>
          <a:p>
            <a:pPr algn="ctr"/>
            <a:r>
              <a:rPr lang="bn-IN" sz="3200" b="1" dirty="0" smtClean="0">
                <a:solidFill>
                  <a:srgbClr val="050BF9"/>
                </a:solidFill>
              </a:rPr>
              <a:t>১।</a:t>
            </a:r>
            <a:r>
              <a:rPr lang="en-US" sz="3200" b="1" dirty="0" smtClean="0">
                <a:solidFill>
                  <a:srgbClr val="050BF9"/>
                </a:solidFill>
              </a:rPr>
              <a:t> </a:t>
            </a:r>
            <a:r>
              <a:rPr lang="bn-IN" sz="3200" b="1" dirty="0" smtClean="0">
                <a:solidFill>
                  <a:srgbClr val="050BF9"/>
                </a:solidFill>
              </a:rPr>
              <a:t>অর্থনৈতিক ব্যবস্থা কাকে বলে?</a:t>
            </a:r>
          </a:p>
          <a:p>
            <a:pPr algn="ctr"/>
            <a:endParaRPr lang="bn-IN" sz="3200" b="1" dirty="0" smtClean="0">
              <a:solidFill>
                <a:srgbClr val="050BF9"/>
              </a:solidFill>
            </a:endParaRPr>
          </a:p>
          <a:p>
            <a:pPr algn="ctr"/>
            <a:r>
              <a:rPr lang="bn-IN" sz="3200" b="1" dirty="0" smtClean="0">
                <a:solidFill>
                  <a:schemeClr val="bg1"/>
                </a:solidFill>
              </a:rPr>
              <a:t>২। ধনতান্ত্রিক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bn-IN" sz="3200" b="1" dirty="0">
                <a:solidFill>
                  <a:schemeClr val="bg1"/>
                </a:solidFill>
              </a:rPr>
              <a:t> </a:t>
            </a:r>
            <a:r>
              <a:rPr lang="bn-IN" sz="3200" b="1" dirty="0" smtClean="0">
                <a:solidFill>
                  <a:schemeClr val="bg1"/>
                </a:solidFill>
              </a:rPr>
              <a:t>অর্থ </a:t>
            </a:r>
            <a:r>
              <a:rPr lang="bn-IN" sz="3200" b="1" dirty="0">
                <a:solidFill>
                  <a:schemeClr val="bg1"/>
                </a:solidFill>
              </a:rPr>
              <a:t>ব্যবস্থা কাকে বলে</a:t>
            </a:r>
            <a:r>
              <a:rPr lang="bn-IN" sz="32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bn-IN" sz="3200" b="1" dirty="0">
              <a:solidFill>
                <a:schemeClr val="bg1"/>
              </a:solidFill>
            </a:endParaRPr>
          </a:p>
          <a:p>
            <a:pPr algn="ctr"/>
            <a:r>
              <a:rPr lang="bn-IN" sz="3200" b="1" dirty="0">
                <a:solidFill>
                  <a:srgbClr val="002060"/>
                </a:solidFill>
              </a:rPr>
              <a:t>৩</a:t>
            </a:r>
            <a:r>
              <a:rPr lang="bn-IN" sz="3200" b="1" dirty="0" smtClean="0">
                <a:solidFill>
                  <a:srgbClr val="002060"/>
                </a:solidFill>
              </a:rPr>
              <a:t>। সমাজতান্ত্রিক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bn-IN" sz="3200" b="1" dirty="0" smtClean="0">
                <a:solidFill>
                  <a:srgbClr val="002060"/>
                </a:solidFill>
              </a:rPr>
              <a:t> </a:t>
            </a:r>
            <a:r>
              <a:rPr lang="bn-IN" sz="3200" b="1" dirty="0">
                <a:solidFill>
                  <a:srgbClr val="002060"/>
                </a:solidFill>
              </a:rPr>
              <a:t>অর্থ ব্যবস্থা কাকে বলে?</a:t>
            </a:r>
          </a:p>
          <a:p>
            <a:pPr algn="ctr"/>
            <a:r>
              <a:rPr lang="bn-IN" sz="4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949" y="715956"/>
            <a:ext cx="10092583" cy="53686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0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128044" y="700755"/>
            <a:ext cx="10075492" cy="640935"/>
          </a:xfrm>
          <a:prstGeom prst="rect">
            <a:avLst/>
          </a:prstGeom>
          <a:solidFill>
            <a:srgbClr val="19ED4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</a:rPr>
              <a:t>ইসলামী অর্থব্যবস্থা কাকে বলে? ব্যাখ্যা কর।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9499" y="1410056"/>
            <a:ext cx="10066945" cy="4777099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যে অর্থব্যবস্থায় উৎপাদন, ভোগ, বন্টন, বিনিময় সবকিছু ইসলামী শরীয়ত মোতাবেক পরিচালিত হয় তাকে ইসলামী অর্থব্যবস্থা বলে।</a:t>
            </a:r>
          </a:p>
          <a:p>
            <a:pPr algn="ctr"/>
            <a:endParaRPr lang="bn-IN" sz="105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অর্থাৎ আল কুরআন ও সুন্নাহর আলোকে ইসলামের মৌলিক নিয়ম-কানুনের উপর বিশ্বাসকে ভিত্তি করে গড়ে ওঠা  অর্থব্যবস্থাকে  </a:t>
            </a:r>
            <a:r>
              <a:rPr lang="bn-IN" sz="2400" b="1" dirty="0">
                <a:solidFill>
                  <a:srgbClr val="002060"/>
                </a:solidFill>
              </a:rPr>
              <a:t>ইসলামী অর্থব্যবস্থা বলে</a:t>
            </a:r>
            <a:r>
              <a:rPr lang="bn-IN" sz="2400" b="1" dirty="0" smtClean="0">
                <a:solidFill>
                  <a:srgbClr val="002060"/>
                </a:solidFill>
              </a:rPr>
              <a:t>।</a:t>
            </a:r>
          </a:p>
          <a:p>
            <a:pPr algn="ctr"/>
            <a:endParaRPr lang="bn-IN" sz="1400" b="1" dirty="0">
              <a:solidFill>
                <a:srgbClr val="002060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ইসলামী অর্থব্যবস্থায় পৃথিবীর যাবতীয় সম্পদ মানবজাতির কল্যানে ব্যবহারের কথা বলা হয়েছে। </a:t>
            </a:r>
          </a:p>
          <a:p>
            <a:pPr algn="ctr"/>
            <a:r>
              <a:rPr lang="bn-IN" sz="1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 ইসলামী অর্থনীতির মূলনীতিমালা ইসলাম ধর্মে বিশ্বাসীদের ধর্মীয় দর্শন, ধর্মগ্রন্থের বিধান ও ধর্মীয় প্রথা  এবং বিধি-বিধান অনুযায়ী অর্থাৎ পবিত্র কুরআন ও সুন্নাহর আলোকে প্রণীত ও পরিচালিত হয়।</a:t>
            </a:r>
          </a:p>
          <a:p>
            <a:pPr algn="ctr"/>
            <a:endParaRPr lang="bn-IN" sz="12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3125" y="555476"/>
            <a:ext cx="10588239" cy="57427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6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00837576"/>
              </p:ext>
            </p:extLst>
          </p:nvPr>
        </p:nvGraphicFramePr>
        <p:xfrm>
          <a:off x="1185750" y="1673444"/>
          <a:ext cx="9812687" cy="4197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22049" y="904431"/>
            <a:ext cx="9759297" cy="646331"/>
          </a:xfrm>
          <a:prstGeom prst="rect">
            <a:avLst/>
          </a:prstGeom>
          <a:solidFill>
            <a:srgbClr val="FFC000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ইসলামি অর্থনৈতিক ব্যবস্থার </a:t>
            </a:r>
            <a:r>
              <a:rPr lang="bn-IN" sz="36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endParaRPr lang="en-US" sz="2000" b="1" u="sng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850" y="632390"/>
            <a:ext cx="10536965" cy="55034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2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20989B-326A-421D-8E67-D72FC8597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9C20989B-326A-421D-8E67-D72FC8597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9C20989B-326A-421D-8E67-D72FC8597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9C20989B-326A-421D-8E67-D72FC8597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9C20989B-326A-421D-8E67-D72FC8597B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B8475B-EC2F-465F-9FFC-870C2EE0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C2B8475B-EC2F-465F-9FFC-870C2EE0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C2B8475B-EC2F-465F-9FFC-870C2EE0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C2B8475B-EC2F-465F-9FFC-870C2EE0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C2B8475B-EC2F-465F-9FFC-870C2EE0F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E05EC8-8E62-4D84-B9F7-0F9BBF4B8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6AE05EC8-8E62-4D84-B9F7-0F9BBF4B8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graphicEl>
                                              <a:dgm id="{6AE05EC8-8E62-4D84-B9F7-0F9BBF4B8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graphicEl>
                                              <a:dgm id="{6AE05EC8-8E62-4D84-B9F7-0F9BBF4B8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graphicEl>
                                              <a:dgm id="{6AE05EC8-8E62-4D84-B9F7-0F9BBF4B8E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248874-28C6-4986-8012-562C0A5E2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graphicEl>
                                              <a:dgm id="{47248874-28C6-4986-8012-562C0A5E2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graphicEl>
                                              <a:dgm id="{47248874-28C6-4986-8012-562C0A5E2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graphicEl>
                                              <a:dgm id="{47248874-28C6-4986-8012-562C0A5E2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graphicEl>
                                              <a:dgm id="{47248874-28C6-4986-8012-562C0A5E29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62D1C4-5E40-4913-93B7-8ADBD9663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graphicEl>
                                              <a:dgm id="{E462D1C4-5E40-4913-93B7-8ADBD9663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graphicEl>
                                              <a:dgm id="{E462D1C4-5E40-4913-93B7-8ADBD9663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graphicEl>
                                              <a:dgm id="{E462D1C4-5E40-4913-93B7-8ADBD9663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graphicEl>
                                              <a:dgm id="{E462D1C4-5E40-4913-93B7-8ADBD9663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39458F-2E24-43C8-88D1-49F04E8B7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graphicEl>
                                              <a:dgm id="{5739458F-2E24-43C8-88D1-49F04E8B7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graphicEl>
                                              <a:dgm id="{5739458F-2E24-43C8-88D1-49F04E8B7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graphicEl>
                                              <a:dgm id="{5739458F-2E24-43C8-88D1-49F04E8B7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graphicEl>
                                              <a:dgm id="{5739458F-2E24-43C8-88D1-49F04E8B7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Curved Up Ribbon 5"/>
          <p:cNvSpPr/>
          <p:nvPr/>
        </p:nvSpPr>
        <p:spPr>
          <a:xfrm>
            <a:off x="2768837" y="1016948"/>
            <a:ext cx="6086129" cy="675118"/>
          </a:xfrm>
          <a:prstGeom prst="ellipseRibbon2">
            <a:avLst>
              <a:gd name="adj1" fmla="val 27299"/>
              <a:gd name="adj2" fmla="val 50000"/>
              <a:gd name="adj3" fmla="val 125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1"/>
                </a:solidFill>
              </a:rPr>
              <a:t>দলীয় কাজ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529698" y="1102407"/>
            <a:ext cx="9126910" cy="4725825"/>
          </a:xfrm>
          <a:prstGeom prst="horizontalScroll">
            <a:avLst>
              <a:gd name="adj" fmla="val 14313"/>
            </a:avLst>
          </a:prstGeom>
          <a:solidFill>
            <a:schemeClr val="accent6"/>
          </a:solidFill>
          <a:ln w="571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</a:rPr>
              <a:t>১।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bn-IN" sz="2800" b="1" dirty="0" smtClean="0">
                <a:solidFill>
                  <a:srgbClr val="002060"/>
                </a:solidFill>
              </a:rPr>
              <a:t>বিভিন্ন </a:t>
            </a:r>
            <a:r>
              <a:rPr lang="bn-IN" sz="2800" b="1" dirty="0">
                <a:solidFill>
                  <a:srgbClr val="002060"/>
                </a:solidFill>
              </a:rPr>
              <a:t>অর্থনৈতিক </a:t>
            </a:r>
            <a:r>
              <a:rPr lang="bn-IN" sz="2800" b="1" dirty="0" smtClean="0">
                <a:solidFill>
                  <a:srgbClr val="002060"/>
                </a:solidFill>
              </a:rPr>
              <a:t>ব্যবস্থা গুলো কী কী?</a:t>
            </a:r>
          </a:p>
          <a:p>
            <a:pPr algn="ctr"/>
            <a:r>
              <a:rPr lang="bn-IN" sz="2800" b="1" dirty="0" smtClean="0">
                <a:solidFill>
                  <a:srgbClr val="002060"/>
                </a:solidFill>
              </a:rPr>
              <a:t>  </a:t>
            </a:r>
            <a:endParaRPr lang="bn-IN" sz="2800" b="1" dirty="0">
              <a:solidFill>
                <a:srgbClr val="002060"/>
              </a:solidFill>
            </a:endParaRPr>
          </a:p>
          <a:p>
            <a:pPr algn="ctr"/>
            <a:r>
              <a:rPr lang="bn-IN" sz="2800" b="1" dirty="0">
                <a:solidFill>
                  <a:schemeClr val="accent5">
                    <a:lumMod val="50000"/>
                  </a:schemeClr>
                </a:solidFill>
              </a:rPr>
              <a:t>২</a:t>
            </a:r>
            <a:r>
              <a:rPr lang="bn-IN" sz="2800" b="1" dirty="0" smtClean="0">
                <a:solidFill>
                  <a:schemeClr val="accent5">
                    <a:lumMod val="50000"/>
                  </a:schemeClr>
                </a:solidFill>
              </a:rPr>
              <a:t>।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n-IN" sz="2800" b="1" dirty="0" smtClean="0">
                <a:solidFill>
                  <a:schemeClr val="accent5">
                    <a:lumMod val="50000"/>
                  </a:schemeClr>
                </a:solidFill>
              </a:rPr>
              <a:t>সমাজতান্ত্রিক অর্থ ব্যবস্থার ৫টি বৈশিষ্ট্য লিখ। </a:t>
            </a:r>
          </a:p>
          <a:p>
            <a:pPr algn="ctr"/>
            <a:endParaRPr lang="bn-IN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bn-IN" sz="2800" b="1" dirty="0">
                <a:solidFill>
                  <a:schemeClr val="bg1"/>
                </a:solidFill>
              </a:rPr>
              <a:t>৩।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ইসলামী  </a:t>
            </a:r>
            <a:r>
              <a:rPr lang="bn-IN" sz="2800" b="1" dirty="0">
                <a:solidFill>
                  <a:schemeClr val="bg1"/>
                </a:solidFill>
              </a:rPr>
              <a:t>অর্থ ব্যবস্থার ৫টি বৈশিষ্ট্য লিখ।</a:t>
            </a:r>
            <a:r>
              <a:rPr lang="bn-IN" sz="2800" b="1" dirty="0" smtClean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7129" y="715956"/>
            <a:ext cx="10152404" cy="52490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5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128044" y="700755"/>
            <a:ext cx="10075492" cy="640935"/>
          </a:xfrm>
          <a:prstGeom prst="rect">
            <a:avLst/>
          </a:prstGeom>
          <a:solidFill>
            <a:srgbClr val="19ED4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</a:rPr>
              <a:t>মিশ্র অর্থব্যবস্থা কাকে বলে? ব্যাখ্যা কর।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9499" y="1410056"/>
            <a:ext cx="10066945" cy="4777099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যে অর্থব্যবস্থায় উৎপাদন, ভোগ, বন্টন, বিনিময় সবকিছু সরকারি ও বেসরকারি উভয় উদ্যোগেই পরিচালিত হয় তাকে মিশ্র অর্থব্যবস্থা বলে।</a:t>
            </a:r>
          </a:p>
          <a:p>
            <a:pPr algn="ctr"/>
            <a:endParaRPr lang="bn-IN" sz="105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অর্থাৎ যে অর্থব্যবস্থায় ব্যক্তিমালিকানা ও বেসরকারি উদ্যোগের পাশাপাশি সরকারি ও সামাজিক নিয়ন্ত্রণ বিরাজ করে তাকে  মিশ্র </a:t>
            </a:r>
            <a:r>
              <a:rPr lang="bn-IN" sz="2400" b="1" dirty="0">
                <a:solidFill>
                  <a:srgbClr val="002060"/>
                </a:solidFill>
              </a:rPr>
              <a:t>অর্থব্যবস্থা বলে</a:t>
            </a:r>
            <a:r>
              <a:rPr lang="bn-IN" sz="2400" b="1" dirty="0" smtClean="0">
                <a:solidFill>
                  <a:srgbClr val="002060"/>
                </a:solidFill>
              </a:rPr>
              <a:t>।</a:t>
            </a:r>
          </a:p>
          <a:p>
            <a:pPr algn="ctr"/>
            <a:endParaRPr lang="bn-IN" sz="1400" b="1" dirty="0">
              <a:solidFill>
                <a:srgbClr val="002060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ইসলামী মিশ্র অর্থনীতি হলো ধনতন্ত্র ও সমাজতন্ত্রের মধ্যে সামঞ্জস্য বিধানকারী একটি অর্থনৈতিক ব্যবস্থা। এক্ষেত্রে </a:t>
            </a:r>
            <a:r>
              <a:rPr lang="bn-IN" sz="2400" b="1" dirty="0">
                <a:solidFill>
                  <a:schemeClr val="bg1"/>
                </a:solidFill>
              </a:rPr>
              <a:t>ধনতন্ত্র ও </a:t>
            </a:r>
            <a:r>
              <a:rPr lang="bn-IN" sz="2400" b="1" dirty="0" smtClean="0">
                <a:solidFill>
                  <a:schemeClr val="bg1"/>
                </a:solidFill>
              </a:rPr>
              <a:t>সমাজতন্ত্রের ভুল-ক্রটি গুলো পরিহার করে এবং আদর্শনীতি গুলো গ্রহণ করে দুয়ের মধ্যে সামঞ্জস্য বিধান করা হয়। </a:t>
            </a:r>
          </a:p>
          <a:p>
            <a:pPr algn="ctr"/>
            <a:r>
              <a:rPr lang="bn-IN" sz="1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 পৃথিবীর অধিকাংশ দেশেই মিশ্র অর্থব্যবস্থা বিরাজমান। বাংলাদেশ ও ভারতেও মিশ্র অর্থব্যবস্থা বিরাজমান।</a:t>
            </a:r>
            <a:endParaRPr lang="bn-IN" sz="12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2946" y="538384"/>
            <a:ext cx="10442961" cy="5742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3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625" y="414228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0953" y="849527"/>
            <a:ext cx="10025668" cy="707886"/>
          </a:xfrm>
          <a:prstGeom prst="rect">
            <a:avLst/>
          </a:prstGeom>
          <a:solidFill>
            <a:schemeClr val="accent2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মিশ্র অর্থনৈতিক ব্যবস্থার </a:t>
            </a:r>
            <a:r>
              <a:rPr lang="bn-IN" sz="40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endParaRPr lang="en-US" sz="2400" b="1" u="sng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15619087"/>
              </p:ext>
            </p:extLst>
          </p:nvPr>
        </p:nvGraphicFramePr>
        <p:xfrm>
          <a:off x="1078303" y="1621765"/>
          <a:ext cx="10073959" cy="43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6212" y="632389"/>
            <a:ext cx="10673697" cy="55291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0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E981249-9696-492F-B40A-1A1A815ED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5E981249-9696-492F-B40A-1A1A815ED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5E981249-9696-492F-B40A-1A1A815ED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5E981249-9696-492F-B40A-1A1A815ED2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893DA0-E2F5-400E-9A04-D948768FD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3B893DA0-E2F5-400E-9A04-D948768FD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3B893DA0-E2F5-400E-9A04-D948768FD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3B893DA0-E2F5-400E-9A04-D948768FDC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C4A54B-BEE2-4F6D-97A4-F15263152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C7C4A54B-BEE2-4F6D-97A4-F15263152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C7C4A54B-BEE2-4F6D-97A4-F15263152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C7C4A54B-BEE2-4F6D-97A4-F15263152B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3B6049-E232-4F25-9875-A19047002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463B6049-E232-4F25-9875-A19047002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463B6049-E232-4F25-9875-A19047002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graphicEl>
                                              <a:dgm id="{463B6049-E232-4F25-9875-A190470020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Curved Up Ribbon 5"/>
          <p:cNvSpPr/>
          <p:nvPr/>
        </p:nvSpPr>
        <p:spPr>
          <a:xfrm>
            <a:off x="2709016" y="828941"/>
            <a:ext cx="6086129" cy="675118"/>
          </a:xfrm>
          <a:prstGeom prst="ellipseRibbon2">
            <a:avLst>
              <a:gd name="adj1" fmla="val 27299"/>
              <a:gd name="adj2" fmla="val 50000"/>
              <a:gd name="adj3" fmla="val 12500"/>
            </a:avLst>
          </a:prstGeom>
          <a:solidFill>
            <a:schemeClr val="accent5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1"/>
                </a:solidFill>
              </a:rPr>
              <a:t>মূল্যায়ন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179320" y="820395"/>
            <a:ext cx="9699476" cy="5082167"/>
          </a:xfrm>
          <a:prstGeom prst="horizontalScroll">
            <a:avLst>
              <a:gd name="adj" fmla="val 14313"/>
            </a:avLst>
          </a:prstGeom>
          <a:solidFill>
            <a:schemeClr val="accent1"/>
          </a:solidFill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>
                <a:solidFill>
                  <a:schemeClr val="bg1"/>
                </a:solidFill>
              </a:rPr>
              <a:t>১</a:t>
            </a:r>
            <a:r>
              <a:rPr lang="bn-IN" sz="2000" b="1" dirty="0" smtClean="0">
                <a:solidFill>
                  <a:schemeClr val="bg1"/>
                </a:solidFill>
              </a:rPr>
              <a:t>। ধনতান্ত্রিক অর্থব্যবস্থায় </a:t>
            </a:r>
            <a:r>
              <a:rPr lang="bn-IN" sz="2000" b="1" dirty="0">
                <a:solidFill>
                  <a:schemeClr val="bg1"/>
                </a:solidFill>
              </a:rPr>
              <a:t>পন্যের দাম নির্ধারিত </a:t>
            </a:r>
            <a:r>
              <a:rPr lang="bn-IN" sz="2000" b="1" dirty="0" smtClean="0">
                <a:solidFill>
                  <a:schemeClr val="bg1"/>
                </a:solidFill>
              </a:rPr>
              <a:t>হয় কিসের ভিত্তিতে?</a:t>
            </a:r>
          </a:p>
          <a:p>
            <a:pPr algn="ctr"/>
            <a:endParaRPr lang="bn-IN" sz="1400" b="1" dirty="0">
              <a:solidFill>
                <a:srgbClr val="002060"/>
              </a:solidFill>
            </a:endParaRPr>
          </a:p>
          <a:p>
            <a:pPr algn="ctr"/>
            <a:r>
              <a:rPr lang="bn-IN" sz="2000" b="1" dirty="0" smtClean="0">
                <a:solidFill>
                  <a:srgbClr val="002060"/>
                </a:solidFill>
              </a:rPr>
              <a:t>২। কোন </a:t>
            </a:r>
            <a:r>
              <a:rPr lang="bn-IN" sz="2000" b="1" dirty="0">
                <a:solidFill>
                  <a:srgbClr val="002060"/>
                </a:solidFill>
              </a:rPr>
              <a:t>বিপ্লবের মধ্য দিয়ে সমগ্র ইউরোপে ধনতান্ত্রিক অর্থনীতির সূত্রপাত </a:t>
            </a:r>
            <a:r>
              <a:rPr lang="bn-IN" sz="2000" b="1" dirty="0" smtClean="0">
                <a:solidFill>
                  <a:srgbClr val="002060"/>
                </a:solidFill>
              </a:rPr>
              <a:t>ঘটে? </a:t>
            </a:r>
          </a:p>
          <a:p>
            <a:pPr algn="ctr"/>
            <a:endParaRPr lang="bn-IN" sz="1100" b="1" dirty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৩। </a:t>
            </a:r>
            <a:r>
              <a:rPr lang="en-US" sz="2400" b="1" dirty="0" err="1">
                <a:solidFill>
                  <a:schemeClr val="bg1"/>
                </a:solidFill>
              </a:rPr>
              <a:t>সমাজতন্ত্রের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মূলনীতি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chemeClr val="bg1"/>
                </a:solidFill>
              </a:rPr>
              <a:t>কী?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bn-IN" b="1" dirty="0" smtClean="0">
              <a:solidFill>
                <a:srgbClr val="002060"/>
              </a:solidFill>
            </a:endParaRPr>
          </a:p>
          <a:p>
            <a:pPr algn="ctr"/>
            <a:r>
              <a:rPr lang="bn-IN" sz="1200" b="1" dirty="0" smtClean="0">
                <a:solidFill>
                  <a:srgbClr val="002060"/>
                </a:solidFill>
              </a:rPr>
              <a:t> </a:t>
            </a:r>
            <a:endParaRPr lang="bn-IN" sz="1200" b="1" dirty="0">
              <a:solidFill>
                <a:srgbClr val="002060"/>
              </a:solidFill>
            </a:endParaRPr>
          </a:p>
          <a:p>
            <a:pPr algn="ctr"/>
            <a:r>
              <a:rPr lang="bn-IN" sz="2000" b="1" dirty="0" smtClean="0">
                <a:solidFill>
                  <a:srgbClr val="002060"/>
                </a:solidFill>
              </a:rPr>
              <a:t>৪। কোন </a:t>
            </a:r>
            <a:r>
              <a:rPr lang="bn-IN" sz="2000" b="1" dirty="0">
                <a:solidFill>
                  <a:srgbClr val="002060"/>
                </a:solidFill>
              </a:rPr>
              <a:t>অর্থব্যবস্থায় পৃথিবীর যাবতীয় সম্পদ মানবজাতির কল্যানে ব্যবহারের কথা বলা </a:t>
            </a:r>
            <a:r>
              <a:rPr lang="bn-IN" sz="2000" b="1" dirty="0" smtClean="0">
                <a:solidFill>
                  <a:srgbClr val="002060"/>
                </a:solidFill>
              </a:rPr>
              <a:t>হয়েছে? </a:t>
            </a:r>
          </a:p>
          <a:p>
            <a:pPr algn="ctr"/>
            <a:endParaRPr lang="bn-IN" sz="1400" b="1" dirty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৫। পৃথিবীর </a:t>
            </a:r>
            <a:r>
              <a:rPr lang="bn-IN" sz="2400" b="1" dirty="0">
                <a:solidFill>
                  <a:schemeClr val="bg1"/>
                </a:solidFill>
              </a:rPr>
              <a:t>অধিকাংশ দেশেই </a:t>
            </a:r>
            <a:r>
              <a:rPr lang="bn-IN" sz="2400" b="1" dirty="0" smtClean="0">
                <a:solidFill>
                  <a:schemeClr val="bg1"/>
                </a:solidFill>
              </a:rPr>
              <a:t>কোন </a:t>
            </a:r>
            <a:r>
              <a:rPr lang="bn-IN" sz="2400" b="1" dirty="0">
                <a:solidFill>
                  <a:schemeClr val="bg1"/>
                </a:solidFill>
              </a:rPr>
              <a:t>অর্থব্যবস্থা </a:t>
            </a:r>
            <a:r>
              <a:rPr lang="bn-IN" sz="2400" b="1" dirty="0" smtClean="0">
                <a:solidFill>
                  <a:schemeClr val="bg1"/>
                </a:solidFill>
              </a:rPr>
              <a:t>বিরাজমান</a:t>
            </a:r>
            <a:r>
              <a:rPr lang="bn-IN" sz="2400" b="1" dirty="0">
                <a:solidFill>
                  <a:schemeClr val="bg1"/>
                </a:solidFill>
              </a:rPr>
              <a:t>?</a:t>
            </a:r>
            <a:r>
              <a:rPr lang="bn-IN" sz="32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4579" y="615297"/>
            <a:ext cx="10477144" cy="54693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9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880" y="1555336"/>
            <a:ext cx="9092726" cy="3238856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7" name="Curved Up Ribbon 6"/>
          <p:cNvSpPr/>
          <p:nvPr/>
        </p:nvSpPr>
        <p:spPr>
          <a:xfrm>
            <a:off x="1768980" y="940037"/>
            <a:ext cx="8631252" cy="564022"/>
          </a:xfrm>
          <a:prstGeom prst="ellipseRibbon2">
            <a:avLst>
              <a:gd name="adj1" fmla="val 27299"/>
              <a:gd name="adj2" fmla="val 39703"/>
              <a:gd name="adj3" fmla="val 12500"/>
            </a:avLst>
          </a:prstGeom>
          <a:solidFill>
            <a:srgbClr val="19ED4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বাড়ির কাজ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55335" y="4819828"/>
            <a:ext cx="9152545" cy="1034041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</a:rPr>
              <a:t>তোমার মতে কোন অর্থব্যবস্থা সবচেয়ে উত্তম? </a:t>
            </a:r>
          </a:p>
          <a:p>
            <a:pPr algn="ctr"/>
            <a:r>
              <a:rPr lang="bn-IN" sz="3200" b="1" dirty="0" smtClean="0">
                <a:solidFill>
                  <a:srgbClr val="002060"/>
                </a:solidFill>
              </a:rPr>
              <a:t>-যুক্তিসহ বিশ্লেষন কর।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8405" y="715956"/>
            <a:ext cx="10109674" cy="54541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2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896" y="388591"/>
            <a:ext cx="11248846" cy="5934973"/>
          </a:xfrm>
          <a:prstGeom prst="rect">
            <a:avLst/>
          </a:prstGeom>
          <a:solidFill>
            <a:schemeClr val="accent4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Curved Down Ribbon 5"/>
          <p:cNvSpPr/>
          <p:nvPr/>
        </p:nvSpPr>
        <p:spPr>
          <a:xfrm rot="10800000" flipV="1">
            <a:off x="3000944" y="650529"/>
            <a:ext cx="6050423" cy="606753"/>
          </a:xfrm>
          <a:prstGeom prst="ellipseRibbon">
            <a:avLst>
              <a:gd name="adj1" fmla="val 23361"/>
              <a:gd name="adj2" fmla="val 42875"/>
              <a:gd name="adj3" fmla="val 0"/>
            </a:avLst>
          </a:prstGeom>
          <a:solidFill>
            <a:srgbClr val="19ED4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শিক্ষক পরিচিতি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309" y="1537399"/>
            <a:ext cx="1461330" cy="17240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1709159" y="3538847"/>
            <a:ext cx="8528703" cy="2478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</a:rPr>
              <a:t>মোঃ রেজাউল করিম</a:t>
            </a:r>
          </a:p>
          <a:p>
            <a:pPr algn="ctr"/>
            <a:r>
              <a:rPr lang="bn-IN" b="1" dirty="0" smtClean="0">
                <a:solidFill>
                  <a:srgbClr val="002060"/>
                </a:solidFill>
              </a:rPr>
              <a:t>[বিএসএস(অনার্স), এমএসএস(</a:t>
            </a:r>
            <a:r>
              <a:rPr lang="en-US" b="1" dirty="0" err="1" smtClean="0">
                <a:solidFill>
                  <a:srgbClr val="002060"/>
                </a:solidFill>
              </a:rPr>
              <a:t>অর্থনীতি</a:t>
            </a:r>
            <a:r>
              <a:rPr lang="bn-IN" b="1" dirty="0" smtClean="0">
                <a:solidFill>
                  <a:srgbClr val="002060"/>
                </a:solidFill>
              </a:rPr>
              <a:t>), বিএড </a:t>
            </a:r>
            <a:r>
              <a:rPr lang="en-US" b="1" dirty="0" smtClean="0">
                <a:solidFill>
                  <a:srgbClr val="002060"/>
                </a:solidFill>
              </a:rPr>
              <a:t>&amp; </a:t>
            </a:r>
            <a:r>
              <a:rPr lang="en-US" b="1" dirty="0" err="1" smtClean="0">
                <a:solidFill>
                  <a:srgbClr val="002060"/>
                </a:solidFill>
              </a:rPr>
              <a:t>এমএড</a:t>
            </a:r>
            <a:r>
              <a:rPr lang="en-US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সিনিয়র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সহকারী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শিক্ষক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গাজীপুর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ক্যান্টনমেন্ট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বোর্ড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উচ্চ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বিদ্যালয়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rgbClr val="00B050"/>
                </a:solidFill>
              </a:rPr>
              <a:t>বিওএফ</a:t>
            </a:r>
            <a:r>
              <a:rPr lang="en-US" sz="2000" b="1" dirty="0" smtClean="0">
                <a:solidFill>
                  <a:srgbClr val="00B050"/>
                </a:solidFill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</a:rPr>
              <a:t>গাজীপুর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ক্যান্টনমেন্ট</a:t>
            </a:r>
            <a:r>
              <a:rPr lang="en-US" sz="2000" b="1" dirty="0" smtClean="0">
                <a:solidFill>
                  <a:srgbClr val="00B050"/>
                </a:solidFill>
              </a:rPr>
              <a:t>, গাজীপুর-১৭০৩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8404" y="499533"/>
            <a:ext cx="10167596" cy="563879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0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804" y="439866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pic>
        <p:nvPicPr>
          <p:cNvPr id="6" name="Picture 12" descr="বাদল-দিনের প্রথম কদম ফুল – মুক্তমনা বাংলা ব্ল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179" y="1632247"/>
            <a:ext cx="7768126" cy="352941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62086" y="1025494"/>
            <a:ext cx="7802310" cy="581115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bg1"/>
                </a:solidFill>
              </a:rPr>
              <a:t>সবাইকে ধন্যবাদ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62086" y="5187296"/>
            <a:ext cx="7810857" cy="632389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</a:rPr>
              <a:t>আল্লাহ হাফেজ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8404" y="715956"/>
            <a:ext cx="10126765" cy="5377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8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747" y="6503349"/>
            <a:ext cx="10912979" cy="427290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538385" y="264920"/>
            <a:ext cx="11092441" cy="61786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Up Ribbon 5"/>
          <p:cNvSpPr/>
          <p:nvPr/>
        </p:nvSpPr>
        <p:spPr>
          <a:xfrm>
            <a:off x="2982481" y="1025495"/>
            <a:ext cx="6068276" cy="848065"/>
          </a:xfrm>
          <a:prstGeom prst="ellipseRibbon2">
            <a:avLst>
              <a:gd name="adj1" fmla="val 25000"/>
              <a:gd name="adj2" fmla="val 55754"/>
              <a:gd name="adj3" fmla="val 12500"/>
            </a:avLst>
          </a:prstGeom>
          <a:solidFill>
            <a:srgbClr val="00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FF0000"/>
                </a:solidFill>
              </a:rPr>
              <a:t>পাঠ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পরিচিতি</a:t>
            </a:r>
            <a:r>
              <a:rPr lang="bn-IN" sz="3600" b="1" dirty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016808" y="970667"/>
            <a:ext cx="8161234" cy="4558462"/>
          </a:xfrm>
          <a:prstGeom prst="horizontalScroll">
            <a:avLst>
              <a:gd name="adj" fmla="val 21369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0000FF"/>
                </a:solidFill>
              </a:rPr>
              <a:t>শ্রেণি-</a:t>
            </a:r>
            <a:r>
              <a:rPr lang="en-US" sz="4400" b="1" dirty="0" smtClean="0">
                <a:solidFill>
                  <a:srgbClr val="0000FF"/>
                </a:solidFill>
              </a:rPr>
              <a:t> </a:t>
            </a:r>
            <a:r>
              <a:rPr lang="bn-IN" sz="4400" b="1" dirty="0" smtClean="0">
                <a:solidFill>
                  <a:srgbClr val="0000FF"/>
                </a:solidFill>
              </a:rPr>
              <a:t>১০</a:t>
            </a:r>
            <a:r>
              <a:rPr lang="en-US" sz="4400" b="1" dirty="0" smtClean="0">
                <a:solidFill>
                  <a:srgbClr val="0000FF"/>
                </a:solidFill>
              </a:rPr>
              <a:t>ম </a:t>
            </a:r>
            <a:endParaRPr lang="bn-IN" sz="3600" b="1" dirty="0">
              <a:solidFill>
                <a:srgbClr val="0000FF"/>
              </a:solidFill>
            </a:endParaRPr>
          </a:p>
          <a:p>
            <a:pPr algn="ctr"/>
            <a:r>
              <a:rPr lang="bn-IN" sz="3600" b="1" dirty="0" smtClean="0">
                <a:solidFill>
                  <a:schemeClr val="bg1"/>
                </a:solidFill>
              </a:rPr>
              <a:t>বিষয়-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অর্থনীতি</a:t>
            </a:r>
            <a:endParaRPr lang="bn-IN" sz="3600" b="1" dirty="0">
              <a:solidFill>
                <a:schemeClr val="bg1"/>
              </a:solidFill>
            </a:endParaRPr>
          </a:p>
          <a:p>
            <a:pPr algn="ctr"/>
            <a:r>
              <a:rPr lang="bn-IN" sz="3600" b="1" dirty="0">
                <a:solidFill>
                  <a:schemeClr val="accent6">
                    <a:lumMod val="50000"/>
                  </a:schemeClr>
                </a:solidFill>
              </a:rPr>
              <a:t>অধ্যায়-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প্রথম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সময়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- ৪০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মিনিট</a:t>
            </a:r>
            <a:endParaRPr lang="bn-IN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393" y="4602709"/>
            <a:ext cx="6600061" cy="769441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chemeClr val="bg1"/>
                </a:solidFill>
              </a:rPr>
              <a:t>তারিখঃ </a:t>
            </a:r>
            <a:r>
              <a:rPr lang="en-US" sz="4400" b="1" dirty="0" smtClean="0">
                <a:solidFill>
                  <a:schemeClr val="bg1"/>
                </a:solidFill>
              </a:rPr>
              <a:t>০</a:t>
            </a:r>
            <a:r>
              <a:rPr lang="bn-IN" sz="4400" b="1" dirty="0">
                <a:solidFill>
                  <a:schemeClr val="bg1"/>
                </a:solidFill>
              </a:rPr>
              <a:t>৩</a:t>
            </a:r>
            <a:r>
              <a:rPr lang="bn-IN" sz="4400" b="1" dirty="0" smtClean="0">
                <a:solidFill>
                  <a:schemeClr val="bg1"/>
                </a:solidFill>
              </a:rPr>
              <a:t>/০</a:t>
            </a:r>
            <a:r>
              <a:rPr lang="en-US" sz="4400" b="1" dirty="0" smtClean="0">
                <a:solidFill>
                  <a:schemeClr val="bg1"/>
                </a:solidFill>
              </a:rPr>
              <a:t>২</a:t>
            </a:r>
            <a:r>
              <a:rPr lang="bn-IN" sz="4400" b="1" dirty="0" smtClean="0">
                <a:solidFill>
                  <a:schemeClr val="bg1"/>
                </a:solidFill>
              </a:rPr>
              <a:t>/২০২২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2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8" name="Curved Up Ribbon 7"/>
          <p:cNvSpPr/>
          <p:nvPr/>
        </p:nvSpPr>
        <p:spPr>
          <a:xfrm>
            <a:off x="1605158" y="983169"/>
            <a:ext cx="8936965" cy="1096764"/>
          </a:xfrm>
          <a:prstGeom prst="ellipseRibbon2">
            <a:avLst>
              <a:gd name="adj1" fmla="val 27299"/>
              <a:gd name="adj2" fmla="val 50000"/>
              <a:gd name="adj3" fmla="val 125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</a:rPr>
              <a:t>আজকের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পাঠ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5694" y="2119357"/>
            <a:ext cx="9263642" cy="3443955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bg1"/>
                </a:solidFill>
              </a:rPr>
              <a:t>বিভিন্ন অর্থনৈতিক ব্যবস্থা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8405" y="715956"/>
            <a:ext cx="10101128" cy="513791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4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Curved Up Ribbon 5"/>
          <p:cNvSpPr/>
          <p:nvPr/>
        </p:nvSpPr>
        <p:spPr>
          <a:xfrm>
            <a:off x="2691925" y="1025495"/>
            <a:ext cx="6086129" cy="675118"/>
          </a:xfrm>
          <a:prstGeom prst="ellipseRibbon2">
            <a:avLst>
              <a:gd name="adj1" fmla="val 27299"/>
              <a:gd name="adj2" fmla="val 50000"/>
              <a:gd name="adj3" fmla="val 12500"/>
            </a:avLst>
          </a:prstGeom>
          <a:solidFill>
            <a:srgbClr val="19ED4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1"/>
                </a:solidFill>
              </a:rPr>
              <a:t>শিখনফল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224949" y="848050"/>
            <a:ext cx="9747849" cy="5276704"/>
          </a:xfrm>
          <a:prstGeom prst="horizontalScroll">
            <a:avLst>
              <a:gd name="adj" fmla="val 18362"/>
            </a:avLst>
          </a:prstGeom>
          <a:solidFill>
            <a:srgbClr val="92D050"/>
          </a:solidFill>
          <a:ln w="571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b="1" dirty="0" smtClean="0">
              <a:solidFill>
                <a:srgbClr val="050BF9"/>
              </a:solidFill>
            </a:endParaRPr>
          </a:p>
          <a:p>
            <a:pPr algn="ctr"/>
            <a:r>
              <a:rPr lang="bn-IN" sz="3200" b="1" dirty="0" smtClean="0">
                <a:solidFill>
                  <a:srgbClr val="050BF9"/>
                </a:solidFill>
              </a:rPr>
              <a:t>১।</a:t>
            </a:r>
            <a:r>
              <a:rPr lang="en-US" sz="3200" b="1" dirty="0" smtClean="0">
                <a:solidFill>
                  <a:srgbClr val="050BF9"/>
                </a:solidFill>
              </a:rPr>
              <a:t> </a:t>
            </a:r>
            <a:r>
              <a:rPr lang="bn-IN" sz="3200" b="1" dirty="0" smtClean="0">
                <a:solidFill>
                  <a:srgbClr val="050BF9"/>
                </a:solidFill>
              </a:rPr>
              <a:t>অর্থনৈতিক ব্যবস্থা কী তা বলতে পারবে।</a:t>
            </a:r>
            <a:endParaRPr lang="en-SG" sz="3200" b="1" dirty="0" smtClean="0">
              <a:solidFill>
                <a:srgbClr val="050BF9"/>
              </a:solidFill>
            </a:endParaRPr>
          </a:p>
          <a:p>
            <a:pPr algn="ctr"/>
            <a:endParaRPr lang="bn-IN" b="1" dirty="0" smtClean="0">
              <a:solidFill>
                <a:srgbClr val="050BF9"/>
              </a:solidFill>
            </a:endParaRPr>
          </a:p>
          <a:p>
            <a:pPr algn="ctr"/>
            <a:r>
              <a:rPr lang="bn-IN" sz="3200" b="1" dirty="0">
                <a:solidFill>
                  <a:srgbClr val="FF0000"/>
                </a:solidFill>
              </a:rPr>
              <a:t>২</a:t>
            </a:r>
            <a:r>
              <a:rPr lang="bn-IN" sz="3200" b="1" dirty="0" smtClean="0">
                <a:solidFill>
                  <a:srgbClr val="FF0000"/>
                </a:solidFill>
              </a:rPr>
              <a:t>।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bn-IN" sz="3200" b="1" dirty="0" smtClean="0">
                <a:solidFill>
                  <a:srgbClr val="FF0000"/>
                </a:solidFill>
              </a:rPr>
              <a:t>বিভিন্ন </a:t>
            </a:r>
            <a:r>
              <a:rPr lang="bn-IN" sz="3200" b="1" dirty="0">
                <a:solidFill>
                  <a:srgbClr val="FF0000"/>
                </a:solidFill>
              </a:rPr>
              <a:t>অর্থনৈতিক </a:t>
            </a:r>
            <a:r>
              <a:rPr lang="bn-IN" sz="3200" b="1" dirty="0" smtClean="0">
                <a:solidFill>
                  <a:srgbClr val="FF0000"/>
                </a:solidFill>
              </a:rPr>
              <a:t>ব্যবস্থা গুলো কী কী তা বলতে পারবে।</a:t>
            </a:r>
            <a:endParaRPr lang="en-SG" sz="3200" b="1" dirty="0" smtClean="0">
              <a:solidFill>
                <a:srgbClr val="FF0000"/>
              </a:solidFill>
            </a:endParaRPr>
          </a:p>
          <a:p>
            <a:pPr algn="ctr"/>
            <a:r>
              <a:rPr lang="bn-IN" b="1" dirty="0" smtClean="0">
                <a:solidFill>
                  <a:srgbClr val="FF0000"/>
                </a:solidFill>
              </a:rPr>
              <a:t> </a:t>
            </a:r>
            <a:endParaRPr lang="bn-IN" b="1" dirty="0">
              <a:solidFill>
                <a:srgbClr val="FF0000"/>
              </a:solidFill>
            </a:endParaRPr>
          </a:p>
          <a:p>
            <a:pPr algn="ctr"/>
            <a:r>
              <a:rPr lang="bn-IN" sz="3200" b="1" dirty="0">
                <a:solidFill>
                  <a:schemeClr val="accent5">
                    <a:lumMod val="50000"/>
                  </a:schemeClr>
                </a:solidFill>
              </a:rPr>
              <a:t>৩</a:t>
            </a:r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</a:rPr>
              <a:t>।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n-IN" sz="3200" b="1" dirty="0">
                <a:solidFill>
                  <a:schemeClr val="accent5">
                    <a:lumMod val="50000"/>
                  </a:schemeClr>
                </a:solidFill>
              </a:rPr>
              <a:t>বিভিন্ন অর্থনৈতিক </a:t>
            </a:r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</a:rPr>
              <a:t>ব্যবস্থার বৈশিষ্ট্য গুলো ব্যাখ্যা করতে  </a:t>
            </a:r>
            <a:r>
              <a:rPr lang="bn-IN" sz="3200" b="1" dirty="0">
                <a:solidFill>
                  <a:schemeClr val="accent5">
                    <a:lumMod val="50000"/>
                  </a:schemeClr>
                </a:solidFill>
              </a:rPr>
              <a:t>পারবে। </a:t>
            </a:r>
          </a:p>
          <a:p>
            <a:pPr algn="ctr"/>
            <a:r>
              <a:rPr lang="bn-IN" sz="4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034" y="715956"/>
            <a:ext cx="10596785" cy="54968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8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49902" y="912572"/>
            <a:ext cx="6702725" cy="7449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2424" y="1707638"/>
            <a:ext cx="10101532" cy="4097939"/>
          </a:xfrm>
          <a:prstGeom prst="rect">
            <a:avLst/>
          </a:prstGeom>
          <a:solidFill>
            <a:srgbClr val="0091FE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যে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ব্যবস্থা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বা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কাঠামোর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আওতায়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উৎপাদনের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উপাদান</a:t>
            </a:r>
            <a:r>
              <a:rPr lang="bn-IN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সমূহের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মালিকানা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‍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নির্ধারিত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হয়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এবং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উৎপাদন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প্রক্রিয়া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,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উৎপাদিত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সম্পদের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বন্টন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ও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ভোগ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প্রক্রিয়া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সম্পাদিত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হয়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তাকে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অর্থনৈতিক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ব্যবস্থা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বলে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। </a:t>
            </a:r>
            <a:endParaRPr lang="en-US" sz="4000" b="1" dirty="0">
              <a:solidFill>
                <a:srgbClr val="002060"/>
              </a:solidFill>
              <a:latin typeface="       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6394" y="715956"/>
            <a:ext cx="10742062" cy="54455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5223" y="457953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b="1" dirty="0">
              <a:solidFill>
                <a:srgbClr val="C00000"/>
              </a:solidFill>
              <a:latin typeface="       NikoshBAN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056443" y="1029810"/>
            <a:ext cx="10102788" cy="554868"/>
          </a:xfrm>
          <a:prstGeom prst="rect">
            <a:avLst/>
          </a:prstGeom>
          <a:solidFill>
            <a:schemeClr val="accent5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বর্তমান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বিশ্বে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কয়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ধরনের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অর্থব্যবস্থা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কার্যকর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রয়েছে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?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       NikoshB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6444" y="1731146"/>
            <a:ext cx="10129420" cy="692458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accent6">
                    <a:lumMod val="50000"/>
                  </a:schemeClr>
                </a:solidFill>
              </a:rPr>
              <a:t>বর্তমান বিশ্বে চার ধরনের অর্থনৈতিক ব্যবস্থা কার্যকর রয়েছে। 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8543" y="2583403"/>
            <a:ext cx="1509204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bg1"/>
                </a:solidFill>
              </a:rPr>
              <a:t>যথা-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6443" y="4030462"/>
            <a:ext cx="2148396" cy="1145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15371" y="4403324"/>
            <a:ext cx="2559984" cy="133165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</a:rPr>
              <a:t>ধনতান্ত্রিক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55254" y="4394447"/>
            <a:ext cx="3062796" cy="1349407"/>
          </a:xfrm>
          <a:prstGeom prst="rect">
            <a:avLst/>
          </a:prstGeom>
          <a:solidFill>
            <a:schemeClr val="accent5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accent6">
                    <a:lumMod val="75000"/>
                  </a:schemeClr>
                </a:solidFill>
              </a:rPr>
              <a:t>সমাজতান্ত্রিক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4582" y="4403325"/>
            <a:ext cx="2210540" cy="1349405"/>
          </a:xfrm>
          <a:prstGeom prst="rect">
            <a:avLst/>
          </a:prstGeom>
          <a:solidFill>
            <a:schemeClr val="accent3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accent5">
                    <a:lumMod val="50000"/>
                  </a:schemeClr>
                </a:solidFill>
              </a:rPr>
              <a:t>ইসলামী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59410" y="4394447"/>
            <a:ext cx="1917576" cy="132277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bg1"/>
                </a:solidFill>
              </a:rPr>
              <a:t>মিশ্র</a:t>
            </a:r>
            <a:endParaRPr lang="en-US" sz="36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308193" y="3941685"/>
            <a:ext cx="7936638" cy="887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>
            <a:off x="2192784" y="3994952"/>
            <a:ext cx="488272" cy="381739"/>
          </a:xfrm>
          <a:prstGeom prst="downArrow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047173" y="3302493"/>
            <a:ext cx="488272" cy="59628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9874928" y="3971278"/>
            <a:ext cx="488272" cy="381739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825666" y="3972758"/>
            <a:ext cx="488272" cy="381739"/>
          </a:xfrm>
          <a:prstGeom prst="downArrow">
            <a:avLst/>
          </a:prstGeom>
          <a:solidFill>
            <a:schemeClr val="accent3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012924" y="3983115"/>
            <a:ext cx="488272" cy="381739"/>
          </a:xfrm>
          <a:prstGeom prst="downArrow">
            <a:avLst/>
          </a:prstGeom>
          <a:solidFill>
            <a:schemeClr val="accent5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86212" y="715956"/>
            <a:ext cx="10690789" cy="54370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128044" y="700755"/>
            <a:ext cx="10075492" cy="640935"/>
          </a:xfrm>
          <a:prstGeom prst="rect">
            <a:avLst/>
          </a:prstGeom>
          <a:solidFill>
            <a:srgbClr val="19ED4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</a:rPr>
              <a:t>ধনতান্ত্রিক অর্থব্যবস্থা কাকে বলে? ব্যাখ্যা কর।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9499" y="1410056"/>
            <a:ext cx="10066945" cy="47770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যে অর্থব্যবস্থায় উৎপাদন, ভোগ, বন্টন, বিনিময় সবকিছু ব্যক্তিগত মালিকানাধীনে পরিচালিত হয় তাকে ধনতান্ত্রিক অর্থব্যবস্থা বলে।</a:t>
            </a:r>
          </a:p>
          <a:p>
            <a:pPr algn="ctr"/>
            <a:endParaRPr lang="bn-IN" sz="105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এই অর্থব্যবস্থায় চাহিদা ও যোগানের ভিত্তিতে (স্বয়ংক্রিয় ভাবে) পন্যের দাম নির্ধারিত হয়।</a:t>
            </a:r>
          </a:p>
          <a:p>
            <a:pPr algn="ctr"/>
            <a:endParaRPr lang="bn-IN" sz="1050" b="1" dirty="0" smtClean="0">
              <a:solidFill>
                <a:srgbClr val="002060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এ ধরনের অর্থব্যবস্থাকে পুঁজিবাদী  অর্থব্যবস্থাও </a:t>
            </a:r>
            <a:r>
              <a:rPr lang="bn-IN" sz="2400" b="1" dirty="0">
                <a:solidFill>
                  <a:schemeClr val="bg1"/>
                </a:solidFill>
              </a:rPr>
              <a:t>বলে</a:t>
            </a:r>
            <a:r>
              <a:rPr lang="bn-IN" sz="2400" b="1" dirty="0" smtClean="0">
                <a:solidFill>
                  <a:schemeClr val="bg1"/>
                </a:solidFill>
              </a:rPr>
              <a:t>। </a:t>
            </a:r>
          </a:p>
          <a:p>
            <a:pPr algn="ctr"/>
            <a:endParaRPr lang="bn-IN" sz="160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অষ্টাদশ শতাব্দীর শেষভাগে ফরাশি বিপ্লবের মধ্য দিয়ে সমগ্র ইউরোপে ধনতান্ত্রিক অর্থনীতির সূত্রপাত ঘটে। </a:t>
            </a:r>
          </a:p>
          <a:p>
            <a:pPr algn="ctr"/>
            <a:endParaRPr lang="bn-IN" sz="120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ক্ল্যাসিক্যাল অর্থনীতিবিদ অ্যাডাম স্মিথ ও তাঁর অনুসারীগণ এ ব্যবস্থা সমর্থন করেন।</a:t>
            </a:r>
            <a:endParaRPr lang="bn-IN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7488" y="564022"/>
            <a:ext cx="10588239" cy="57085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1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10056" y="730933"/>
            <a:ext cx="9332008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 অর্থনৈতিক ব্যবস্থার </a:t>
            </a:r>
            <a:r>
              <a:rPr lang="bn-IN" sz="32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endParaRPr lang="en-US" b="1" u="sng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372551" y="1461332"/>
            <a:ext cx="9375012" cy="495656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2800" b="1" kern="1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/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উৎপাদনের উপাদানসমুহের ব্যক্তিগত মালিকানা</a:t>
            </a:r>
            <a:endParaRPr lang="en-US" sz="2800" b="1" kern="12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Rounded Rectangle 4"/>
          <p:cNvSpPr/>
          <p:nvPr/>
        </p:nvSpPr>
        <p:spPr>
          <a:xfrm>
            <a:off x="1380506" y="2000483"/>
            <a:ext cx="9414272" cy="529233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200" b="1" kern="1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উদ্যোগ গ্রহনের স্বাধীনতা</a:t>
            </a:r>
            <a:endParaRPr lang="en-US" sz="3200" kern="1200" dirty="0">
              <a:solidFill>
                <a:srgbClr val="002060"/>
              </a:solidFill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1386583" y="2567999"/>
            <a:ext cx="9427669" cy="488492"/>
          </a:xfrm>
          <a:prstGeom prst="rect">
            <a:avLst/>
          </a:prstGeom>
          <a:solidFill>
            <a:schemeClr val="accent5"/>
          </a:solidFill>
          <a:ln w="3810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600" b="1" kern="1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  <a:latin typeface="RinkiyMJ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অবাধ প্রতিযোগীতা</a:t>
            </a:r>
            <a:endParaRPr lang="en-US" sz="3600" kern="1200" dirty="0">
              <a:solidFill>
                <a:srgbClr val="C00000"/>
              </a:solidFill>
              <a:latin typeface="RinkiyMJ" pitchFamily="2" charset="0"/>
              <a:cs typeface="RinkiyMJ" pitchFamily="2" charset="0"/>
            </a:endParaRPr>
          </a:p>
        </p:txBody>
      </p:sp>
      <p:sp>
        <p:nvSpPr>
          <p:cNvPr id="18" name="Rounded Rectangle 4"/>
          <p:cNvSpPr/>
          <p:nvPr/>
        </p:nvSpPr>
        <p:spPr>
          <a:xfrm>
            <a:off x="1389015" y="3100108"/>
            <a:ext cx="9448683" cy="47203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B0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600" b="1" kern="1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/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ভোক্তার স্বাধীনতা</a:t>
            </a:r>
            <a:endParaRPr lang="en-US" sz="3600" kern="1200" dirty="0">
              <a:solidFill>
                <a:schemeClr val="bg1"/>
              </a:solidFill>
            </a:endParaRPr>
          </a:p>
        </p:txBody>
      </p:sp>
      <p:sp>
        <p:nvSpPr>
          <p:cNvPr id="20" name="Rounded Rectangle 4"/>
          <p:cNvSpPr/>
          <p:nvPr/>
        </p:nvSpPr>
        <p:spPr>
          <a:xfrm>
            <a:off x="1398178" y="3636075"/>
            <a:ext cx="9446436" cy="57797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200" b="1" kern="1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/>
                <a:latin typeface="SutonnyMJ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সর্বাধিক মুনাফা অর্জন</a:t>
            </a:r>
            <a:endParaRPr lang="en-US" sz="3200" b="1" kern="1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388612" y="5468501"/>
            <a:ext cx="9498730" cy="603849"/>
            <a:chOff x="0" y="598"/>
            <a:chExt cx="9911751" cy="1223753"/>
          </a:xfrm>
          <a:solidFill>
            <a:schemeClr val="accent6">
              <a:lumMod val="75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0" y="598"/>
              <a:ext cx="9911751" cy="1223753"/>
            </a:xfrm>
            <a:prstGeom prst="roundRect">
              <a:avLst>
                <a:gd name="adj" fmla="val 0"/>
              </a:avLst>
            </a:prstGeom>
            <a:grpFill/>
            <a:ln w="57150"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35843" y="36441"/>
              <a:ext cx="9840065" cy="11520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200" b="1" kern="1200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002060"/>
                  </a:solidFill>
                  <a:effectLst/>
                  <a:latin typeface="NikoshBAN" panose="02000000000000000000" pitchFamily="2" charset="0"/>
                  <a:ea typeface="NikoshBAN" pitchFamily="2" charset="0"/>
                  <a:cs typeface="NikoshBAN" panose="02000000000000000000" pitchFamily="2" charset="0"/>
                  <a:sym typeface="Wingdings"/>
                </a:rPr>
                <a:t>শ্রমিক শোষণ</a:t>
              </a:r>
              <a:endParaRPr lang="en-US" sz="32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5" name="Rounded Rectangle 4"/>
          <p:cNvSpPr/>
          <p:nvPr/>
        </p:nvSpPr>
        <p:spPr>
          <a:xfrm>
            <a:off x="1395383" y="4228825"/>
            <a:ext cx="9474867" cy="57797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rgbClr val="00B0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sym typeface="Wingdings"/>
              </a:rPr>
              <a:t>স্বয়ংক্রিয় দাম ব্যবস্থা</a:t>
            </a:r>
            <a:endParaRPr lang="en-US" sz="3200" kern="1200" dirty="0">
              <a:solidFill>
                <a:schemeClr val="bg1"/>
              </a:solidFill>
            </a:endParaRPr>
          </a:p>
        </p:txBody>
      </p:sp>
      <p:sp>
        <p:nvSpPr>
          <p:cNvPr id="17" name="Rounded Rectangle 4"/>
          <p:cNvSpPr/>
          <p:nvPr/>
        </p:nvSpPr>
        <p:spPr>
          <a:xfrm>
            <a:off x="1404660" y="4852374"/>
            <a:ext cx="9465590" cy="568476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sym typeface="Wingdings"/>
              </a:rPr>
              <a:t>আয়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sym typeface="Wingdings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sym typeface="Wingdings"/>
              </a:rPr>
              <a:t>বৈষম্য</a:t>
            </a:r>
            <a:endParaRPr lang="en-US" sz="3200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2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5" grpId="0" animBg="1"/>
      <p:bldP spid="18" grpId="0" animBg="1"/>
      <p:bldP spid="20" grpId="0" animBg="1"/>
      <p:bldP spid="25" grpId="0" animBg="1"/>
      <p:bldP spid="17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956</TotalTime>
  <Words>1140</Words>
  <Application>Microsoft Office PowerPoint</Application>
  <PresentationFormat>Widescreen</PresentationFormat>
  <Paragraphs>149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       NikoshBAN</vt:lpstr>
      <vt:lpstr>Arial</vt:lpstr>
      <vt:lpstr>NikoshBAN</vt:lpstr>
      <vt:lpstr>RinkiyMJ</vt:lpstr>
      <vt:lpstr>Siyam Rupali ANSI</vt:lpstr>
      <vt:lpstr>SutonnyMJ</vt:lpstr>
      <vt:lpstr>Trebuchet MS</vt:lpstr>
      <vt:lpstr>Vrinda</vt:lpstr>
      <vt:lpstr>Wingdings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130</cp:revision>
  <dcterms:created xsi:type="dcterms:W3CDTF">2021-08-02T10:14:59Z</dcterms:created>
  <dcterms:modified xsi:type="dcterms:W3CDTF">2022-02-03T12:33:45Z</dcterms:modified>
</cp:coreProperties>
</file>