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72" r:id="rId2"/>
    <p:sldId id="257" r:id="rId3"/>
    <p:sldId id="273" r:id="rId4"/>
    <p:sldId id="268" r:id="rId5"/>
    <p:sldId id="269" r:id="rId6"/>
    <p:sldId id="271" r:id="rId7"/>
    <p:sldId id="267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3333CC"/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291" autoAdjust="0"/>
  </p:normalViewPr>
  <p:slideViewPr>
    <p:cSldViewPr snapToGrid="0">
      <p:cViewPr varScale="1">
        <p:scale>
          <a:sx n="83" d="100"/>
          <a:sy n="83" d="100"/>
        </p:scale>
        <p:origin x="-300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F273-311E-4D17-9AE4-CF844A46776F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2AC1-1F61-4132-A2A5-9BCED564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F273-311E-4D17-9AE4-CF844A46776F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2AC1-1F61-4132-A2A5-9BCED564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F273-311E-4D17-9AE4-CF844A46776F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2AC1-1F61-4132-A2A5-9BCED564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F273-311E-4D17-9AE4-CF844A46776F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2AC1-1F61-4132-A2A5-9BCED564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F273-311E-4D17-9AE4-CF844A46776F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2AC1-1F61-4132-A2A5-9BCED564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F273-311E-4D17-9AE4-CF844A46776F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2AC1-1F61-4132-A2A5-9BCED564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F273-311E-4D17-9AE4-CF844A46776F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2AC1-1F61-4132-A2A5-9BCED564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F273-311E-4D17-9AE4-CF844A46776F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2AC1-1F61-4132-A2A5-9BCED564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F273-311E-4D17-9AE4-CF844A46776F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2AC1-1F61-4132-A2A5-9BCED56423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F273-311E-4D17-9AE4-CF844A46776F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2AC1-1F61-4132-A2A5-9BCED56423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F273-311E-4D17-9AE4-CF844A46776F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D62AC1-1F61-4132-A2A5-9BCED56423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1D62AC1-1F61-4132-A2A5-9BCED56423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402F273-311E-4D17-9AE4-CF844A46776F}" type="datetimeFigureOut">
              <a:rPr lang="en-US" smtClean="0"/>
              <a:t>2/4/2022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330" y="822960"/>
            <a:ext cx="9669780" cy="507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77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16CF228-D984-4740-BBE3-C26D799166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8155423-2E01-4B9D-A31F-373DD1B9F382}"/>
              </a:ext>
            </a:extLst>
          </p:cNvPr>
          <p:cNvSpPr/>
          <p:nvPr/>
        </p:nvSpPr>
        <p:spPr>
          <a:xfrm>
            <a:off x="3498335" y="2967335"/>
            <a:ext cx="5514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সকলকে</a:t>
            </a: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ধন্যবাদ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215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F85881-0D7F-45F3-A808-88581EC99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শিক্ষক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পরিচিতি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xmlns="" id="{1175231E-83FC-4044-A095-E59D2DFFA5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36" y="1690688"/>
            <a:ext cx="3481070" cy="4351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4966A4A-1636-4A2A-9D80-6647AA09AB01}"/>
              </a:ext>
            </a:extLst>
          </p:cNvPr>
          <p:cNvSpPr/>
          <p:nvPr/>
        </p:nvSpPr>
        <p:spPr>
          <a:xfrm>
            <a:off x="4949369" y="2112030"/>
            <a:ext cx="673463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bn-BD" sz="3600" dirty="0"/>
              <a:t>দুলাল কুমার ঘোষ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bn-BD" sz="3600" dirty="0"/>
              <a:t>প্রভাষক, দর্শন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bn-BD" sz="3600" dirty="0"/>
              <a:t>কোটচাদপুর পৌর ডিগ্রি কলেজ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bn-BD" sz="3600" dirty="0"/>
              <a:t>কোটচাদপুর ঝিনাইদহ।</a:t>
            </a:r>
            <a:endParaRPr lang="en-US" sz="36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3600" b="1" dirty="0" err="1"/>
              <a:t>মো:নং</a:t>
            </a:r>
            <a:r>
              <a:rPr lang="en-US" sz="3600" b="1" dirty="0"/>
              <a:t>- ০১৭১২-৯৯৪৯০৩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2400" b="1" dirty="0"/>
              <a:t>e-mail id:ghoshdulalkumar566@gmail.com</a:t>
            </a:r>
            <a:endParaRPr lang="bn-BD" sz="2400" b="1" dirty="0"/>
          </a:p>
        </p:txBody>
      </p:sp>
    </p:spTree>
    <p:extLst>
      <p:ext uri="{BB962C8B-B14F-4D97-AF65-F5344CB8AC3E}">
        <p14:creationId xmlns:p14="http://schemas.microsoft.com/office/powerpoint/2010/main" val="226059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500"/>
                            </p:stCondLst>
                            <p:childTnLst>
                              <p:par>
                                <p:cTn id="4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500"/>
                            </p:stCondLst>
                            <p:childTnLst>
                              <p:par>
                                <p:cTn id="6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525780"/>
            <a:ext cx="10175240" cy="5875020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en-US" sz="2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40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আজকের</a:t>
            </a:r>
            <a:r>
              <a:rPr lang="en-US" sz="40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000" b="1" dirty="0" err="1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পাঠ</a:t>
            </a:r>
            <a:endParaRPr lang="en-US" sz="4000" b="1" dirty="0" smtClean="0">
              <a:ln w="13462">
                <a:noFill/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4000" b="1" dirty="0" err="1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যুক্তিবিদ্যা</a:t>
            </a:r>
            <a:r>
              <a:rPr lang="en-US" sz="4000" b="1" dirty="0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000" b="1" dirty="0" err="1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দ্বিতীয়</a:t>
            </a:r>
            <a:r>
              <a:rPr lang="en-US" sz="4000" b="1" dirty="0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000" b="1" dirty="0" err="1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পত্র</a:t>
            </a:r>
            <a:r>
              <a:rPr lang="en-US" sz="4000" b="1" dirty="0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000" b="1" dirty="0" err="1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তৃতীয়</a:t>
            </a:r>
            <a:r>
              <a:rPr lang="en-US" sz="4000" b="1" dirty="0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000" b="1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অধ্যায়</a:t>
            </a:r>
            <a:r>
              <a:rPr lang="en-US" sz="40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en-US" sz="40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en-US" sz="40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“</a:t>
            </a:r>
            <a:r>
              <a:rPr lang="en-US" sz="40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অবৈজ্ঞানিক</a:t>
            </a:r>
            <a:r>
              <a:rPr lang="en-US" sz="40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000" b="1" dirty="0" err="1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আরোহ</a:t>
            </a:r>
            <a:r>
              <a:rPr lang="en-US" sz="4000" b="1" dirty="0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”</a:t>
            </a:r>
          </a:p>
          <a:p>
            <a:pPr marL="11430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002060"/>
                </a:solidFill>
              </a:rPr>
              <a:t>শিক্ষণফল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002060"/>
                </a:solidFill>
              </a:rPr>
              <a:t>অবৈজ্ঞানিক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আরোহের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ধারনা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ব্যাখ্যা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করতে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পারবে</a:t>
            </a:r>
            <a:r>
              <a:rPr lang="en-US" sz="2800" dirty="0" smtClean="0">
                <a:solidFill>
                  <a:srgbClr val="002060"/>
                </a:solidFill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002060"/>
                </a:solidFill>
              </a:rPr>
              <a:t>অবৈজ্ঞানিক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আরোহের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বৈশিষ্ঠ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বর্ণনা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করবে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পারবে</a:t>
            </a:r>
            <a:r>
              <a:rPr lang="en-US" sz="2800" dirty="0" smtClean="0">
                <a:solidFill>
                  <a:srgbClr val="002060"/>
                </a:solidFill>
              </a:rPr>
              <a:t>।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20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92366" y="275422"/>
            <a:ext cx="9287220" cy="700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“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অবৈজ্ঞানিক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আরোহের</a:t>
            </a:r>
            <a:r>
              <a:rPr lang="en-US" sz="4400" b="1" dirty="0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সংজ্ঞা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4400" b="1" dirty="0" smtClean="0">
              <a:ln w="13462">
                <a:noFill/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400" b="1" dirty="0" err="1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অবৈজ্ঞানিক</a:t>
            </a:r>
            <a:r>
              <a:rPr lang="en-US" sz="4400" b="1" dirty="0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আরোহ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: </a:t>
            </a:r>
            <a:endParaRPr lang="en-US" sz="4400" b="1" dirty="0" smtClean="0">
              <a:ln w="13462">
                <a:noFill/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just"/>
            <a:r>
              <a:rPr lang="en-US" sz="4400" b="1" dirty="0" err="1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কোন</a:t>
            </a:r>
            <a:r>
              <a:rPr lang="en-US" sz="4400" b="1" dirty="0" smtClean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কার্য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কারণ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সম্পর্ক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নির্ণয়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না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করে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শুধু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একান্নুবর্তী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ও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অবাধ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অভিজ্ঞতার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উপর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নির্ভর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করে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একটি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সার্বিক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সিন্ধান্ত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স্থাপনের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প্রক্রিয়াকে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অবৈজ্ঞানিক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4400" b="1" dirty="0" err="1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আরোহ</a:t>
            </a:r>
            <a:r>
              <a:rPr lang="en-US" sz="4400" b="1" dirty="0">
                <a:ln w="13462">
                  <a:noFill/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।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4400" b="1" dirty="0">
              <a:ln w="13462">
                <a:noFill/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endParaRPr lang="en-US" b="1" dirty="0">
              <a:ln w="13462">
                <a:noFill/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00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0130" y="720090"/>
            <a:ext cx="969264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“</a:t>
            </a:r>
            <a:r>
              <a:rPr lang="en-US" sz="4000" b="1" dirty="0" err="1"/>
              <a:t>যুক্তিবিদ</a:t>
            </a:r>
            <a:r>
              <a:rPr lang="en-US" sz="4000" b="1" dirty="0"/>
              <a:t> </a:t>
            </a:r>
            <a:r>
              <a:rPr lang="en-US" sz="4000" b="1" dirty="0" err="1"/>
              <a:t>জে.এস</a:t>
            </a:r>
            <a:r>
              <a:rPr lang="en-US" sz="4000" b="1" dirty="0"/>
              <a:t> </a:t>
            </a:r>
            <a:r>
              <a:rPr lang="en-US" sz="4000" b="1" dirty="0" err="1"/>
              <a:t>মিল</a:t>
            </a:r>
            <a:r>
              <a:rPr lang="en-US" sz="4000" b="1" dirty="0"/>
              <a:t> </a:t>
            </a:r>
            <a:r>
              <a:rPr lang="en-US" sz="4000" b="1" dirty="0" err="1"/>
              <a:t>প্রদত্ত</a:t>
            </a:r>
            <a:r>
              <a:rPr lang="en-US" sz="4000" b="1" dirty="0"/>
              <a:t> </a:t>
            </a:r>
            <a:r>
              <a:rPr lang="en-US" sz="4000" b="1" dirty="0" err="1"/>
              <a:t>অভিমত</a:t>
            </a:r>
            <a:r>
              <a:rPr lang="en-US" sz="4000" b="1" dirty="0" smtClean="0"/>
              <a:t>”</a:t>
            </a:r>
          </a:p>
          <a:p>
            <a:pPr algn="ctr"/>
            <a:endParaRPr lang="en-US" sz="4000" b="1" dirty="0"/>
          </a:p>
          <a:p>
            <a:pPr indent="342900">
              <a:buFont typeface="Wingdings" panose="05000000000000000000" pitchFamily="2" charset="2"/>
              <a:buChar char="v"/>
            </a:pPr>
            <a:r>
              <a:rPr lang="en-US" sz="3200" b="1" dirty="0" err="1"/>
              <a:t>অবৈজ্ঞানিক</a:t>
            </a:r>
            <a:r>
              <a:rPr lang="en-US" sz="3200" b="1" dirty="0"/>
              <a:t> </a:t>
            </a:r>
            <a:r>
              <a:rPr lang="en-US" sz="3200" b="1" dirty="0" err="1" smtClean="0"/>
              <a:t>আরোহ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প্রকৃত</a:t>
            </a:r>
            <a:r>
              <a:rPr lang="en-US" sz="3200" b="1" dirty="0" smtClean="0"/>
              <a:t> </a:t>
            </a:r>
            <a:r>
              <a:rPr lang="en-US" sz="3200" b="1" dirty="0" err="1"/>
              <a:t>আরোহ</a:t>
            </a:r>
            <a:endParaRPr lang="en-US" sz="3200" b="1" dirty="0"/>
          </a:p>
          <a:p>
            <a:pPr marL="342900" indent="-285750">
              <a:buFont typeface="Wingdings" panose="05000000000000000000" pitchFamily="2" charset="2"/>
              <a:buChar char="v"/>
            </a:pPr>
            <a:r>
              <a:rPr lang="en-US" sz="3200" b="1" dirty="0"/>
              <a:t> </a:t>
            </a:r>
            <a:r>
              <a:rPr lang="en-US" sz="3200" b="1" dirty="0" err="1"/>
              <a:t>অবৈজ্ঞানিক</a:t>
            </a:r>
            <a:r>
              <a:rPr lang="en-US" sz="3200" b="1" dirty="0"/>
              <a:t> </a:t>
            </a:r>
            <a:r>
              <a:rPr lang="en-US" sz="3200" b="1" dirty="0" err="1"/>
              <a:t>আরোহে</a:t>
            </a:r>
            <a:r>
              <a:rPr lang="en-US" sz="3200" b="1" dirty="0"/>
              <a:t>  </a:t>
            </a:r>
            <a:r>
              <a:rPr lang="en-US" sz="3200" b="1" dirty="0" err="1" smtClean="0"/>
              <a:t>আরোহমূলকলম্ফ</a:t>
            </a:r>
            <a:r>
              <a:rPr lang="en-US" sz="3200" b="1" dirty="0" smtClean="0"/>
              <a:t> </a:t>
            </a:r>
            <a:r>
              <a:rPr lang="en-US" sz="3200" b="1" dirty="0" err="1"/>
              <a:t>বর্তমান</a:t>
            </a:r>
            <a:r>
              <a:rPr lang="en-US" sz="3200" b="1" dirty="0"/>
              <a:t>।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200" b="1" dirty="0" err="1"/>
              <a:t>অবৈজ্ঞানিক</a:t>
            </a:r>
            <a:r>
              <a:rPr lang="en-US" sz="3200" b="1" dirty="0"/>
              <a:t> </a:t>
            </a:r>
            <a:r>
              <a:rPr lang="en-US" sz="3200" b="1" dirty="0" err="1"/>
              <a:t>আরোহে</a:t>
            </a:r>
            <a:r>
              <a:rPr lang="en-US" sz="3200" b="1" dirty="0"/>
              <a:t> </a:t>
            </a:r>
            <a:r>
              <a:rPr lang="en-US" sz="3200" b="1" dirty="0" err="1"/>
              <a:t>কার্য-কারণ</a:t>
            </a:r>
            <a:r>
              <a:rPr lang="en-US" sz="3200" b="1" dirty="0"/>
              <a:t> </a:t>
            </a:r>
            <a:r>
              <a:rPr lang="en-US" sz="3200" b="1" dirty="0" err="1"/>
              <a:t>নিয়ম</a:t>
            </a:r>
            <a:r>
              <a:rPr lang="en-US" sz="3200" b="1" dirty="0"/>
              <a:t> </a:t>
            </a:r>
            <a:r>
              <a:rPr lang="en-US" sz="3200" b="1" dirty="0" err="1"/>
              <a:t>অনুপস্থতি</a:t>
            </a:r>
            <a:r>
              <a:rPr lang="en-US" sz="3200" b="1" dirty="0"/>
              <a:t>।</a:t>
            </a:r>
          </a:p>
          <a:p>
            <a:pPr marL="342900" indent="-228600">
              <a:buFont typeface="Wingdings" panose="05000000000000000000" pitchFamily="2" charset="2"/>
              <a:buChar char="v"/>
            </a:pPr>
            <a:r>
              <a:rPr lang="en-US" sz="3200" b="1" dirty="0" err="1"/>
              <a:t>অবৈজ্ঞানিক</a:t>
            </a:r>
            <a:r>
              <a:rPr lang="en-US" sz="3200" b="1" dirty="0"/>
              <a:t> </a:t>
            </a:r>
            <a:r>
              <a:rPr lang="en-US" sz="3200" b="1" dirty="0" err="1"/>
              <a:t>আরোহ</a:t>
            </a:r>
            <a:r>
              <a:rPr lang="en-US" sz="3200" b="1" dirty="0"/>
              <a:t> </a:t>
            </a:r>
            <a:r>
              <a:rPr lang="en-US" sz="3200" b="1" dirty="0" err="1"/>
              <a:t>সহজ</a:t>
            </a:r>
            <a:r>
              <a:rPr lang="en-US" sz="3200" b="1" dirty="0"/>
              <a:t> </a:t>
            </a:r>
            <a:r>
              <a:rPr lang="en-US" sz="3200" b="1" dirty="0" err="1"/>
              <a:t>গণনামূলক</a:t>
            </a:r>
            <a:r>
              <a:rPr lang="en-US" sz="3200" b="1" dirty="0"/>
              <a:t> </a:t>
            </a:r>
            <a:r>
              <a:rPr lang="en-US" sz="3200" b="1" dirty="0" err="1"/>
              <a:t>আরোহ</a:t>
            </a:r>
            <a:r>
              <a:rPr lang="en-US" sz="3200" b="1" dirty="0"/>
              <a:t> (Induction per Simple Enumeration)।</a:t>
            </a:r>
          </a:p>
          <a:p>
            <a:pPr marL="342900" indent="-285750">
              <a:buFont typeface="Wingdings" panose="05000000000000000000" pitchFamily="2" charset="2"/>
              <a:buChar char="v"/>
            </a:pPr>
            <a:r>
              <a:rPr lang="en-US" sz="3200" b="1" dirty="0" err="1"/>
              <a:t>অবৈজ্ঞানিক</a:t>
            </a:r>
            <a:r>
              <a:rPr lang="en-US" sz="3200" b="1" dirty="0"/>
              <a:t> </a:t>
            </a:r>
            <a:r>
              <a:rPr lang="en-US" sz="3200" b="1" dirty="0" err="1"/>
              <a:t>আরোহকে</a:t>
            </a:r>
            <a:r>
              <a:rPr lang="en-US" sz="3200" b="1" dirty="0"/>
              <a:t> </a:t>
            </a:r>
            <a:r>
              <a:rPr lang="en-US" sz="3200" b="1" dirty="0" err="1"/>
              <a:t>লৌকিক</a:t>
            </a:r>
            <a:r>
              <a:rPr lang="en-US" sz="3200" b="1" dirty="0"/>
              <a:t> </a:t>
            </a:r>
            <a:r>
              <a:rPr lang="en-US" sz="3200" b="1" dirty="0" err="1"/>
              <a:t>আরোহ</a:t>
            </a:r>
            <a:r>
              <a:rPr lang="en-US" sz="3200" b="1" dirty="0"/>
              <a:t> </a:t>
            </a:r>
            <a:r>
              <a:rPr lang="en-US" sz="3200" b="1" dirty="0" err="1"/>
              <a:t>বলা</a:t>
            </a:r>
            <a:r>
              <a:rPr lang="en-US" sz="3200" b="1" dirty="0"/>
              <a:t> </a:t>
            </a:r>
            <a:r>
              <a:rPr lang="en-US" sz="3200" b="1" dirty="0" err="1"/>
              <a:t>হয়</a:t>
            </a:r>
            <a:r>
              <a:rPr lang="en-US" sz="3200" b="1" dirty="0"/>
              <a:t>।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8701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0130" y="720090"/>
            <a:ext cx="969264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algn="just"/>
            <a:r>
              <a:rPr lang="en-US" sz="48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অবৈজ্ঞানিক</a:t>
            </a:r>
            <a:r>
              <a:rPr lang="en-US" sz="48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8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আরোহের</a:t>
            </a:r>
            <a:r>
              <a:rPr lang="en-US" sz="48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8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উদাহনণ</a:t>
            </a:r>
            <a:r>
              <a:rPr lang="en-US" sz="48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: </a:t>
            </a:r>
          </a:p>
          <a:p>
            <a:pPr algn="just"/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যতদুর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আমাদের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অভিজ্ঞতা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যায়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,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আমরা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শুধু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কালো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রংঙের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কাকই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দেখেছি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।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ভিন্ন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কোন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রংঙের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কাক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কখনও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আমাদের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চোখে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পড়েনি</a:t>
            </a:r>
            <a:r>
              <a:rPr lang="en-US" sz="4000" b="1" dirty="0" smtClean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। </a:t>
            </a:r>
            <a:r>
              <a:rPr lang="en-US" sz="4000" b="1" dirty="0" err="1" smtClean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সুতারাং</a:t>
            </a:r>
            <a:r>
              <a:rPr lang="en-US" sz="4000" b="1" dirty="0" smtClean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রং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সম্বন্ধে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আমাদের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এ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অবাধ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ও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ব্যতিক্রমহীন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অভিজ্ঞতার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উপর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নির্ভর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করে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আমরা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অনুমান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করি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যে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সকল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কাক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হয়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 </a:t>
            </a:r>
            <a:r>
              <a:rPr lang="en-US" sz="4000" b="1" dirty="0" err="1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কালো</a:t>
            </a:r>
            <a:r>
              <a:rPr lang="en-US" sz="4000" b="1" dirty="0">
                <a:ln w="9525">
                  <a:noFill/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lgerian" pitchFamily="82" charset="0"/>
              </a:rPr>
              <a:t>।</a:t>
            </a:r>
            <a:endParaRPr lang="en-US" sz="4000" b="1" dirty="0">
              <a:ln w="9525">
                <a:noFill/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88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A690E0EA-7F49-4FF6-B1A0-9E873E0BBCB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[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অবৈজ্ঞানিক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আরোহ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সম্বন্ধে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কতিপয়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4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টিপস</a:t>
            </a:r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]</a:t>
            </a:r>
          </a:p>
          <a:p>
            <a:pPr marL="457200" indent="-400050"/>
            <a:r>
              <a:rPr lang="as-IN" sz="3600" b="1" dirty="0" smtClean="0">
                <a:solidFill>
                  <a:schemeClr val="tx1"/>
                </a:solidFill>
              </a:rPr>
              <a:t>১</a:t>
            </a:r>
            <a:r>
              <a:rPr lang="en-US" sz="3600" b="1" dirty="0" smtClean="0">
                <a:solidFill>
                  <a:schemeClr val="tx1"/>
                </a:solidFill>
              </a:rPr>
              <a:t>। </a:t>
            </a:r>
            <a:r>
              <a:rPr lang="en-US" sz="3600" b="1" dirty="0" err="1" smtClean="0">
                <a:solidFill>
                  <a:schemeClr val="tx1"/>
                </a:solidFill>
              </a:rPr>
              <a:t>অবৈজ্ঞানিক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আরোহের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মাধ্যমে</a:t>
            </a:r>
            <a:r>
              <a:rPr lang="en-US" sz="3600" b="1" dirty="0" smtClean="0">
                <a:solidFill>
                  <a:schemeClr val="tx1"/>
                </a:solidFill>
              </a:rPr>
              <a:t>  </a:t>
            </a:r>
            <a:r>
              <a:rPr lang="en-US" sz="3600" b="1" dirty="0" err="1" smtClean="0">
                <a:solidFill>
                  <a:schemeClr val="tx1"/>
                </a:solidFill>
              </a:rPr>
              <a:t>প্রাপ্ত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সিন্ধান্ত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সত্যতার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নিশ্চয়তা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প্রদান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করে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না</a:t>
            </a:r>
            <a:r>
              <a:rPr lang="en-US" sz="3600" b="1" dirty="0" smtClean="0">
                <a:solidFill>
                  <a:schemeClr val="tx1"/>
                </a:solidFill>
              </a:rPr>
              <a:t>।</a:t>
            </a:r>
          </a:p>
          <a:p>
            <a:pPr marL="514350" indent="-457200"/>
            <a:r>
              <a:rPr lang="en-US" sz="3600" b="1" dirty="0" smtClean="0">
                <a:solidFill>
                  <a:schemeClr val="tx1"/>
                </a:solidFill>
              </a:rPr>
              <a:t>২। </a:t>
            </a:r>
            <a:r>
              <a:rPr lang="en-US" sz="3600" b="1" dirty="0" err="1" smtClean="0">
                <a:solidFill>
                  <a:schemeClr val="tx1"/>
                </a:solidFill>
              </a:rPr>
              <a:t>অবৈজ্ঞানিক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আরোহে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কার্য-কারণ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সম্পর্ক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নির্ণয়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করা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হয়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না</a:t>
            </a:r>
            <a:r>
              <a:rPr lang="en-US" sz="3600" b="1" dirty="0" smtClean="0">
                <a:solidFill>
                  <a:schemeClr val="tx1"/>
                </a:solidFill>
              </a:rPr>
              <a:t>।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৩। </a:t>
            </a:r>
            <a:r>
              <a:rPr lang="en-US" sz="3600" b="1" dirty="0" err="1" smtClean="0">
                <a:solidFill>
                  <a:schemeClr val="tx1"/>
                </a:solidFill>
              </a:rPr>
              <a:t>অবাধ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অভিজ্ঞতার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উপর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নির্ভর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করা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হয়</a:t>
            </a:r>
            <a:r>
              <a:rPr lang="en-US" sz="3600" b="1" dirty="0" smtClean="0">
                <a:solidFill>
                  <a:schemeClr val="tx1"/>
                </a:solidFill>
              </a:rPr>
              <a:t>।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৪। </a:t>
            </a:r>
            <a:r>
              <a:rPr lang="en-US" sz="3600" b="1" dirty="0" err="1" smtClean="0">
                <a:solidFill>
                  <a:schemeClr val="tx1"/>
                </a:solidFill>
              </a:rPr>
              <a:t>অবৈজ্ঞানিক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আরোহের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সিন্ধান্ত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সম্ভাব্য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হয়</a:t>
            </a:r>
            <a:r>
              <a:rPr lang="en-US" sz="3600" b="1" dirty="0" smtClean="0">
                <a:solidFill>
                  <a:schemeClr val="tx1"/>
                </a:solidFill>
              </a:rPr>
              <a:t>।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101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38E3C1-8E35-4FD7-834D-C900AE01E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91681"/>
            <a:ext cx="10049510" cy="3166069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</a:rPr>
              <a:t>অবৈজ্ঞানিক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আরোহ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একটি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সার্বিক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যুক্তিবাক্য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স্থাপন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করে</a:t>
            </a:r>
            <a:r>
              <a:rPr lang="en-US" sz="3600" dirty="0">
                <a:solidFill>
                  <a:schemeClr val="tx1"/>
                </a:solidFill>
              </a:rPr>
              <a:t>।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3600" dirty="0" err="1">
                <a:solidFill>
                  <a:schemeClr val="tx1"/>
                </a:solidFill>
              </a:rPr>
              <a:t>অবৈজ্ঞানিক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আরোহের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স্থাপিত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সিন্ধান্ত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একটি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সংশ্লেষক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যুক্তিবাক্য</a:t>
            </a:r>
            <a:r>
              <a:rPr lang="en-US" sz="3600" dirty="0">
                <a:solidFill>
                  <a:schemeClr val="tx1"/>
                </a:solidFill>
              </a:rPr>
              <a:t>।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3600" dirty="0" err="1">
                <a:solidFill>
                  <a:schemeClr val="tx1"/>
                </a:solidFill>
              </a:rPr>
              <a:t>অবৈজ্ঞানিক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আরোহের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ভিত্তি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হচ্ছে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অনুকুল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অভিজ্ঞতা</a:t>
            </a:r>
            <a:r>
              <a:rPr lang="en-US" sz="3600" dirty="0">
                <a:solidFill>
                  <a:schemeClr val="tx1"/>
                </a:solidFill>
              </a:rPr>
              <a:t>।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3600" dirty="0" err="1">
                <a:solidFill>
                  <a:schemeClr val="tx1"/>
                </a:solidFill>
              </a:rPr>
              <a:t>অবৈজ্ঞানিক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আরোহ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বাস্তব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ঘটনা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পর্যবেক্ষণের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উপর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নির্ভর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করে</a:t>
            </a:r>
            <a:r>
              <a:rPr lang="en-US" sz="3600" dirty="0">
                <a:solidFill>
                  <a:schemeClr val="tx1"/>
                </a:solidFill>
              </a:rPr>
              <a:t>।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3600" dirty="0" err="1">
                <a:solidFill>
                  <a:schemeClr val="tx1"/>
                </a:solidFill>
              </a:rPr>
              <a:t>অবৈজ্ঞানিক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আরোহে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আররোহমূলকলম্ফ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উপস্থিত</a:t>
            </a:r>
            <a:r>
              <a:rPr lang="en-US" sz="3600" dirty="0">
                <a:solidFill>
                  <a:schemeClr val="tx1"/>
                </a:solidFill>
              </a:rPr>
              <a:t>।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3600" dirty="0" err="1">
                <a:solidFill>
                  <a:schemeClr val="tx1"/>
                </a:solidFill>
              </a:rPr>
              <a:t>অবৈজ্ঞানিক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আরোহ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প্রকৃতিরনিয়মানুবর্তিতা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নীতির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উপর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নির্ভরশীল</a:t>
            </a:r>
            <a:r>
              <a:rPr lang="en-US" sz="3600" dirty="0">
                <a:solidFill>
                  <a:schemeClr val="tx1"/>
                </a:solidFill>
              </a:rPr>
              <a:t>।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3600" dirty="0" err="1">
                <a:solidFill>
                  <a:schemeClr val="tx1"/>
                </a:solidFill>
              </a:rPr>
              <a:t>অবৈজ্ঞানিক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আরোহের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সিন্ধান্ত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সম্ভাব্য</a:t>
            </a:r>
            <a:r>
              <a:rPr lang="en-US" sz="3600" dirty="0">
                <a:solidFill>
                  <a:schemeClr val="tx1"/>
                </a:solidFill>
              </a:rPr>
              <a:t>।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3827792-DCAE-48C7-8866-A6687B31D498}"/>
              </a:ext>
            </a:extLst>
          </p:cNvPr>
          <p:cNvSpPr/>
          <p:nvPr/>
        </p:nvSpPr>
        <p:spPr>
          <a:xfrm>
            <a:off x="701222" y="768350"/>
            <a:ext cx="10515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অবৈজ্ঞানিক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আরোহের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বৈশিষ্ট্য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230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Oval 3">
            <a:extLst>
              <a:ext uri="{FF2B5EF4-FFF2-40B4-BE49-F238E27FC236}">
                <a16:creationId xmlns:a16="http://schemas.microsoft.com/office/drawing/2014/main" xmlns="" id="{4B364FEE-0042-4E96-8EE3-DE182CF34D26}"/>
              </a:ext>
            </a:extLst>
          </p:cNvPr>
          <p:cNvSpPr/>
          <p:nvPr/>
        </p:nvSpPr>
        <p:spPr>
          <a:xfrm>
            <a:off x="1335315" y="478972"/>
            <a:ext cx="10406743" cy="537028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</a:rPr>
              <a:t>প্রান্তকি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কথা</a:t>
            </a:r>
            <a:r>
              <a:rPr lang="en-US" sz="3600" b="1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US" sz="3200" b="1" dirty="0" err="1">
                <a:solidFill>
                  <a:schemeClr val="tx1"/>
                </a:solidFill>
              </a:rPr>
              <a:t>কার্য-কারণ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সম্পর্ক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নির্ণয়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না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করে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শুধুমাত্র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প্রকৃতির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নিয়মানুবর্তিতা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নীতির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উপর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নির্ভর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করে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অবৈজ্ঞানিক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আরোহ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জ্ঞান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শাস্ত্রে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যে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নতুন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দিক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নির্দেশনা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দিয়েছে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সত্যকিার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অর্থে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তা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প্রশংসার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দাবীদার</a:t>
            </a:r>
            <a:r>
              <a:rPr lang="en-US" sz="3200" b="1" dirty="0">
                <a:solidFill>
                  <a:schemeClr val="tx1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87605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243</TotalTime>
  <Words>276</Words>
  <Application>Microsoft Office PowerPoint</Application>
  <PresentationFormat>Custom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kpc</dc:creator>
  <cp:lastModifiedBy>usa</cp:lastModifiedBy>
  <cp:revision>83</cp:revision>
  <dcterms:created xsi:type="dcterms:W3CDTF">2018-11-13T10:01:48Z</dcterms:created>
  <dcterms:modified xsi:type="dcterms:W3CDTF">2022-02-04T16:04:17Z</dcterms:modified>
</cp:coreProperties>
</file>