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931"/>
    <a:srgbClr val="DF2D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44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DEDD-B28F-44C1-9CA5-8BE4C0CCA83F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6D5D-CE7F-4004-86C9-52E34A6037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324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00100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4572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8095" y="2286000"/>
            <a:ext cx="2615505" cy="265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609600"/>
            <a:ext cx="45592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৪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বিপরীতার্থক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ক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IN" sz="2800" dirty="0" smtClean="0">
                <a:solidFill>
                  <a:srgbClr val="FF0000"/>
                </a:solidFill>
              </a:rPr>
              <a:t>ধনী ও দরিদ্র=ধনী-দরিদ্র।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105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খ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r>
              <a:rPr lang="bn-IN" sz="2800" dirty="0" smtClean="0">
                <a:solidFill>
                  <a:srgbClr val="FF0000"/>
                </a:solidFill>
              </a:rPr>
              <a:t>ভাল ও মন্দ=ভাল-মন্দ।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bzm\Pictures\Patiya-CTG-news-23.6.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572000" cy="3257550"/>
          </a:xfrm>
          <a:prstGeom prst="rect">
            <a:avLst/>
          </a:prstGeom>
          <a:noFill/>
        </p:spPr>
      </p:pic>
      <p:pic>
        <p:nvPicPr>
          <p:cNvPr id="6147" name="Picture 3" descr="C:\Users\bzm\Pictures\Quran-PNG-image-1-500x3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804679" cy="2724150"/>
          </a:xfrm>
          <a:prstGeom prst="rect">
            <a:avLst/>
          </a:prstGeom>
          <a:noFill/>
        </p:spPr>
      </p:pic>
      <p:pic>
        <p:nvPicPr>
          <p:cNvPr id="6148" name="Picture 4" descr="C:\Users\bzm\Pictures\342354657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895600"/>
            <a:ext cx="35814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735" y="457200"/>
            <a:ext cx="2959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৫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অলুক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দুধে ও ভাতে=দুধে-ভাতে।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486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কোলে ও পিঠে=কোলে-পিঠে।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bzm\Pictures\ertyu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419600" cy="3740150"/>
          </a:xfrm>
          <a:prstGeom prst="rect">
            <a:avLst/>
          </a:prstGeom>
          <a:noFill/>
        </p:spPr>
      </p:pic>
      <p:pic>
        <p:nvPicPr>
          <p:cNvPr id="7171" name="Picture 3" descr="F:\New folder\IMG_20171219_160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ইট,কাঠ ও পাথর=ইট-কাঠ-পাথর।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1735" y="457200"/>
            <a:ext cx="3334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৬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bn-IN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বহুপদী দ্বন্দ্ব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আমরা=আমি,তুমি এবং সে।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New folder\IMG_20171221_144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051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0499" y="45720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একক কাজ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উদাহরণ ছাড়া অলুক দ্বন্দ্বের তিনটি উদাহরণ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3946" y="381000"/>
            <a:ext cx="6797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তৎপুরুষ সমাসের প্রকারভেদ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066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</a:rPr>
              <a:t>২য়া তৎপুরুষ(২য়া বিভক্তি লোপ পায়)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ক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bn-IN" sz="2400" dirty="0" smtClean="0">
                <a:solidFill>
                  <a:srgbClr val="0070C0"/>
                </a:solidFill>
              </a:rPr>
              <a:t>বধূকে বরণ=বধূবরণ।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181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খ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bn-IN" sz="2400" dirty="0" smtClean="0">
                <a:solidFill>
                  <a:srgbClr val="0070C0"/>
                </a:solidFill>
              </a:rPr>
              <a:t>বইকে পড়া= বই পড়া।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zm\Pictures\ywviœeK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657600" cy="3086100"/>
          </a:xfrm>
          <a:prstGeom prst="rect">
            <a:avLst/>
          </a:prstGeom>
          <a:noFill/>
        </p:spPr>
      </p:pic>
      <p:pic>
        <p:nvPicPr>
          <p:cNvPr id="2051" name="Picture 3" descr="C:\Users\bzm\Pictures\image_131066.teengirl-reading-boo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812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518" y="435114"/>
            <a:ext cx="7377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৩য়া তৎপুরুষ(৩য়া বিভক্তি লোপ পায়)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ক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bn-IN" sz="2400" dirty="0" smtClean="0">
                <a:solidFill>
                  <a:srgbClr val="C00000"/>
                </a:solidFill>
              </a:rPr>
              <a:t>রক্তাক্ত=রক্ত দ্বারা অক্ত।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181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</a:rPr>
              <a:t>খ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r>
              <a:rPr lang="bn-IN" sz="2400" dirty="0" smtClean="0">
                <a:solidFill>
                  <a:srgbClr val="C00000"/>
                </a:solidFill>
              </a:rPr>
              <a:t>লাঙ্গল চষা=লাঙ্গল দ্বারা চষা।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bzm\Pictures\image-39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3848100" cy="3573463"/>
          </a:xfrm>
          <a:prstGeom prst="rect">
            <a:avLst/>
          </a:prstGeom>
          <a:noFill/>
        </p:spPr>
      </p:pic>
      <p:pic>
        <p:nvPicPr>
          <p:cNvPr id="1026" name="Picture 2" descr="C:\Users\bzm\Pictures\WzcWvUP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400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</a:rPr>
              <a:t>৪র্থী তৎপুরুষ(৪র্থী বিভক্তি লোপ পায়</a:t>
            </a:r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bn-IN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4621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FF0000"/>
                </a:solidFill>
              </a:rPr>
              <a:t>ক।বালিকাদের জন্য বিদ্যালয়=বালিকাবিদ্যালয়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105400"/>
            <a:ext cx="383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000" dirty="0" smtClean="0">
                <a:solidFill>
                  <a:srgbClr val="C00000"/>
                </a:solidFill>
              </a:rPr>
              <a:t>খ।পাগলাদের জন্য গারদ=পাগলাগারদ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bzm\Pictures\1486569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962400" cy="3476554"/>
          </a:xfrm>
          <a:prstGeom prst="rect">
            <a:avLst/>
          </a:prstGeom>
          <a:noFill/>
        </p:spPr>
      </p:pic>
      <p:pic>
        <p:nvPicPr>
          <p:cNvPr id="4099" name="Picture 3" descr="C:\Users\bzm\Pictures\18803740_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00"/>
            <a:ext cx="4305784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57200"/>
            <a:ext cx="7544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৫মী তৎপুরুষয়(৫মী বিভক্তি লোপ পায়)</a:t>
            </a:r>
            <a:endParaRPr lang="en-U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ক।গাছ থেকে পড়া=গাছপড়া।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খ।আগা থেকে গোড়া=আগাগোড়া।</a:t>
            </a:r>
            <a:endParaRPr lang="en-US" sz="2400" dirty="0"/>
          </a:p>
        </p:txBody>
      </p:sp>
      <p:pic>
        <p:nvPicPr>
          <p:cNvPr id="5122" name="Picture 2" descr="C:\Users\bzm\Pictures\cms.somewhereinblog.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286250" cy="3581400"/>
          </a:xfrm>
          <a:prstGeom prst="rect">
            <a:avLst/>
          </a:prstGeom>
          <a:noFill/>
        </p:spPr>
      </p:pic>
      <p:pic>
        <p:nvPicPr>
          <p:cNvPr id="5123" name="Picture 3" descr="C:\Users\bzm\Pictures\yvwveKZ`Z;`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9147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8166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৬ষ্ঠী তৎপুরুষ(৬ষ্ঠী বিভক্তি লোপ পায়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ক।উকিলের কর্ম=ওকালতি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563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খ।গ্রন্থের আগার=গ্রন্থাগার।</a:t>
            </a:r>
            <a:endParaRPr lang="en-US" sz="2400" dirty="0"/>
          </a:p>
        </p:txBody>
      </p:sp>
      <p:pic>
        <p:nvPicPr>
          <p:cNvPr id="6146" name="Picture 2" descr="C:\Users\bzm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886200" cy="3581400"/>
          </a:xfrm>
          <a:prstGeom prst="rect">
            <a:avLst/>
          </a:prstGeom>
          <a:noFill/>
        </p:spPr>
      </p:pic>
      <p:pic>
        <p:nvPicPr>
          <p:cNvPr id="6147" name="Picture 3" descr="C:\Users\bzm\Pictures\OhWcv¦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0"/>
            <a:ext cx="43338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"/>
            <a:ext cx="79896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৭মী তৎপুরুষ(৭মী বিভক্তি লোপ পায়)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638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ক।ক্ষুধায় আর্ত=ক্ষুধার্ত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638800"/>
            <a:ext cx="365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খ।গাছে পাকা=গাছ পাকা।</a:t>
            </a:r>
            <a:endParaRPr lang="en-US" sz="2400" dirty="0"/>
          </a:p>
        </p:txBody>
      </p:sp>
      <p:pic>
        <p:nvPicPr>
          <p:cNvPr id="7170" name="Picture 2" descr="C:\Users\bzm\Pictures\Child-hunger-Mala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267200" cy="3657600"/>
          </a:xfrm>
          <a:prstGeom prst="rect">
            <a:avLst/>
          </a:prstGeom>
          <a:noFill/>
        </p:spPr>
      </p:pic>
      <p:pic>
        <p:nvPicPr>
          <p:cNvPr id="7171" name="Picture 3" descr="C:\Users\bzm\Pictures\Sh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962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50"/>
            <a:ext cx="9144000" cy="5082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4876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b="1" dirty="0" err="1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বাংলা</a:t>
            </a:r>
            <a:r>
              <a:rPr lang="en-US" b="1" dirty="0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ব্যাকরণ</a:t>
            </a:r>
            <a:endParaRPr lang="en-US" b="1" dirty="0" smtClean="0">
              <a:ln/>
              <a:solidFill>
                <a:schemeClr val="accent3"/>
              </a:solidFill>
              <a:latin typeface="Vani" pitchFamily="34" charset="0"/>
              <a:cs typeface="Vani" pitchFamily="34" charset="0"/>
            </a:endParaRPr>
          </a:p>
          <a:p>
            <a:pPr algn="r"/>
            <a:r>
              <a:rPr lang="en-US" b="1" dirty="0" err="1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নবম</a:t>
            </a:r>
            <a:r>
              <a:rPr lang="en-US" b="1" dirty="0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শ্রেণি</a:t>
            </a:r>
            <a:endParaRPr lang="en-US" b="1" dirty="0" smtClean="0">
              <a:ln/>
              <a:solidFill>
                <a:schemeClr val="accent3"/>
              </a:solidFill>
              <a:latin typeface="Vani" pitchFamily="34" charset="0"/>
              <a:cs typeface="Vani" pitchFamily="34" charset="0"/>
            </a:endParaRPr>
          </a:p>
          <a:p>
            <a:pPr algn="r"/>
            <a:r>
              <a:rPr lang="en-US" b="1" dirty="0" err="1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সমাস</a:t>
            </a:r>
            <a:r>
              <a:rPr lang="en-US" b="1" dirty="0" smtClean="0">
                <a:ln/>
                <a:solidFill>
                  <a:schemeClr val="accent3"/>
                </a:solidFill>
                <a:latin typeface="Vani" pitchFamily="34" charset="0"/>
                <a:cs typeface="Vani" pitchFamily="34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Vani" pitchFamily="34" charset="0"/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19200"/>
            <a:ext cx="61722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95600" y="5334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ক.৪র্থী ও ৬ষ্ঠী বিভক্তি যোগে দুটি ব্যাসবাক্য নির্ণয় করে সমস্ত পদ লিখ।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57200"/>
            <a:ext cx="3203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নঞ তৎপুরুষ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ক।নয় ভদ্র=অভদ্র।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105400"/>
            <a:ext cx="244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23E931"/>
                </a:solidFill>
              </a:rPr>
              <a:t>খ।নয় সুখ=অসুখ</a:t>
            </a:r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bzm\Pictures\indexhWcvU¡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828800"/>
            <a:ext cx="4343400" cy="3048000"/>
          </a:xfrm>
          <a:prstGeom prst="rect">
            <a:avLst/>
          </a:prstGeom>
          <a:noFill/>
        </p:spPr>
      </p:pic>
      <p:pic>
        <p:nvPicPr>
          <p:cNvPr id="8195" name="Picture 3" descr="C:\Users\bzm\Pictures\chut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7521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অলুক তৎপুরুষ(বিভক্তি লোপ পায় না।)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ক।গায়ে হলুদ=গায়ে হলুদ।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3427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খ।কলের গান=কলের গান।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bzm\Pictures\indexwcv¦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4038600" cy="3124200"/>
          </a:xfrm>
          <a:prstGeom prst="rect">
            <a:avLst/>
          </a:prstGeom>
          <a:noFill/>
        </p:spPr>
      </p:pic>
      <p:pic>
        <p:nvPicPr>
          <p:cNvPr id="9219" name="Picture 3" descr="C:\Users\bzm\Pictures\IyªwIv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0481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457200"/>
            <a:ext cx="3897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উপপদ তৎপুরুষ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486400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ক।আকাশে চরে যে=খেচর।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486400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chemeClr val="tx2"/>
                </a:solidFill>
              </a:rPr>
              <a:t>খ।যাদু করে যে=যাদুকর।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Users\bzm\Pictures\Iv‡e&amp;iKebZ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905000"/>
            <a:ext cx="3124200" cy="3429000"/>
          </a:xfrm>
          <a:prstGeom prst="rect">
            <a:avLst/>
          </a:prstGeom>
          <a:noFill/>
        </p:spPr>
      </p:pic>
      <p:pic>
        <p:nvPicPr>
          <p:cNvPr id="10243" name="Picture 3" descr="C:\Users\bzm\Pictures\WzwcvU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57200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দলীয় কাজ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219200"/>
            <a:ext cx="5715000" cy="354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953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</a:rPr>
              <a:t>ক।তৎপুরুষ সমাসের প্রতিটি প্রকার হতে ২টি করে উদাহরন দাও।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762000"/>
            <a:ext cx="2557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</a:t>
            </a:r>
            <a:endParaRPr lang="bn-IN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ক।কোন তৎপুরুষ সমাসে বিভক্তি লোপ পায় না?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5995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খ।নঞ তৎপুরুষ চেনার উপায় কি?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গ।উপপদ তৎপুরুষের ২টি উদাহরন বলো।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1209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bzm\Pictures\Wzcw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4333875" cy="2819400"/>
          </a:xfrm>
          <a:prstGeom prst="rect">
            <a:avLst/>
          </a:prstGeom>
          <a:noFill/>
        </p:spPr>
      </p:pic>
      <p:pic>
        <p:nvPicPr>
          <p:cNvPr id="2052" name="Picture 4" descr="C:\Users\bzm\Pictures\man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3528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bzm\Pictures\বরিশা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1000"/>
            <a:ext cx="3812081" cy="2971800"/>
          </a:xfrm>
          <a:prstGeom prst="rect">
            <a:avLst/>
          </a:prstGeom>
          <a:noFill/>
        </p:spPr>
      </p:pic>
      <p:pic>
        <p:nvPicPr>
          <p:cNvPr id="1027" name="Picture 3" descr="C:\Users\bzm\Pictures\‡PURiZ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3429000"/>
            <a:ext cx="4419601" cy="2965704"/>
          </a:xfrm>
          <a:prstGeom prst="rect">
            <a:avLst/>
          </a:prstGeom>
          <a:noFill/>
        </p:spPr>
      </p:pic>
      <p:pic>
        <p:nvPicPr>
          <p:cNvPr id="1028" name="Picture 4" descr="C:\Users\bzm\Pictures\cWUcPU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419599" cy="3048000"/>
          </a:xfrm>
          <a:prstGeom prst="rect">
            <a:avLst/>
          </a:prstGeom>
          <a:noFill/>
        </p:spPr>
      </p:pic>
      <p:pic>
        <p:nvPicPr>
          <p:cNvPr id="1029" name="Picture 5" descr="C:\Users\bzm\Pictures\indexer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352800"/>
            <a:ext cx="3816903" cy="3024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0960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 শিরোনাম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8153400" cy="33528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ব্যাকরণ অংশ</a:t>
            </a:r>
          </a:p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2447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229600" cy="40386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শিক্ষার্থীবৃন্দ-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দ্বন্দ্ব,তৎপুরুষ,কর্মধারয় ও বহুব্রীহি সমাসের প্রকার চিহ্নিত করতে পারবে।</a:t>
            </a: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ব্যাসবাক্য নির্নয় করতে পারবে।</a:t>
            </a:r>
          </a:p>
          <a:p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সহজ,সংক্ষিপ্ত ও প্রাঞ্জল বাক্য গঠন করতে পারবে। 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দ্বন্দ্ব সমাসের প্রকারভেদ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16559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মিলনার্থক দ্বন্দ্ব।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257800"/>
            <a:ext cx="4493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</a:t>
            </a:r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bn-I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মশা ও মাছি=মশামাছি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257800"/>
            <a:ext cx="3474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খ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bn-I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বর ও বধূ=বরবধূ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bzm\Pictures\mosha20150315125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2209800" cy="2362200"/>
          </a:xfrm>
          <a:prstGeom prst="rect">
            <a:avLst/>
          </a:prstGeom>
          <a:noFill/>
        </p:spPr>
      </p:pic>
      <p:pic>
        <p:nvPicPr>
          <p:cNvPr id="3075" name="Picture 3" descr="C:\Users\bzm\Pictures\wer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686050"/>
            <a:ext cx="1952625" cy="2343150"/>
          </a:xfrm>
          <a:prstGeom prst="rect">
            <a:avLst/>
          </a:prstGeom>
          <a:noFill/>
        </p:spPr>
      </p:pic>
      <p:pic>
        <p:nvPicPr>
          <p:cNvPr id="3076" name="Picture 4" descr="C:\Users\bzm\Pictures\qwesrt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14600"/>
            <a:ext cx="4052887" cy="254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33400"/>
            <a:ext cx="5246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২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r>
              <a:rPr lang="bn-IN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বিরোধার্থক দ্বন্দ্ব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ক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r>
              <a:rPr lang="bn-IN" sz="2800" dirty="0" smtClean="0">
                <a:solidFill>
                  <a:srgbClr val="00B050"/>
                </a:solidFill>
              </a:rPr>
              <a:t>দা ও কুমড়া=দা-কুমড়া।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38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খ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r>
              <a:rPr lang="bn-IN" sz="2800" dirty="0" smtClean="0">
                <a:solidFill>
                  <a:srgbClr val="00B050"/>
                </a:solidFill>
              </a:rPr>
              <a:t>দেব ও দানব=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2000" dirty="0" smtClean="0">
                <a:solidFill>
                  <a:srgbClr val="00B050"/>
                </a:solidFill>
              </a:rPr>
              <a:t>দেব-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bn-IN" sz="2800" dirty="0" smtClean="0">
                <a:solidFill>
                  <a:srgbClr val="00B050"/>
                </a:solidFill>
              </a:rPr>
              <a:t>দানব।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bzm\Pictures\ASDFG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3000375" cy="1676400"/>
          </a:xfrm>
          <a:prstGeom prst="rect">
            <a:avLst/>
          </a:prstGeom>
          <a:noFill/>
        </p:spPr>
      </p:pic>
      <p:pic>
        <p:nvPicPr>
          <p:cNvPr id="4099" name="Picture 3" descr="C:\Users\bzm\Pictures\qqwert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009900" cy="1752600"/>
          </a:xfrm>
          <a:prstGeom prst="rect">
            <a:avLst/>
          </a:prstGeom>
          <a:noFill/>
        </p:spPr>
      </p:pic>
      <p:pic>
        <p:nvPicPr>
          <p:cNvPr id="4100" name="Picture 4" descr="C:\Users\bzm\Pictures\Hercul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676400"/>
            <a:ext cx="2095500" cy="3886200"/>
          </a:xfrm>
          <a:prstGeom prst="rect">
            <a:avLst/>
          </a:prstGeom>
          <a:noFill/>
        </p:spPr>
      </p:pic>
      <p:pic>
        <p:nvPicPr>
          <p:cNvPr id="4101" name="Picture 5" descr="C:\Users\bzm\Pictures\2q3wt4e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0574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9144000" cy="6858000"/>
          </a:xfrm>
          <a:prstGeom prst="frame">
            <a:avLst>
              <a:gd name="adj1" fmla="val 1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1" y="304800"/>
            <a:ext cx="8534400" cy="6248400"/>
          </a:xfrm>
          <a:prstGeom prst="frame">
            <a:avLst>
              <a:gd name="adj1" fmla="val 198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57200"/>
            <a:ext cx="4307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৩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সমার্থক দ্বন্দ্ব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257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ক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হাড়ি ও পাতিল=হাড়ি-পাতিল।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25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খ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bn-IN" sz="2400" dirty="0" smtClean="0">
                <a:solidFill>
                  <a:srgbClr val="FF0000"/>
                </a:solidFill>
              </a:rPr>
              <a:t>হাট ও বাজার=হাট-বাজার।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bzm\Pictures\DSC_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038600" cy="3276600"/>
          </a:xfrm>
          <a:prstGeom prst="rect">
            <a:avLst/>
          </a:prstGeom>
          <a:noFill/>
        </p:spPr>
      </p:pic>
      <p:pic>
        <p:nvPicPr>
          <p:cNvPr id="5123" name="Picture 3" descr="C:\Users\bzm\Pictures\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16052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366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bzm</dc:creator>
  <cp:lastModifiedBy>MCTC</cp:lastModifiedBy>
  <cp:revision>152</cp:revision>
  <dcterms:created xsi:type="dcterms:W3CDTF">2006-08-16T00:00:00Z</dcterms:created>
  <dcterms:modified xsi:type="dcterms:W3CDTF">2022-02-03T18:08:48Z</dcterms:modified>
</cp:coreProperties>
</file>