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5CE"/>
    <a:srgbClr val="E54B91"/>
    <a:srgbClr val="E8486E"/>
    <a:srgbClr val="D71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B936-0775-4D46-835A-65B58A7EDA2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936E-87FD-4AF9-88A5-0063200B6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400" y="817418"/>
            <a:ext cx="9531927" cy="6192982"/>
          </a:xfrm>
          <a:prstGeom prst="rect">
            <a:avLst/>
          </a:prstGeom>
          <a:solidFill>
            <a:srgbClr val="E8486E"/>
          </a:solidFill>
          <a:ln w="76200">
            <a:solidFill>
              <a:srgbClr val="1015CE"/>
            </a:solidFill>
            <a:prstDash val="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122363"/>
            <a:ext cx="6068290" cy="5347710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Sun 5"/>
          <p:cNvSpPr/>
          <p:nvPr/>
        </p:nvSpPr>
        <p:spPr>
          <a:xfrm>
            <a:off x="4087090" y="1184420"/>
            <a:ext cx="4391891" cy="1330036"/>
          </a:xfrm>
          <a:prstGeom prst="sun">
            <a:avLst/>
          </a:prstGeom>
          <a:solidFill>
            <a:srgbClr val="FFFF00"/>
          </a:solidFill>
          <a:ln w="38100">
            <a:solidFill>
              <a:srgbClr val="C0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59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180109"/>
            <a:ext cx="11998036" cy="66778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25844" y="803542"/>
            <a:ext cx="11678855" cy="5382228"/>
          </a:xfrm>
          <a:prstGeom prst="roundRect">
            <a:avLst/>
          </a:prstGeom>
          <a:solidFill>
            <a:srgbClr val="1015CE"/>
          </a:solidFill>
          <a:ln w="76200">
            <a:solidFill>
              <a:srgbClr val="FF0000"/>
            </a:solidFill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3532032" y="1388962"/>
            <a:ext cx="5266481" cy="1562582"/>
          </a:xfrm>
          <a:prstGeom prst="quadArrowCallout">
            <a:avLst/>
          </a:prstGeom>
          <a:solidFill>
            <a:srgbClr val="FF0000"/>
          </a:solidFill>
          <a:ln w="5715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Inroduction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7712" y="3211076"/>
            <a:ext cx="4294208" cy="2974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Deflate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Md.Jamal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Hossan</a:t>
            </a:r>
            <a:endParaRPr lang="en-US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Assistant teacher</a:t>
            </a:r>
          </a:p>
          <a:p>
            <a:pPr algn="ctr"/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Govt. </a:t>
            </a:r>
            <a:r>
              <a:rPr lang="en-US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Goila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Model Secondary School</a:t>
            </a:r>
          </a:p>
          <a:p>
            <a:pPr algn="ctr"/>
            <a:r>
              <a:rPr lang="en-US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Agailjhara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Barishal</a:t>
            </a:r>
            <a:endParaRPr lang="en-US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550025" y="2645211"/>
            <a:ext cx="4599183" cy="3800091"/>
          </a:xfrm>
          <a:prstGeom prst="irregularSeal1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C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en-US" b="1" spc="5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Class: Nine    </a:t>
            </a:r>
          </a:p>
          <a:p>
            <a:pPr algn="ctr"/>
            <a:r>
              <a:rPr lang="en-US" b="1" spc="5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TODAY’S LESSON</a:t>
            </a:r>
          </a:p>
          <a:p>
            <a:pPr algn="ctr"/>
            <a:r>
              <a:rPr lang="en-US" b="1" spc="50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Transformation of sentences</a:t>
            </a:r>
            <a:endParaRPr lang="en-US" b="1" spc="50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75" y="3211076"/>
            <a:ext cx="2704550" cy="2662178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060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688" y="0"/>
            <a:ext cx="11181145" cy="6510759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184724" y="651075"/>
            <a:ext cx="7025833" cy="1203767"/>
          </a:xfrm>
          <a:prstGeom prst="ribbon2">
            <a:avLst/>
          </a:prstGeom>
          <a:solidFill>
            <a:srgbClr val="FFFF00"/>
          </a:solidFill>
          <a:ln w="57150"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ln w="6600">
                  <a:solidFill>
                    <a:srgbClr val="1015CE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Learning outcomes</a:t>
            </a:r>
            <a:endParaRPr lang="en-US" sz="2800" b="1" dirty="0">
              <a:ln w="6600">
                <a:solidFill>
                  <a:srgbClr val="1015CE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776710" y="1345556"/>
            <a:ext cx="7569843" cy="3310360"/>
          </a:xfrm>
          <a:prstGeom prst="upArrowCallout">
            <a:avLst/>
          </a:prstGeom>
          <a:solidFill>
            <a:srgbClr val="1015CE"/>
          </a:solidFill>
          <a:ln w="57150">
            <a:solidFill>
              <a:srgbClr val="FFC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 the end of the lesson, Students will be able to ---- ---- ----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##. Identify kind of sentences.</a:t>
            </a:r>
          </a:p>
          <a:p>
            <a:pPr algn="ctr"/>
            <a:r>
              <a:rPr lang="en-US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#. Change the sentences (Affirmative to Negative)</a:t>
            </a:r>
          </a:p>
          <a:p>
            <a:pPr algn="ctr"/>
            <a:endParaRPr lang="en-US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07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4278" y="850096"/>
            <a:ext cx="11115554" cy="6261904"/>
          </a:xfrm>
          <a:prstGeom prst="rect">
            <a:avLst/>
          </a:prstGeom>
          <a:solidFill>
            <a:srgbClr val="D71342"/>
          </a:solidFill>
          <a:ln w="76200">
            <a:solidFill>
              <a:srgbClr val="00B0F0"/>
            </a:solidFill>
            <a:prstDash val="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520287" y="1168400"/>
            <a:ext cx="4724400" cy="1358900"/>
          </a:xfrm>
          <a:prstGeom prst="cloud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83946" y="1733148"/>
            <a:ext cx="9482353" cy="5239152"/>
          </a:xfrm>
          <a:prstGeom prst="upArrowCallout">
            <a:avLst/>
          </a:prstGeom>
          <a:solidFill>
            <a:srgbClr val="00B050"/>
          </a:solidFill>
          <a:ln w="76200">
            <a:solidFill>
              <a:srgbClr val="00206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Affirmative: Only Allah can save us.</a:t>
            </a:r>
          </a:p>
          <a:p>
            <a:pPr algn="ctr"/>
            <a:r>
              <a:rPr lang="en-US" sz="24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Neg</a:t>
            </a:r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None but Allah can save us.</a:t>
            </a:r>
          </a:p>
          <a:p>
            <a:pPr algn="ctr"/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Affair: We must go there.</a:t>
            </a:r>
          </a:p>
          <a:p>
            <a:pPr algn="ctr"/>
            <a:r>
              <a:rPr lang="en-US" sz="24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Neg</a:t>
            </a:r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We cannot but go there</a:t>
            </a:r>
          </a:p>
          <a:p>
            <a:pPr algn="ctr"/>
            <a:r>
              <a:rPr lang="en-US" sz="24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Affir</a:t>
            </a:r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The man had to do the work.</a:t>
            </a:r>
          </a:p>
          <a:p>
            <a:pPr algn="ctr"/>
            <a:r>
              <a:rPr lang="en-US" sz="2400" b="1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Neg</a:t>
            </a:r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The man could not but do the work                             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46" y="942975"/>
            <a:ext cx="3000461" cy="257175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5025122" y="3771900"/>
            <a:ext cx="3665408" cy="3086100"/>
          </a:xfrm>
          <a:prstGeom prst="ellipse">
            <a:avLst/>
          </a:prstGeom>
          <a:solidFill>
            <a:srgbClr val="1015CE"/>
          </a:solidFill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Rules:</a:t>
            </a:r>
            <a:r>
              <a:rPr lang="en-US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যদি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Only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/alone </a:t>
            </a:r>
            <a:r>
              <a:rPr lang="en-US" sz="14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থাকে</a:t>
            </a:r>
            <a:r>
              <a:rPr lang="en-US" sz="1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14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তবে</a:t>
            </a:r>
            <a:r>
              <a:rPr lang="en-US" sz="1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1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পরিবর্তে</a:t>
            </a:r>
            <a:r>
              <a:rPr lang="en-US" sz="1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none but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আর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যদি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বস্তু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বুঝায়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nothing but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।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যদি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must/has to </a:t>
            </a:r>
            <a:r>
              <a:rPr lang="en-US" sz="16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থাকে,এর</a:t>
            </a:r>
            <a:r>
              <a:rPr lang="en-US" sz="1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6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পরিবর্তে</a:t>
            </a:r>
            <a:r>
              <a:rPr lang="en-US" sz="1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cannot but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কিন্তু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had  to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থাকলে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could not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লিখে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Negative Sentence </a:t>
            </a:r>
            <a:r>
              <a:rPr lang="en-US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।</a:t>
            </a:r>
            <a:endParaRPr lang="en-U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27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09" y="344832"/>
            <a:ext cx="11430000" cy="6324600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Quad Arrow Callout 2"/>
          <p:cNvSpPr/>
          <p:nvPr/>
        </p:nvSpPr>
        <p:spPr>
          <a:xfrm>
            <a:off x="3437680" y="487746"/>
            <a:ext cx="4537275" cy="1734595"/>
          </a:xfrm>
          <a:prstGeom prst="quadArrowCallout">
            <a:avLst/>
          </a:prstGeom>
          <a:solidFill>
            <a:srgbClr val="002060"/>
          </a:solidFill>
          <a:ln w="57150">
            <a:solidFill>
              <a:srgbClr val="FFFF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Example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9589" y="2787772"/>
            <a:ext cx="5741042" cy="3580435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00206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(a) Everybody wants to be happy.(Negative)</a:t>
            </a:r>
          </a:p>
          <a:p>
            <a:pPr algn="ctr"/>
            <a:r>
              <a:rPr lang="en-US" sz="2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Ans. There is no nobody but wants to be happy.</a:t>
            </a:r>
          </a:p>
          <a:p>
            <a:pPr algn="ctr"/>
            <a:r>
              <a:rPr lang="en-US" sz="2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(b) Everyman knew him. (Negative)</a:t>
            </a:r>
          </a:p>
          <a:p>
            <a:pPr algn="ctr"/>
            <a:r>
              <a:rPr lang="en-US" sz="2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Ans. There was no man but knew him.</a:t>
            </a:r>
          </a:p>
          <a:p>
            <a:pPr algn="ctr"/>
            <a:endParaRPr 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[</a:t>
            </a:r>
            <a:r>
              <a:rPr lang="en-US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Rules: Everybody/Everyman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1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পরিবর্তে</a:t>
            </a:r>
            <a:r>
              <a:rPr lang="en-US" sz="1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is/was nobody/ no man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1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এবং</a:t>
            </a:r>
            <a:r>
              <a:rPr lang="en-US" sz="1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1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পরে</a:t>
            </a:r>
            <a:r>
              <a:rPr lang="en-US" sz="1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but + verb </a:t>
            </a:r>
            <a:r>
              <a:rPr lang="en-US" sz="1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</a:t>
            </a:r>
            <a:r>
              <a:rPr lang="en-US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others ] </a:t>
            </a:r>
            <a:endParaRPr lang="en-US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90631" y="2549647"/>
            <a:ext cx="5274678" cy="3738621"/>
          </a:xfrm>
          <a:prstGeom prst="round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#. Both Karin and Reza can do it.(Neg.)</a:t>
            </a:r>
          </a:p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Ans. Not only Karim but also Reza can do it.</a:t>
            </a:r>
          </a:p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#.He is honest and Sincere.(Neg.)</a:t>
            </a:r>
          </a:p>
          <a:p>
            <a:pPr algn="ctr"/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Ans. He is not only honest but also sincere.</a:t>
            </a:r>
          </a:p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[ Rules: Both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পরিবর্তে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not only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এবং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12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পরিবর্ত</a:t>
            </a:r>
            <a:r>
              <a:rPr lang="en-US" sz="12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but also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ব্যবহার</a:t>
            </a:r>
            <a:r>
              <a:rPr lang="en-US" sz="12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করে</a:t>
            </a:r>
            <a:r>
              <a:rPr lang="en-US" sz="12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Negative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করতে</a:t>
            </a:r>
            <a:r>
              <a:rPr lang="en-US" sz="12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12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।]</a:t>
            </a:r>
          </a:p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76" y="582734"/>
            <a:ext cx="2705100" cy="19050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7" y="582734"/>
            <a:ext cx="2841302" cy="2085975"/>
          </a:xfrm>
          <a:prstGeom prst="rect">
            <a:avLst/>
          </a:prstGeom>
          <a:ln w="57150">
            <a:solidFill>
              <a:srgbClr val="00B0F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427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367" y="300942"/>
            <a:ext cx="11713580" cy="6557058"/>
          </a:xfrm>
          <a:prstGeom prst="rect">
            <a:avLst/>
          </a:prstGeom>
          <a:solidFill>
            <a:srgbClr val="E8486E"/>
          </a:solidFill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46026" y="597873"/>
            <a:ext cx="4224760" cy="1006998"/>
          </a:xfrm>
          <a:prstGeom prst="ellipse">
            <a:avLst/>
          </a:prstGeom>
          <a:ln w="5715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4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Example</a:t>
            </a:r>
            <a:endParaRPr lang="en-US" sz="4400" dirty="0">
              <a:ln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0229" y="1799734"/>
            <a:ext cx="5671595" cy="4768770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  <a:prstDash val="dash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Affir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: The man is too weak to walk.</a:t>
            </a:r>
          </a:p>
          <a:p>
            <a:pPr algn="ctr"/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Neg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: The man is so weak that he cannot walk.</a:t>
            </a:r>
          </a:p>
          <a:p>
            <a:pPr lvl="0" algn="ctr"/>
            <a:r>
              <a:rPr lang="en-US" dirty="0">
                <a:solidFill>
                  <a:prstClr val="whit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[ </a:t>
            </a:r>
            <a:r>
              <a:rPr lang="en-US" dirty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Rules: Sentence 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too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থাকলে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too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এরপরিবর্তে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so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to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স্থলে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that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এবং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Subject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পরে</a:t>
            </a:r>
            <a:r>
              <a:rPr lang="en-US" sz="14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cannot 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+ verb </a:t>
            </a:r>
            <a:r>
              <a:rPr lang="en-US" sz="14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sz="1400" dirty="0" smtClean="0">
                <a:solidFill>
                  <a:prstClr val="whit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।</a:t>
            </a:r>
            <a:r>
              <a:rPr lang="en-US" dirty="0" smtClean="0">
                <a:solidFill>
                  <a:prstClr val="whit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]</a:t>
            </a:r>
            <a:endParaRPr lang="en-US" dirty="0">
              <a:solidFill>
                <a:prstClr val="whit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dirty="0" err="1" smtClean="0">
                <a:ln w="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Affir</a:t>
            </a:r>
            <a:r>
              <a:rPr lang="en-US" dirty="0" smtClean="0">
                <a:ln w="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As soon as he came here, I met him.</a:t>
            </a:r>
          </a:p>
          <a:p>
            <a:pPr algn="ctr"/>
            <a:r>
              <a:rPr lang="en-US" dirty="0" err="1" smtClean="0">
                <a:ln w="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</a:t>
            </a:r>
            <a:r>
              <a:rPr lang="en-US" dirty="0" smtClean="0">
                <a:ln w="0">
                  <a:solidFill>
                    <a:srgbClr val="FFFF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No sooner had he come here than I met him.</a:t>
            </a:r>
          </a:p>
          <a:p>
            <a:pPr algn="ctr"/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[Rules: As soon as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পরিবর্তে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 sooner+ had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পরে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subject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এবং</a:t>
            </a:r>
            <a:r>
              <a:rPr lang="en-US" sz="1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verb </a:t>
            </a:r>
            <a:r>
              <a:rPr lang="en-US" sz="1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past-participle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   than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past indefinite tense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হয়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।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]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36" y="2392811"/>
            <a:ext cx="3750082" cy="307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1015C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19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653" y="486137"/>
            <a:ext cx="11192719" cy="63718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1548113" y="405113"/>
            <a:ext cx="5764193" cy="2118168"/>
          </a:xfrm>
          <a:prstGeom prst="star32">
            <a:avLst/>
          </a:prstGeom>
          <a:solidFill>
            <a:srgbClr val="FF0000"/>
          </a:solidFill>
          <a:ln w="57150"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Evaluation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169043" y="2280212"/>
            <a:ext cx="6030410" cy="4016415"/>
          </a:xfrm>
          <a:prstGeom prst="upArrowCallout">
            <a:avLst/>
          </a:prstGeom>
          <a:solidFill>
            <a:srgbClr val="1015CE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(a) He is a regular student. (Negative)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(b)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Mohsin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was not an unkind man. (Affirmative)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(c) He gave me only a book.(Neg.)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(d) The farmer cannot but work in the field. (Affirmative)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(e) He will always remember you.  (Neg.)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43" y="3582425"/>
            <a:ext cx="3561144" cy="3033652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9772892" y="3831219"/>
            <a:ext cx="1026288" cy="38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farmer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22" y="810227"/>
            <a:ext cx="3679785" cy="2708537"/>
          </a:xfrm>
          <a:prstGeom prst="rect">
            <a:avLst/>
          </a:prstGeom>
          <a:ln w="76200">
            <a:solidFill>
              <a:schemeClr val="tx1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8692587" y="1464197"/>
            <a:ext cx="13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15CE"/>
                </a:solidFill>
              </a:rPr>
              <a:t>Studen</a:t>
            </a:r>
            <a:r>
              <a:rPr lang="en-US" dirty="0">
                <a:solidFill>
                  <a:srgbClr val="1015CE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2154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 tmFilter="0,0; .5, 0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 tmFilter="0,0; .5, 0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459" y="503499"/>
            <a:ext cx="11204294" cy="63545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E54B9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5301206" y="935439"/>
            <a:ext cx="6377650" cy="1342663"/>
          </a:xfrm>
          <a:prstGeom prst="ribbon2">
            <a:avLst/>
          </a:prstGeom>
          <a:solidFill>
            <a:srgbClr val="1015CE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Home work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1" y="1028036"/>
            <a:ext cx="4271058" cy="4030101"/>
          </a:xfrm>
          <a:prstGeom prst="rect">
            <a:avLst/>
          </a:prstGeom>
          <a:ln w="76200">
            <a:solidFill>
              <a:srgbClr val="FFC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5266481" y="2534856"/>
            <a:ext cx="6447099" cy="347240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dirty="0" smtClean="0"/>
              <a:t> (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a) He is unable to work.(Neg.) </a:t>
            </a:r>
          </a:p>
          <a:p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(b) As </a:t>
            </a:r>
            <a:r>
              <a:rPr lang="en-US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soom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as we reached the station, the train left. (Neg.)</a:t>
            </a:r>
          </a:p>
          <a:p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(c) The man is too old to  walk. (Neg.)</a:t>
            </a:r>
          </a:p>
          <a:p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(d) There is nobody but knew him.(Affirmative)</a:t>
            </a:r>
          </a:p>
          <a:p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(e) He is honest and sincere. (Neg.)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9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44952" y="494817"/>
            <a:ext cx="10509813" cy="6099858"/>
          </a:xfrm>
          <a:prstGeom prst="roundRect">
            <a:avLst/>
          </a:prstGeom>
          <a:solidFill>
            <a:srgbClr val="FF0000"/>
          </a:solidFill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35" y="949124"/>
            <a:ext cx="6105886" cy="5191245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896090" y="1157469"/>
            <a:ext cx="275477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Thanks all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3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532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j</cp:lastModifiedBy>
  <cp:revision>57</cp:revision>
  <dcterms:created xsi:type="dcterms:W3CDTF">2022-01-10T16:55:22Z</dcterms:created>
  <dcterms:modified xsi:type="dcterms:W3CDTF">2022-02-05T16:31:32Z</dcterms:modified>
</cp:coreProperties>
</file>