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4" r:id="rId7"/>
    <p:sldId id="265" r:id="rId8"/>
    <p:sldId id="267" r:id="rId9"/>
    <p:sldId id="266" r:id="rId10"/>
    <p:sldId id="269" r:id="rId11"/>
    <p:sldId id="270" r:id="rId12"/>
    <p:sldId id="271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9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2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5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6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3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3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7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0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2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5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7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tm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10" Type="http://schemas.openxmlformats.org/officeDocument/2006/relationships/image" Target="../media/image18.png"/><Relationship Id="rId4" Type="http://schemas.openxmlformats.org/officeDocument/2006/relationships/image" Target="../media/image12.jpg"/><Relationship Id="rId9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457200"/>
            <a:ext cx="7924800" cy="14478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1">
              <a:avLst/>
            </a:prstTxWarp>
          </a:bodyPr>
          <a:lstStyle/>
          <a:p>
            <a:pPr algn="ctr"/>
            <a:r>
              <a:rPr lang="bn-IN" sz="4400" dirty="0" smtClean="0">
                <a:solidFill>
                  <a:srgbClr val="C00000"/>
                </a:solidFill>
              </a:rPr>
              <a:t>আজকের ক্লাশে সবাইকে স্বাগতম</a:t>
            </a:r>
            <a:endParaRPr lang="en-US" sz="4400" dirty="0">
              <a:solidFill>
                <a:srgbClr val="C00000"/>
              </a:solidFill>
            </a:endParaRPr>
          </a:p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86000"/>
            <a:ext cx="7391400" cy="4114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43237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47800" y="381000"/>
            <a:ext cx="6096000" cy="10668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7030A0"/>
                </a:solidFill>
              </a:rPr>
              <a:t>জোড়ায় কাজ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8420" y="2971800"/>
            <a:ext cx="708660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</a:rPr>
              <a:t>কী কী পানি দ্বারা গোসল করা বৈধ?লিখ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40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00200" y="533400"/>
            <a:ext cx="5867400" cy="10668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0000"/>
                </a:solidFill>
              </a:rPr>
              <a:t>মূল্যায়ন</a:t>
            </a:r>
            <a:endParaRPr lang="en-US" sz="6600" dirty="0">
              <a:solidFill>
                <a:srgbClr val="FF0000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53642"/>
            <a:ext cx="5486400" cy="120961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393385"/>
            <a:ext cx="4953000" cy="120873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800600"/>
            <a:ext cx="4716153" cy="12192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6666270" y="2390244"/>
            <a:ext cx="1944329" cy="869778"/>
          </a:xfrm>
          <a:prstGeom prst="ellipse">
            <a:avLst/>
          </a:prstGeom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১(গ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698226" y="3732347"/>
            <a:ext cx="1944329" cy="869778"/>
          </a:xfrm>
          <a:prstGeom prst="ellipse">
            <a:avLst/>
          </a:prstGeom>
          <a:solidFill>
            <a:srgbClr val="92D05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২(গ)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741242" y="5150022"/>
            <a:ext cx="1944329" cy="869778"/>
          </a:xfrm>
          <a:prstGeom prst="ellipse">
            <a:avLst/>
          </a:prstGeom>
          <a:solidFill>
            <a:srgbClr val="BF11B7"/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৩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53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65006" y="304800"/>
            <a:ext cx="6172200" cy="1066800"/>
          </a:xfrm>
          <a:prstGeom prst="roundRect">
            <a:avLst/>
          </a:prstGeom>
          <a:solidFill>
            <a:srgbClr val="C00000"/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/>
              <a:t>বাড়ির কাজ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4953000"/>
            <a:ext cx="7924800" cy="156966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2060"/>
                </a:solidFill>
              </a:rPr>
              <a:t>তোমার বাড়ির আশেপাশে</a:t>
            </a:r>
            <a:r>
              <a:rPr lang="en-US" sz="3200" dirty="0" smtClean="0">
                <a:solidFill>
                  <a:srgbClr val="002060"/>
                </a:solidFill>
              </a:rPr>
              <a:t>  </a:t>
            </a:r>
            <a:r>
              <a:rPr lang="bn-IN" sz="3200" dirty="0" smtClean="0">
                <a:solidFill>
                  <a:srgbClr val="002060"/>
                </a:solidFill>
              </a:rPr>
              <a:t>গোসল করার পানির উৎস সমূহের একটি তালিকা তৈরি করে লিখে আনবে।</a:t>
            </a:r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00201"/>
            <a:ext cx="7924799" cy="304800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39930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152400"/>
            <a:ext cx="7620000" cy="2132350"/>
          </a:xfrm>
          <a:prstGeom prst="rect">
            <a:avLst/>
          </a:prstGeom>
          <a:solidFill>
            <a:srgbClr val="C00000"/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prstTxWarp prst="textInflateBottom">
              <a:avLst/>
            </a:prstTxWarp>
            <a:spAutoFit/>
          </a:bodyPr>
          <a:lstStyle/>
          <a:p>
            <a:pPr algn="ctr"/>
            <a:r>
              <a:rPr lang="en-US" sz="8800" dirty="0"/>
              <a:t>Thanks All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86024"/>
            <a:ext cx="7620000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92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304800"/>
            <a:ext cx="6934200" cy="1066800"/>
          </a:xfr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bn-IN" sz="6000" dirty="0" smtClean="0"/>
              <a:t>পরিচিতি</a:t>
            </a:r>
            <a:endParaRPr lang="en-US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876800" y="1524000"/>
            <a:ext cx="3657600" cy="639762"/>
          </a:xfr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bn-IN" sz="3200" dirty="0" smtClean="0"/>
              <a:t>শিক্ষক পরিচিতি</a:t>
            </a:r>
            <a:endParaRPr lang="en-US" sz="32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6000"/>
            <a:ext cx="2410159" cy="17526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54025" y="1524000"/>
            <a:ext cx="4041775" cy="639762"/>
          </a:xfr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bn-IN" sz="3600" dirty="0" smtClean="0"/>
              <a:t>পাঠ পরিচিতি</a:t>
            </a:r>
            <a:endParaRPr lang="en-US" sz="3600" dirty="0"/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286000"/>
            <a:ext cx="1924049" cy="171026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Flowchart: Alternate Process 10"/>
          <p:cNvSpPr/>
          <p:nvPr/>
        </p:nvSpPr>
        <p:spPr>
          <a:xfrm>
            <a:off x="914400" y="4358640"/>
            <a:ext cx="3429000" cy="1965960"/>
          </a:xfrm>
          <a:prstGeom prst="flowChartAlternateProcess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দাখিল ৮ম শ্রেণি</a:t>
            </a:r>
            <a:endParaRPr lang="bn-IN" sz="1600" dirty="0" smtClean="0"/>
          </a:p>
          <a:p>
            <a:pPr algn="ctr"/>
            <a:r>
              <a:rPr lang="bn-IN" dirty="0" smtClean="0"/>
              <a:t>বিষয়ঃ আকাঈদ ও ফিকহ</a:t>
            </a:r>
          </a:p>
          <a:p>
            <a:pPr algn="ctr"/>
            <a:r>
              <a:rPr lang="bn-IN" dirty="0" smtClean="0"/>
              <a:t>অধ্যায়ঃ ২য়</a:t>
            </a:r>
          </a:p>
          <a:p>
            <a:pPr algn="ctr"/>
            <a:r>
              <a:rPr lang="bn-IN" dirty="0" smtClean="0"/>
              <a:t>পাঠঃ প্রথম</a:t>
            </a:r>
          </a:p>
          <a:p>
            <a:pPr algn="ctr"/>
            <a:r>
              <a:rPr lang="bn-IN" dirty="0" smtClean="0"/>
              <a:t>সময়ঃ ৪০ মিনিট</a:t>
            </a:r>
            <a:endParaRPr lang="en-US" dirty="0"/>
          </a:p>
        </p:txBody>
      </p:sp>
      <p:sp>
        <p:nvSpPr>
          <p:cNvPr id="12" name="Flowchart: Alternate Process 11"/>
          <p:cNvSpPr/>
          <p:nvPr/>
        </p:nvSpPr>
        <p:spPr>
          <a:xfrm>
            <a:off x="4648200" y="4358640"/>
            <a:ext cx="4114800" cy="2194560"/>
          </a:xfrm>
          <a:prstGeom prst="flowChartAlternateProcess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মনির হোসাইন</a:t>
            </a:r>
          </a:p>
          <a:p>
            <a:pPr algn="ctr"/>
            <a:r>
              <a:rPr lang="bn-IN" dirty="0" smtClean="0"/>
              <a:t>ই- মেইল-</a:t>
            </a:r>
            <a:r>
              <a:rPr lang="en-US" i="1" dirty="0" smtClean="0"/>
              <a:t>Manirh112635@gmail.com</a:t>
            </a:r>
            <a:endParaRPr lang="en-US" dirty="0" smtClean="0"/>
          </a:p>
          <a:p>
            <a:pPr algn="ctr"/>
            <a:r>
              <a:rPr lang="bn-IN" dirty="0" smtClean="0"/>
              <a:t>প্রভাষক</a:t>
            </a:r>
          </a:p>
          <a:p>
            <a:pPr algn="ctr"/>
            <a:r>
              <a:rPr lang="bn-IN" sz="1600" dirty="0" smtClean="0"/>
              <a:t>হরিনারায়নপুর জে,ইউ ফাজিল মাদরাসা</a:t>
            </a:r>
          </a:p>
          <a:p>
            <a:pPr algn="ctr"/>
            <a:r>
              <a:rPr lang="bn-IN" sz="1600" dirty="0" smtClean="0"/>
              <a:t>ডাকঘর-লাখপুর-১৬৫১</a:t>
            </a:r>
          </a:p>
          <a:p>
            <a:pPr algn="ctr"/>
            <a:r>
              <a:rPr lang="bn-IN" sz="1600" dirty="0" smtClean="0"/>
              <a:t>উপজেলাঃমনোহরদী, জেলাঃনরসিংদী।</a:t>
            </a:r>
          </a:p>
          <a:p>
            <a:pPr algn="ctr"/>
            <a:r>
              <a:rPr lang="en-US" sz="1600" dirty="0" smtClean="0">
                <a:sym typeface="Wingdings"/>
              </a:rPr>
              <a:t></a:t>
            </a:r>
            <a:r>
              <a:rPr lang="bn-IN" sz="1600" dirty="0" smtClean="0"/>
              <a:t>০১৮৩২৩২৮০৭১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5464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2 -0.018 0.033 -0.044 0.058 -0.044 C 0.095 -0.044 0.125 -0.017 0.125 0.017 C 0.125 0.028 0.122 0.038 0.116 0.047 C 0.117 0.047 0 0.182 0 0.183 C 0 0.182 -0.117 0.047 -0.116 0.047 C -0.122 0.038 -0.125 0.028 -0.125 0.017 C -0.125 -0.017 -0.095 -0.044 -0.057 -0.044 C -0.033 -0.044 -0.012 -0.018 0 0 Z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 build="p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047750" y="24581"/>
            <a:ext cx="7048500" cy="813619"/>
          </a:xfrm>
          <a:prstGeom prst="flowChartAlternateProcess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C00000"/>
                </a:solidFill>
              </a:rPr>
              <a:t>চিত্রগুলোতে তোমরা কি দেখতে পাচ্ছ?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065" y="2945555"/>
            <a:ext cx="1912535" cy="1645883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750" y="1066800"/>
            <a:ext cx="2596243" cy="137160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3003118"/>
            <a:ext cx="2192778" cy="1772989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699" y="5181600"/>
            <a:ext cx="2596243" cy="144780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1" y="3025966"/>
            <a:ext cx="2217173" cy="1841663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9" name="Left Arrow 8"/>
          <p:cNvSpPr/>
          <p:nvPr/>
        </p:nvSpPr>
        <p:spPr>
          <a:xfrm>
            <a:off x="5972393" y="3660613"/>
            <a:ext cx="6858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 rot="5400000">
            <a:off x="4361141" y="4818341"/>
            <a:ext cx="421718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 rot="10800000">
            <a:off x="2285999" y="3641997"/>
            <a:ext cx="6858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 rot="16200000">
            <a:off x="4400550" y="2497573"/>
            <a:ext cx="3429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1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71338" y="609600"/>
            <a:ext cx="6019800" cy="1066800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পাঠ শিরোনাম</a:t>
            </a:r>
            <a:endParaRPr lang="en-US" sz="6000" dirty="0"/>
          </a:p>
        </p:txBody>
      </p:sp>
      <p:sp>
        <p:nvSpPr>
          <p:cNvPr id="3" name="Rounded Rectangle 2"/>
          <p:cNvSpPr/>
          <p:nvPr/>
        </p:nvSpPr>
        <p:spPr>
          <a:xfrm>
            <a:off x="1752600" y="2590800"/>
            <a:ext cx="6019800" cy="2286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/>
              <a:t>গোসল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60026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95400" y="685800"/>
            <a:ext cx="6629400" cy="990600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এই পাঠ শেষে শিক্ষার্থীরা-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028075" y="2895600"/>
            <a:ext cx="6629400" cy="1661993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ym typeface="Wingdings"/>
              </a:rPr>
              <a:t></a:t>
            </a:r>
            <a:r>
              <a:rPr lang="as-IN" sz="2800" dirty="0" smtClean="0"/>
              <a:t>গোসলের </a:t>
            </a:r>
            <a:r>
              <a:rPr lang="as-IN" sz="2800" dirty="0"/>
              <a:t>সংজ্ঞা বলতে পারবে;</a:t>
            </a:r>
          </a:p>
          <a:p>
            <a:r>
              <a:rPr lang="en-US" sz="2800" dirty="0" smtClean="0">
                <a:sym typeface="Wingdings"/>
              </a:rPr>
              <a:t></a:t>
            </a:r>
            <a:r>
              <a:rPr lang="as-IN" sz="2800" dirty="0" smtClean="0"/>
              <a:t>গোসলের </a:t>
            </a:r>
            <a:r>
              <a:rPr lang="as-IN" sz="2800" dirty="0"/>
              <a:t>প্রকার ব্যাখ্যা করতে পারবে;</a:t>
            </a:r>
          </a:p>
          <a:p>
            <a:r>
              <a:rPr lang="en-US" sz="2400" dirty="0" smtClean="0">
                <a:sym typeface="Wingdings"/>
              </a:rPr>
              <a:t></a:t>
            </a:r>
            <a:r>
              <a:rPr lang="as-IN" sz="2800" dirty="0" smtClean="0"/>
              <a:t>গোসলের </a:t>
            </a:r>
            <a:r>
              <a:rPr lang="as-IN" sz="2800" dirty="0"/>
              <a:t>ফরজ সমূহ বর্ণনা করতে পারবে।</a:t>
            </a:r>
          </a:p>
          <a:p>
            <a:endParaRPr lang="as-IN" dirty="0"/>
          </a:p>
        </p:txBody>
      </p:sp>
    </p:spTree>
    <p:extLst>
      <p:ext uri="{BB962C8B-B14F-4D97-AF65-F5344CB8AC3E}">
        <p14:creationId xmlns:p14="http://schemas.microsoft.com/office/powerpoint/2010/main" val="138498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260423" y="838200"/>
            <a:ext cx="6781800" cy="838200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C00000"/>
                </a:solidFill>
              </a:rPr>
              <a:t>নির্ধারিত কারণে সমস্ত শরীরে পবিত্র পানি দ্বারা ধৌত করাকে গোসল বলে।</a:t>
            </a:r>
            <a:r>
              <a:rPr lang="bn-IN" sz="3200" dirty="0" smtClean="0">
                <a:solidFill>
                  <a:srgbClr val="C00000"/>
                </a:solidFill>
              </a:rPr>
              <a:t> 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276600" y="3505200"/>
            <a:ext cx="2590800" cy="1638300"/>
          </a:xfrm>
          <a:prstGeom prst="ellipse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rgbClr val="C00000"/>
                </a:solidFill>
              </a:rPr>
              <a:t>গোসলের </a:t>
            </a:r>
            <a:r>
              <a:rPr lang="bn-IN" sz="2800" dirty="0" smtClean="0">
                <a:solidFill>
                  <a:srgbClr val="C00000"/>
                </a:solidFill>
              </a:rPr>
              <a:t>প্রকার </a:t>
            </a:r>
            <a:r>
              <a:rPr lang="bn-IN" sz="2800" dirty="0">
                <a:solidFill>
                  <a:srgbClr val="C00000"/>
                </a:solidFill>
              </a:rPr>
              <a:t>সমূহ</a:t>
            </a:r>
            <a:endParaRPr lang="en-US" sz="2800" dirty="0">
              <a:solidFill>
                <a:srgbClr val="C0000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657600" y="1840043"/>
            <a:ext cx="1905000" cy="1436558"/>
          </a:xfrm>
          <a:prstGeom prst="ellipse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002060"/>
                </a:solidFill>
              </a:rPr>
              <a:t>ফরজ</a:t>
            </a:r>
            <a:endParaRPr lang="en-US" sz="4400" dirty="0">
              <a:solidFill>
                <a:srgbClr val="00206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553200" y="3365136"/>
            <a:ext cx="2083008" cy="1352550"/>
          </a:xfrm>
          <a:prstGeom prst="ellipse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3200" dirty="0" smtClean="0">
              <a:solidFill>
                <a:schemeClr val="accent3"/>
              </a:solidFill>
            </a:endParaRPr>
          </a:p>
          <a:p>
            <a:pPr algn="ctr"/>
            <a:r>
              <a:rPr lang="bn-IN" sz="3200" dirty="0" smtClean="0">
                <a:solidFill>
                  <a:schemeClr val="accent3"/>
                </a:solidFill>
              </a:rPr>
              <a:t>ওয়াজিব</a:t>
            </a:r>
            <a:endParaRPr lang="en-US" sz="3200" dirty="0">
              <a:solidFill>
                <a:schemeClr val="accent3"/>
              </a:solidFill>
            </a:endParaRPr>
          </a:p>
          <a:p>
            <a:pPr algn="ctr"/>
            <a:endParaRPr lang="en-US" sz="2800" dirty="0"/>
          </a:p>
        </p:txBody>
      </p:sp>
      <p:sp>
        <p:nvSpPr>
          <p:cNvPr id="17" name="Oval 16"/>
          <p:cNvSpPr/>
          <p:nvPr/>
        </p:nvSpPr>
        <p:spPr>
          <a:xfrm>
            <a:off x="838200" y="3365136"/>
            <a:ext cx="1977452" cy="1435464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rgbClr val="FFFF00"/>
                </a:solidFill>
              </a:rPr>
              <a:t>মুবাহ</a:t>
            </a:r>
            <a:endParaRPr lang="en-US" dirty="0">
              <a:solidFill>
                <a:srgbClr val="FFFF0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657600" y="5334000"/>
            <a:ext cx="1987446" cy="1322882"/>
          </a:xfrm>
          <a:prstGeom prst="ellipse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000" dirty="0" smtClean="0"/>
          </a:p>
          <a:p>
            <a:pPr algn="ctr"/>
            <a:r>
              <a:rPr lang="bn-IN" sz="4000" dirty="0" smtClean="0"/>
              <a:t>সুন্নত</a:t>
            </a:r>
            <a:endParaRPr lang="en-US" sz="4000" dirty="0"/>
          </a:p>
          <a:p>
            <a:pPr algn="ctr"/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905000" y="152400"/>
            <a:ext cx="4800600" cy="4572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পাঠ উপস্থাপন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183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00200" y="609600"/>
            <a:ext cx="5791200" cy="1447800"/>
          </a:xfrm>
          <a:prstGeom prst="ellipse">
            <a:avLst/>
          </a:prstGeom>
          <a:solidFill>
            <a:srgbClr val="92D050"/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C00000"/>
                </a:solidFill>
              </a:rPr>
              <a:t>গোসল ফরজ হওয়ার কারণ</a:t>
            </a: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66" y="3124200"/>
            <a:ext cx="7769901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99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181100" y="533400"/>
            <a:ext cx="6781800" cy="1143000"/>
          </a:xfrm>
          <a:prstGeom prst="flowChartAlternateProcess">
            <a:avLst/>
          </a:prstGeom>
          <a:solidFill>
            <a:srgbClr val="00B050"/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C00000"/>
                </a:solidFill>
              </a:rPr>
              <a:t>গোসলের ফরজ সমূহ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410200" y="2895600"/>
            <a:ext cx="3454608" cy="1753380"/>
          </a:xfrm>
          <a:prstGeom prst="ellipse">
            <a:avLst/>
          </a:prstGeom>
          <a:solidFill>
            <a:srgbClr val="C00000"/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3200" dirty="0" smtClean="0">
              <a:solidFill>
                <a:schemeClr val="accent3"/>
              </a:solidFill>
            </a:endParaRPr>
          </a:p>
          <a:p>
            <a:pPr algn="ctr"/>
            <a:r>
              <a:rPr lang="bn-IN" sz="3200" dirty="0" smtClean="0">
                <a:solidFill>
                  <a:schemeClr val="accent3"/>
                </a:solidFill>
              </a:rPr>
              <a:t>সমস্ত শরীর ধৌত করা</a:t>
            </a:r>
            <a:endParaRPr lang="en-US" sz="3200" dirty="0">
              <a:solidFill>
                <a:schemeClr val="accent3"/>
              </a:solidFill>
            </a:endParaRPr>
          </a:p>
          <a:p>
            <a:pPr algn="ctr"/>
            <a:endParaRPr lang="en-US" sz="2800" dirty="0"/>
          </a:p>
        </p:txBody>
      </p:sp>
      <p:sp>
        <p:nvSpPr>
          <p:cNvPr id="17" name="Oval 16"/>
          <p:cNvSpPr/>
          <p:nvPr/>
        </p:nvSpPr>
        <p:spPr>
          <a:xfrm>
            <a:off x="152400" y="2895600"/>
            <a:ext cx="3048000" cy="1905000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FF00"/>
                </a:solidFill>
              </a:rPr>
              <a:t>কুলি করা</a:t>
            </a:r>
            <a:endParaRPr lang="en-US" sz="1600" dirty="0">
              <a:solidFill>
                <a:srgbClr val="FFFF0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299429" y="4555292"/>
            <a:ext cx="4800600" cy="1932482"/>
          </a:xfrm>
          <a:prstGeom prst="ellipse">
            <a:avLst/>
          </a:prstGeom>
          <a:solidFill>
            <a:srgbClr val="00B050"/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000" dirty="0" smtClean="0"/>
          </a:p>
          <a:p>
            <a:pPr algn="ctr"/>
            <a:r>
              <a:rPr lang="bn-IN" sz="4000" dirty="0" smtClean="0"/>
              <a:t>নাকে পানি দেয়া</a:t>
            </a:r>
            <a:endParaRPr lang="en-US" sz="4000" dirty="0"/>
          </a:p>
          <a:p>
            <a:pPr algn="ctr"/>
            <a:endParaRPr lang="en-US" sz="4000" dirty="0"/>
          </a:p>
        </p:txBody>
      </p:sp>
      <p:sp>
        <p:nvSpPr>
          <p:cNvPr id="3" name="Down Arrow 2"/>
          <p:cNvSpPr/>
          <p:nvPr/>
        </p:nvSpPr>
        <p:spPr>
          <a:xfrm>
            <a:off x="3886200" y="1771962"/>
            <a:ext cx="653946" cy="2514600"/>
          </a:xfrm>
          <a:prstGeom prst="downArrow">
            <a:avLst/>
          </a:prstGeom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8870402">
            <a:off x="4858921" y="1627650"/>
            <a:ext cx="653946" cy="1546485"/>
          </a:xfrm>
          <a:prstGeom prst="downArrow">
            <a:avLst/>
          </a:prstGeom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2981267">
            <a:off x="2873427" y="1557033"/>
            <a:ext cx="653946" cy="1546485"/>
          </a:xfrm>
          <a:prstGeom prst="downArrow">
            <a:avLst/>
          </a:prstGeom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5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 animBg="1"/>
      <p:bldP spid="18" grpId="0" animBg="1"/>
      <p:bldP spid="3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78043" y="152400"/>
            <a:ext cx="6727368" cy="990600"/>
          </a:xfrm>
          <a:prstGeom prst="round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CC0099"/>
                </a:solidFill>
              </a:rPr>
              <a:t>যে সব পানি দ্বারা গোসল বৈধ</a:t>
            </a:r>
            <a:endParaRPr lang="en-US" sz="4000" dirty="0">
              <a:solidFill>
                <a:srgbClr val="CC0099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95400"/>
            <a:ext cx="2133600" cy="15269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604" y="1297898"/>
            <a:ext cx="1899527" cy="15244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250" y="1297898"/>
            <a:ext cx="2263129" cy="15244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8" y="1325380"/>
            <a:ext cx="2133601" cy="14969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352800"/>
            <a:ext cx="2126105" cy="1371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106" y="3346554"/>
            <a:ext cx="1899527" cy="145602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249" y="3361071"/>
            <a:ext cx="2133601" cy="14269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379" y="3388767"/>
            <a:ext cx="2246220" cy="1371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5257800"/>
            <a:ext cx="8839199" cy="1445819"/>
          </a:xfrm>
          <a:prstGeom prst="rect">
            <a:avLst/>
          </a:prstGeom>
          <a:solidFill>
            <a:srgbClr val="FFC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3" name="Rounded Rectangle 12"/>
          <p:cNvSpPr/>
          <p:nvPr/>
        </p:nvSpPr>
        <p:spPr>
          <a:xfrm>
            <a:off x="457199" y="2863531"/>
            <a:ext cx="1295399" cy="374754"/>
          </a:xfrm>
          <a:prstGeom prst="roundRect">
            <a:avLst/>
          </a:prstGeom>
          <a:solidFill>
            <a:srgbClr val="7030A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নদীর পানি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2715666" y="2890173"/>
            <a:ext cx="1295399" cy="374754"/>
          </a:xfrm>
          <a:prstGeom prst="roundRect">
            <a:avLst/>
          </a:prstGeom>
          <a:solidFill>
            <a:srgbClr val="7030A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00" dirty="0" smtClean="0"/>
              <a:t>সাগরের পানি</a:t>
            </a:r>
            <a:endParaRPr lang="en-US" sz="1600" dirty="0"/>
          </a:p>
        </p:txBody>
      </p:sp>
      <p:sp>
        <p:nvSpPr>
          <p:cNvPr id="15" name="Rounded Rectangle 14"/>
          <p:cNvSpPr/>
          <p:nvPr/>
        </p:nvSpPr>
        <p:spPr>
          <a:xfrm>
            <a:off x="4648201" y="2863531"/>
            <a:ext cx="1828800" cy="374754"/>
          </a:xfrm>
          <a:prstGeom prst="roundRect">
            <a:avLst/>
          </a:prstGeom>
          <a:solidFill>
            <a:srgbClr val="7030A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ঝর্ণার পানি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7391400" y="2863531"/>
            <a:ext cx="1295400" cy="374754"/>
          </a:xfrm>
          <a:prstGeom prst="roundRect">
            <a:avLst/>
          </a:prstGeom>
          <a:solidFill>
            <a:srgbClr val="7030A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শিশির বিন্দু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457200" y="4788063"/>
            <a:ext cx="1295399" cy="374754"/>
          </a:xfrm>
          <a:prstGeom prst="roundRect">
            <a:avLst/>
          </a:prstGeom>
          <a:solidFill>
            <a:srgbClr val="7030A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বৃষ্টির পানি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2715667" y="4836781"/>
            <a:ext cx="1295399" cy="374754"/>
          </a:xfrm>
          <a:prstGeom prst="roundRect">
            <a:avLst/>
          </a:prstGeom>
          <a:solidFill>
            <a:srgbClr val="7030A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কূপের পানি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648201" y="4835487"/>
            <a:ext cx="1828800" cy="374754"/>
          </a:xfrm>
          <a:prstGeom prst="roundRect">
            <a:avLst/>
          </a:prstGeom>
          <a:solidFill>
            <a:srgbClr val="7030A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00" dirty="0" smtClean="0"/>
              <a:t>টিউওবয়েলের পানি</a:t>
            </a:r>
            <a:endParaRPr lang="en-US" sz="1600" dirty="0"/>
          </a:p>
        </p:txBody>
      </p:sp>
      <p:sp>
        <p:nvSpPr>
          <p:cNvPr id="20" name="Rounded Rectangle 19"/>
          <p:cNvSpPr/>
          <p:nvPr/>
        </p:nvSpPr>
        <p:spPr>
          <a:xfrm>
            <a:off x="6954089" y="4833034"/>
            <a:ext cx="1828800" cy="374754"/>
          </a:xfrm>
          <a:prstGeom prst="roundRect">
            <a:avLst/>
          </a:prstGeom>
          <a:solidFill>
            <a:srgbClr val="7030A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00" dirty="0" smtClean="0"/>
              <a:t>বরফের পানি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9427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</TotalTime>
  <Words>171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হরিণারায়নপুর জামেউল উলুম সিনিয়র ফাজিল মাদ্রাসা </dc:title>
  <dc:creator>BANBEIS</dc:creator>
  <cp:lastModifiedBy>BANBEIS</cp:lastModifiedBy>
  <cp:revision>52</cp:revision>
  <dcterms:created xsi:type="dcterms:W3CDTF">2006-08-16T00:00:00Z</dcterms:created>
  <dcterms:modified xsi:type="dcterms:W3CDTF">2021-12-23T10:36:38Z</dcterms:modified>
</cp:coreProperties>
</file>