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6" r:id="rId3"/>
    <p:sldId id="257" r:id="rId4"/>
    <p:sldId id="259" r:id="rId5"/>
    <p:sldId id="267" r:id="rId6"/>
    <p:sldId id="266" r:id="rId7"/>
    <p:sldId id="264" r:id="rId8"/>
    <p:sldId id="265" r:id="rId9"/>
    <p:sldId id="268" r:id="rId10"/>
    <p:sldId id="260" r:id="rId11"/>
    <p:sldId id="262" r:id="rId12"/>
    <p:sldId id="261" r:id="rId13"/>
    <p:sldId id="269" r:id="rId14"/>
    <p:sldId id="263" r:id="rId15"/>
    <p:sldId id="270" r:id="rId16"/>
    <p:sldId id="276" r:id="rId17"/>
    <p:sldId id="271"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10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243AC9-8344-4FCA-9B3B-5F9A1181B87E}" type="datetimeFigureOut">
              <a:rPr lang="en-US" smtClean="0"/>
              <a:pPr/>
              <a:t>10/7/2020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FB449D0-5DFB-4648-8457-A5B915C0CB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43AC9-8344-4FCA-9B3B-5F9A1181B87E}"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43AC9-8344-4FCA-9B3B-5F9A1181B87E}"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243AC9-8344-4FCA-9B3B-5F9A1181B87E}"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243AC9-8344-4FCA-9B3B-5F9A1181B87E}"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49D0-5DFB-4648-8457-A5B915C0CB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243AC9-8344-4FCA-9B3B-5F9A1181B87E}"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243AC9-8344-4FCA-9B3B-5F9A1181B87E}" type="datetimeFigureOut">
              <a:rPr lang="en-US" smtClean="0"/>
              <a:pPr/>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243AC9-8344-4FCA-9B3B-5F9A1181B87E}" type="datetimeFigureOut">
              <a:rPr lang="en-US" smtClean="0"/>
              <a:pPr/>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43AC9-8344-4FCA-9B3B-5F9A1181B87E}" type="datetimeFigureOut">
              <a:rPr lang="en-US" smtClean="0"/>
              <a:pPr/>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243AC9-8344-4FCA-9B3B-5F9A1181B87E}"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449D0-5DFB-4648-8457-A5B915C0CB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243AC9-8344-4FCA-9B3B-5F9A1181B87E}"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FB449D0-5DFB-4648-8457-A5B915C0CB9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243AC9-8344-4FCA-9B3B-5F9A1181B87E}" type="datetimeFigureOut">
              <a:rPr lang="en-US" smtClean="0"/>
              <a:pPr/>
              <a:t>10/7/2020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B449D0-5DFB-4648-8457-A5B915C0CB9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pPr algn="ctr"/>
            <a:r>
              <a:rPr lang="en-US" sz="23900" dirty="0" smtClean="0">
                <a:solidFill>
                  <a:srgbClr val="FF0000"/>
                </a:solidFill>
                <a:latin typeface="SutonnyAMJ" pitchFamily="2" charset="0"/>
                <a:cs typeface="SutonnyAMJ" pitchFamily="2" charset="0"/>
              </a:rPr>
              <a:t/>
            </a:r>
            <a:br>
              <a:rPr lang="en-US" sz="23900" dirty="0" smtClean="0">
                <a:solidFill>
                  <a:srgbClr val="FF0000"/>
                </a:solidFill>
                <a:latin typeface="SutonnyAMJ" pitchFamily="2" charset="0"/>
                <a:cs typeface="SutonnyAMJ" pitchFamily="2" charset="0"/>
              </a:rPr>
            </a:br>
            <a:r>
              <a:rPr lang="en-US" sz="23900" dirty="0" smtClean="0">
                <a:solidFill>
                  <a:srgbClr val="FF0000"/>
                </a:solidFill>
                <a:latin typeface="SutonnyAMJ" pitchFamily="2" charset="0"/>
                <a:cs typeface="SutonnyAMJ" pitchFamily="2" charset="0"/>
              </a:rPr>
              <a:t/>
            </a:r>
            <a:br>
              <a:rPr lang="en-US" sz="23900" dirty="0" smtClean="0">
                <a:solidFill>
                  <a:srgbClr val="FF0000"/>
                </a:solidFill>
                <a:latin typeface="SutonnyAMJ" pitchFamily="2" charset="0"/>
                <a:cs typeface="SutonnyAMJ" pitchFamily="2" charset="0"/>
              </a:rPr>
            </a:br>
            <a:r>
              <a:rPr lang="en-US" sz="23900" dirty="0" smtClean="0">
                <a:solidFill>
                  <a:srgbClr val="FF0000"/>
                </a:solidFill>
                <a:latin typeface="SutonnyAMJ" pitchFamily="2" charset="0"/>
                <a:cs typeface="SutonnyAMJ" pitchFamily="2" charset="0"/>
              </a:rPr>
              <a:t>¯^</a:t>
            </a:r>
            <a:r>
              <a:rPr lang="en-US" sz="23900" dirty="0" err="1" smtClean="0">
                <a:solidFill>
                  <a:srgbClr val="FF0000"/>
                </a:solidFill>
                <a:latin typeface="SutonnyAMJ" pitchFamily="2" charset="0"/>
                <a:cs typeface="SutonnyAMJ" pitchFamily="2" charset="0"/>
              </a:rPr>
              <a:t>vMZg</a:t>
            </a:r>
            <a:endParaRPr lang="en-US" sz="23900" dirty="0">
              <a:solidFill>
                <a:srgbClr val="FF0000"/>
              </a:solidFill>
              <a:latin typeface="SutonnyAMJ" pitchFamily="2" charset="0"/>
              <a:cs typeface="SutonnyAMJ" pitchFamily="2" charset="0"/>
            </a:endParaRPr>
          </a:p>
        </p:txBody>
      </p:sp>
      <p:pic>
        <p:nvPicPr>
          <p:cNvPr id="1029" name="Picture 5" descr="C:\Users\bfkc\Desktop\download (1).jpg"/>
          <p:cNvPicPr>
            <a:picLocks noChangeAspect="1" noChangeArrowheads="1"/>
          </p:cNvPicPr>
          <p:nvPr/>
        </p:nvPicPr>
        <p:blipFill>
          <a:blip r:embed="rId2"/>
          <a:srcRect/>
          <a:stretch>
            <a:fillRect/>
          </a:stretch>
        </p:blipFill>
        <p:spPr bwMode="auto">
          <a:xfrm>
            <a:off x="609600" y="838200"/>
            <a:ext cx="7696200" cy="2667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6553200"/>
          </a:xfrm>
        </p:spPr>
        <p:txBody>
          <a:bodyPr>
            <a:noAutofit/>
          </a:bodyPr>
          <a:lstStyle/>
          <a:p>
            <a:r>
              <a:rPr lang="en-US" sz="3600" dirty="0" smtClean="0">
                <a:solidFill>
                  <a:srgbClr val="FF0000"/>
                </a:solidFill>
                <a:latin typeface="Nikosh" pitchFamily="2" charset="0"/>
                <a:cs typeface="Nikosh" pitchFamily="2" charset="0"/>
              </a:rPr>
              <a:t/>
            </a:r>
            <a:br>
              <a:rPr lang="en-US" sz="3600" dirty="0" smtClean="0">
                <a:solidFill>
                  <a:srgbClr val="FF0000"/>
                </a:solidFill>
                <a:latin typeface="Nikosh" pitchFamily="2" charset="0"/>
                <a:cs typeface="Nikosh" pitchFamily="2" charset="0"/>
              </a:rPr>
            </a:br>
            <a:r>
              <a:rPr lang="as-IN" sz="4800" b="1" u="sng" dirty="0" smtClean="0">
                <a:solidFill>
                  <a:srgbClr val="FF0000"/>
                </a:solidFill>
                <a:latin typeface="Nikosh" pitchFamily="2" charset="0"/>
                <a:cs typeface="Nikosh" pitchFamily="2" charset="0"/>
              </a:rPr>
              <a:t>সমাজকর্মের সংজ্ঞা</a:t>
            </a:r>
            <a:r>
              <a:rPr lang="en-US" sz="4800" b="1" u="sng" dirty="0" smtClean="0">
                <a:solidFill>
                  <a:srgbClr val="FF0000"/>
                </a:solidFill>
                <a:latin typeface="Nikosh" pitchFamily="2" charset="0"/>
                <a:cs typeface="Nikosh" pitchFamily="2" charset="0"/>
              </a:rPr>
              <a:t>ঃ</a:t>
            </a:r>
            <a:r>
              <a:rPr lang="en-US" sz="3600" dirty="0" smtClean="0">
                <a:solidFill>
                  <a:srgbClr val="FF0000"/>
                </a:solidFill>
                <a:latin typeface="Nikosh" pitchFamily="2" charset="0"/>
                <a:cs typeface="Nikosh" pitchFamily="2" charset="0"/>
              </a:rPr>
              <a:t/>
            </a:r>
            <a:br>
              <a:rPr lang="en-US" sz="3600" dirty="0" smtClean="0">
                <a:solidFill>
                  <a:srgbClr val="FF0000"/>
                </a:solidFill>
                <a:latin typeface="Nikosh" pitchFamily="2" charset="0"/>
                <a:cs typeface="Nikosh" pitchFamily="2" charset="0"/>
              </a:rPr>
            </a:br>
            <a:r>
              <a:rPr lang="as-IN" sz="3600" b="1" dirty="0" smtClean="0">
                <a:solidFill>
                  <a:srgbClr val="0070C0"/>
                </a:solidFill>
                <a:latin typeface="Nikosh" pitchFamily="2" charset="0"/>
                <a:cs typeface="Nikosh" pitchFamily="2" charset="0"/>
              </a:rPr>
              <a:t>একটি সাহায্যকারী পেশা যা কতকগুলো পদ্বতির মাধ্যমে ব্যক্তি,দল বা সমষ্টির সমস্যা সমাধানে এমনভাবে সহায়তা</a:t>
            </a:r>
            <a:r>
              <a:rPr lang="en-US" sz="3600" b="1" dirty="0" smtClean="0">
                <a:solidFill>
                  <a:srgbClr val="0070C0"/>
                </a:solidFill>
                <a:latin typeface="Nikosh" pitchFamily="2" charset="0"/>
                <a:cs typeface="Nikosh" pitchFamily="2" charset="0"/>
              </a:rPr>
              <a:t> </a:t>
            </a:r>
            <a:r>
              <a:rPr lang="as-IN" sz="3600" b="1" dirty="0" smtClean="0">
                <a:solidFill>
                  <a:srgbClr val="0070C0"/>
                </a:solidFill>
                <a:latin typeface="Nikosh" pitchFamily="2" charset="0"/>
                <a:cs typeface="Nikosh" pitchFamily="2" charset="0"/>
              </a:rPr>
              <a:t>করে যাতে </a:t>
            </a:r>
            <a:r>
              <a:rPr lang="en-US" sz="3600" b="1" dirty="0" err="1" smtClean="0">
                <a:solidFill>
                  <a:srgbClr val="0070C0"/>
                </a:solidFill>
                <a:latin typeface="Nikosh" pitchFamily="2" charset="0"/>
                <a:cs typeface="Nikosh" pitchFamily="2" charset="0"/>
              </a:rPr>
              <a:t>তাদের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সুপ্ত</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প্রতিভার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বিকাশ</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সাধনের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মাধ্যেমে</a:t>
            </a:r>
            <a:r>
              <a:rPr lang="as-IN"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নিজস্ব</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সম্পদের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সদ্ব্যবহারের</a:t>
            </a:r>
            <a:r>
              <a:rPr lang="en-US" sz="3600" b="1" dirty="0" smtClean="0">
                <a:solidFill>
                  <a:srgbClr val="0070C0"/>
                </a:solidFill>
                <a:latin typeface="Nikosh" pitchFamily="2" charset="0"/>
                <a:cs typeface="Nikosh" pitchFamily="2" charset="0"/>
              </a:rPr>
              <a:t> </a:t>
            </a:r>
            <a:r>
              <a:rPr lang="en-US" sz="3600" b="1" dirty="0" err="1" smtClean="0">
                <a:solidFill>
                  <a:srgbClr val="0070C0"/>
                </a:solidFill>
                <a:latin typeface="Nikosh" pitchFamily="2" charset="0"/>
                <a:cs typeface="Nikosh" pitchFamily="2" charset="0"/>
              </a:rPr>
              <a:t>করে</a:t>
            </a:r>
            <a:r>
              <a:rPr lang="en-US" sz="3600" b="1" dirty="0" smtClean="0">
                <a:solidFill>
                  <a:srgbClr val="0070C0"/>
                </a:solidFill>
                <a:latin typeface="Nikosh" pitchFamily="2" charset="0"/>
                <a:cs typeface="Nikosh" pitchFamily="2" charset="0"/>
              </a:rPr>
              <a:t> </a:t>
            </a:r>
            <a:r>
              <a:rPr lang="as-IN" sz="3600" b="1" dirty="0" smtClean="0">
                <a:solidFill>
                  <a:srgbClr val="0070C0"/>
                </a:solidFill>
                <a:latin typeface="Nikosh" pitchFamily="2" charset="0"/>
                <a:cs typeface="Nikosh" pitchFamily="2" charset="0"/>
              </a:rPr>
              <a:t>নিজেরাই নিজেদের</a:t>
            </a:r>
            <a:r>
              <a:rPr lang="en-US" sz="3600" b="1" dirty="0" smtClean="0">
                <a:solidFill>
                  <a:srgbClr val="0070C0"/>
                </a:solidFill>
                <a:latin typeface="Nikosh" pitchFamily="2" charset="0"/>
                <a:cs typeface="Nikosh" pitchFamily="2" charset="0"/>
              </a:rPr>
              <a:t> </a:t>
            </a:r>
            <a:r>
              <a:rPr lang="as-IN" sz="3600" b="1" dirty="0" smtClean="0">
                <a:solidFill>
                  <a:srgbClr val="0070C0"/>
                </a:solidFill>
                <a:latin typeface="Nikosh" pitchFamily="2" charset="0"/>
                <a:cs typeface="Nikosh" pitchFamily="2" charset="0"/>
              </a:rPr>
              <a:t>সমস্যা</a:t>
            </a:r>
            <a:r>
              <a:rPr lang="en-US" sz="3600" b="1" dirty="0" smtClean="0">
                <a:solidFill>
                  <a:srgbClr val="0070C0"/>
                </a:solidFill>
                <a:latin typeface="Nikosh" pitchFamily="2" charset="0"/>
                <a:cs typeface="Nikosh" pitchFamily="2" charset="0"/>
              </a:rPr>
              <a:t> </a:t>
            </a:r>
            <a:r>
              <a:rPr lang="as-IN" sz="3600" b="1" dirty="0" smtClean="0">
                <a:solidFill>
                  <a:srgbClr val="0070C0"/>
                </a:solidFill>
                <a:latin typeface="Nikosh" pitchFamily="2" charset="0"/>
                <a:cs typeface="Nikosh" pitchFamily="2" charset="0"/>
              </a:rPr>
              <a:t>সমাধানে সক্ষম হয়</a:t>
            </a:r>
            <a:r>
              <a:rPr lang="en-US" sz="3600" b="1" dirty="0" smtClean="0">
                <a:solidFill>
                  <a:srgbClr val="0070C0"/>
                </a:solidFill>
                <a:latin typeface="Nikosh" pitchFamily="2" charset="0"/>
                <a:cs typeface="Nikosh" pitchFamily="2" charset="0"/>
              </a:rPr>
              <a:t>।</a:t>
            </a:r>
            <a:r>
              <a:rPr lang="as-IN" sz="3600" b="1" dirty="0" smtClean="0">
                <a:solidFill>
                  <a:srgbClr val="0070C0"/>
                </a:solidFill>
                <a:latin typeface="Nikosh" pitchFamily="2" charset="0"/>
                <a:cs typeface="Nikosh" pitchFamily="2" charset="0"/>
              </a:rPr>
              <a:t/>
            </a:r>
            <a:br>
              <a:rPr lang="as-IN" sz="3600" b="1" dirty="0" smtClean="0">
                <a:solidFill>
                  <a:srgbClr val="0070C0"/>
                </a:solidFill>
                <a:latin typeface="Nikosh" pitchFamily="2" charset="0"/>
                <a:cs typeface="Nikosh" pitchFamily="2" charset="0"/>
              </a:rPr>
            </a:br>
            <a:r>
              <a:rPr lang="as-IN" sz="4400" b="1" u="sng" dirty="0" smtClean="0">
                <a:solidFill>
                  <a:srgbClr val="FF0000"/>
                </a:solidFill>
                <a:latin typeface="Nikosh" pitchFamily="2" charset="0"/>
                <a:cs typeface="Nikosh" pitchFamily="2" charset="0"/>
              </a:rPr>
              <a:t>সমাজকর্ম অভিধানের ব্যাখ্যানুযায়ী</a:t>
            </a:r>
            <a:r>
              <a:rPr lang="en-US" sz="4400" b="1" u="sng" dirty="0" smtClean="0">
                <a:solidFill>
                  <a:srgbClr val="FF0000"/>
                </a:solidFill>
                <a:latin typeface="Nikosh" pitchFamily="2" charset="0"/>
                <a:cs typeface="Nikosh" pitchFamily="2" charset="0"/>
              </a:rPr>
              <a:t>ঃ</a:t>
            </a:r>
            <a:r>
              <a:rPr lang="en-US" sz="3600" dirty="0" smtClean="0">
                <a:solidFill>
                  <a:srgbClr val="FF0000"/>
                </a:solidFill>
                <a:latin typeface="Nikosh" pitchFamily="2" charset="0"/>
                <a:cs typeface="Nikosh" pitchFamily="2" charset="0"/>
              </a:rPr>
              <a:t/>
            </a:r>
            <a:br>
              <a:rPr lang="en-US" sz="3600" dirty="0" smtClean="0">
                <a:solidFill>
                  <a:srgbClr val="FF0000"/>
                </a:solidFill>
                <a:latin typeface="Nikosh" pitchFamily="2" charset="0"/>
                <a:cs typeface="Nikosh" pitchFamily="2" charset="0"/>
              </a:rPr>
            </a:br>
            <a:r>
              <a:rPr lang="as-IN" sz="3600" b="1" dirty="0" smtClean="0">
                <a:solidFill>
                  <a:srgbClr val="0070C0"/>
                </a:solidFill>
                <a:latin typeface="Nikosh" pitchFamily="2" charset="0"/>
                <a:cs typeface="Nikosh" pitchFamily="2" charset="0"/>
              </a:rPr>
              <a:t>"সমাজকর্ম একটি ব্যবহারিক বিজ্ঞান যা মানুষকে মনো-সামাজিক ভূমিকা পালন ক্ষমতার একটি কার্যকর পর্যায়ে উপনীত হতে সাহায্য করে এবং মানুষের কল্যাণকে শক্তিশালীকরণে কার্যকর সামাজিক পরিবর্তন আনয়ন করে।"</a:t>
            </a:r>
            <a:r>
              <a:rPr lang="as-IN" sz="1800" dirty="0" smtClean="0">
                <a:solidFill>
                  <a:srgbClr val="FF0000"/>
                </a:solidFill>
              </a:rPr>
              <a:t/>
            </a:r>
            <a:br>
              <a:rPr lang="as-IN" sz="1800" dirty="0" smtClean="0">
                <a:solidFill>
                  <a:srgbClr val="FF0000"/>
                </a:solidFill>
              </a:rPr>
            </a:br>
            <a:endParaRPr lang="en-US" sz="18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8305800" cy="3962400"/>
          </a:xfrm>
        </p:spPr>
        <p:txBody>
          <a:bodyPr>
            <a:noAutofit/>
          </a:bodyPr>
          <a:lstStyle/>
          <a:p>
            <a:pPr algn="ctr"/>
            <a:r>
              <a:rPr lang="en-US" sz="11500" b="1" dirty="0" err="1" smtClean="0">
                <a:solidFill>
                  <a:srgbClr val="FF0000"/>
                </a:solidFill>
                <a:latin typeface="Nikosh" pitchFamily="2" charset="0"/>
                <a:cs typeface="Nikosh" pitchFamily="2" charset="0"/>
              </a:rPr>
              <a:t>সমাজকর্মের</a:t>
            </a:r>
            <a:r>
              <a:rPr lang="en-US" sz="11500" b="1" dirty="0" smtClean="0">
                <a:solidFill>
                  <a:srgbClr val="FF0000"/>
                </a:solidFill>
                <a:latin typeface="Nikosh" pitchFamily="2" charset="0"/>
                <a:cs typeface="Nikosh" pitchFamily="2" charset="0"/>
              </a:rPr>
              <a:t> </a:t>
            </a:r>
            <a:r>
              <a:rPr lang="en-US" sz="11500" b="1" dirty="0" err="1" smtClean="0">
                <a:solidFill>
                  <a:srgbClr val="FF0000"/>
                </a:solidFill>
                <a:latin typeface="Nikosh" pitchFamily="2" charset="0"/>
                <a:cs typeface="Nikosh" pitchFamily="2" charset="0"/>
              </a:rPr>
              <a:t>লক্ষ্য</a:t>
            </a:r>
            <a:r>
              <a:rPr lang="en-US" sz="11500" b="1" dirty="0" smtClean="0">
                <a:solidFill>
                  <a:srgbClr val="FF0000"/>
                </a:solidFill>
                <a:latin typeface="Nikosh" pitchFamily="2" charset="0"/>
                <a:cs typeface="Nikosh" pitchFamily="2" charset="0"/>
              </a:rPr>
              <a:t> ও </a:t>
            </a:r>
            <a:r>
              <a:rPr lang="en-US" sz="11500" b="1" dirty="0" err="1" smtClean="0">
                <a:solidFill>
                  <a:srgbClr val="FF0000"/>
                </a:solidFill>
                <a:latin typeface="Nikosh" pitchFamily="2" charset="0"/>
                <a:cs typeface="Nikosh" pitchFamily="2" charset="0"/>
              </a:rPr>
              <a:t>উদ্দেশ্যঃ</a:t>
            </a:r>
            <a:endParaRPr lang="en-US" sz="11500" b="1" dirty="0">
              <a:solidFill>
                <a:srgbClr val="FF0000"/>
              </a:solidFill>
              <a:latin typeface="Nikosh" pitchFamily="2" charset="0"/>
              <a:cs typeface="Nikosh"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191000"/>
          </a:xfrm>
        </p:spPr>
        <p:txBody>
          <a:bodyPr>
            <a:noAutofit/>
          </a:bodyPr>
          <a:lstStyle/>
          <a:p>
            <a:r>
              <a:rPr lang="en-US" sz="6000" b="1" dirty="0" smtClean="0">
                <a:solidFill>
                  <a:srgbClr val="FF0000"/>
                </a:solidFill>
                <a:latin typeface="Nikosh" pitchFamily="2" charset="0"/>
                <a:cs typeface="Nikosh" pitchFamily="2" charset="0"/>
              </a:rPr>
              <a:t>“</a:t>
            </a:r>
            <a:r>
              <a:rPr lang="as-IN" sz="6000" b="1" dirty="0" smtClean="0">
                <a:solidFill>
                  <a:srgbClr val="FF0000"/>
                </a:solidFill>
                <a:latin typeface="Nikosh" pitchFamily="2" charset="0"/>
                <a:cs typeface="Nikosh" pitchFamily="2" charset="0"/>
              </a:rPr>
              <a:t>মানুষ ও তার পরিবেশের মধ্যকার পারস্পরিক সম্পর্কই</a:t>
            </a:r>
            <a:r>
              <a:rPr lang="en-US" sz="6000" b="1" dirty="0" smtClean="0">
                <a:solidFill>
                  <a:srgbClr val="FF0000"/>
                </a:solidFill>
                <a:latin typeface="Nikosh" pitchFamily="2" charset="0"/>
                <a:cs typeface="Nikosh" pitchFamily="2" charset="0"/>
              </a:rPr>
              <a:t> </a:t>
            </a:r>
            <a:r>
              <a:rPr lang="as-IN" sz="6000" b="1" dirty="0" smtClean="0">
                <a:solidFill>
                  <a:srgbClr val="FF0000"/>
                </a:solidFill>
                <a:latin typeface="Nikosh" pitchFamily="2" charset="0"/>
                <a:cs typeface="Nikosh" pitchFamily="2" charset="0"/>
              </a:rPr>
              <a:t>হচ্ছে</a:t>
            </a:r>
            <a:r>
              <a:rPr lang="en-US" sz="6000" b="1" dirty="0" smtClean="0">
                <a:solidFill>
                  <a:srgbClr val="FF0000"/>
                </a:solidFill>
                <a:latin typeface="Nikosh" pitchFamily="2" charset="0"/>
                <a:cs typeface="Nikosh" pitchFamily="2" charset="0"/>
              </a:rPr>
              <a:t> </a:t>
            </a:r>
            <a:r>
              <a:rPr lang="as-IN" sz="6000" b="1" dirty="0" smtClean="0">
                <a:solidFill>
                  <a:srgbClr val="FF0000"/>
                </a:solidFill>
                <a:latin typeface="Nikosh" pitchFamily="2" charset="0"/>
                <a:cs typeface="Nikosh" pitchFamily="2" charset="0"/>
              </a:rPr>
              <a:t>সমাজকর্মের লক্ষ্য-উদ্দেশ্যের মূল ভিত্তি।</a:t>
            </a:r>
            <a:r>
              <a:rPr lang="en-US" sz="6000" b="1" dirty="0" smtClean="0">
                <a:solidFill>
                  <a:srgbClr val="FF0000"/>
                </a:solidFill>
                <a:latin typeface="Nikosh" pitchFamily="2" charset="0"/>
                <a:cs typeface="Nikosh" pitchFamily="2" charset="0"/>
              </a:rPr>
              <a:t>”</a:t>
            </a:r>
            <a:endParaRPr lang="en-US" sz="6000" b="1" dirty="0">
              <a:solidFill>
                <a:srgbClr val="FF0000"/>
              </a:solidFill>
              <a:latin typeface="Nikosh" pitchFamily="2" charset="0"/>
              <a:cs typeface="Nikosh"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686800" cy="2667000"/>
          </a:xfrm>
        </p:spPr>
        <p:txBody>
          <a:bodyPr>
            <a:normAutofit fontScale="90000"/>
          </a:bodyPr>
          <a:lstStyle/>
          <a:p>
            <a:pPr algn="ctr"/>
            <a:r>
              <a:rPr lang="en-US" sz="9800" b="1" dirty="0" err="1" smtClean="0">
                <a:solidFill>
                  <a:srgbClr val="FF0000"/>
                </a:solidFill>
                <a:latin typeface="Nikosh" pitchFamily="2" charset="0"/>
                <a:cs typeface="Nikosh" pitchFamily="2" charset="0"/>
              </a:rPr>
              <a:t>সমাজকর্মের</a:t>
            </a:r>
            <a:r>
              <a:rPr lang="en-US" sz="9800" b="1" dirty="0" smtClean="0">
                <a:solidFill>
                  <a:srgbClr val="FF0000"/>
                </a:solidFill>
                <a:latin typeface="Nikosh" pitchFamily="2" charset="0"/>
                <a:cs typeface="Nikosh" pitchFamily="2" charset="0"/>
              </a:rPr>
              <a:t> </a:t>
            </a:r>
            <a:r>
              <a:rPr lang="en-US" sz="9800" b="1" dirty="0" err="1" smtClean="0">
                <a:solidFill>
                  <a:srgbClr val="FF0000"/>
                </a:solidFill>
                <a:latin typeface="Nikosh" pitchFamily="2" charset="0"/>
                <a:cs typeface="Nikosh" pitchFamily="2" charset="0"/>
              </a:rPr>
              <a:t>সুনির্দিষ্ট</a:t>
            </a:r>
            <a:r>
              <a:rPr lang="en-US" sz="9800" b="1" dirty="0" smtClean="0">
                <a:solidFill>
                  <a:srgbClr val="FF0000"/>
                </a:solidFill>
                <a:latin typeface="Nikosh" pitchFamily="2" charset="0"/>
                <a:cs typeface="Nikosh" pitchFamily="2" charset="0"/>
              </a:rPr>
              <a:t> </a:t>
            </a:r>
            <a:r>
              <a:rPr lang="en-US" sz="9800" b="1" dirty="0" err="1" smtClean="0">
                <a:solidFill>
                  <a:srgbClr val="FF0000"/>
                </a:solidFill>
                <a:latin typeface="Nikosh" pitchFamily="2" charset="0"/>
                <a:cs typeface="Nikosh" pitchFamily="2" charset="0"/>
              </a:rPr>
              <a:t>লক্ষ্য</a:t>
            </a:r>
            <a:r>
              <a:rPr lang="en-US" sz="9800" b="1" dirty="0" smtClean="0">
                <a:solidFill>
                  <a:srgbClr val="FF0000"/>
                </a:solidFill>
                <a:latin typeface="Nikosh" pitchFamily="2" charset="0"/>
                <a:cs typeface="Nikosh" pitchFamily="2" charset="0"/>
              </a:rPr>
              <a:t> ও </a:t>
            </a:r>
            <a:r>
              <a:rPr lang="en-US" sz="9800" b="1" dirty="0" err="1" smtClean="0">
                <a:solidFill>
                  <a:srgbClr val="FF0000"/>
                </a:solidFill>
                <a:latin typeface="Nikosh" pitchFamily="2" charset="0"/>
                <a:cs typeface="Nikosh" pitchFamily="2" charset="0"/>
              </a:rPr>
              <a:t>উদ্দেশ্যঃ</a:t>
            </a:r>
            <a:endParaRPr lang="en-US" b="1" dirty="0">
              <a:solidFill>
                <a:srgbClr val="FF0000"/>
              </a:solidFill>
              <a:latin typeface="Nikosh" pitchFamily="2" charset="0"/>
              <a:cs typeface="Nikosh"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05800" cy="6858000"/>
          </a:xfrm>
        </p:spPr>
        <p:txBody>
          <a:bodyPr>
            <a:normAutofit fontScale="90000"/>
          </a:bodyPr>
          <a:lstStyle/>
          <a:p>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endParaRPr lang="en-US" dirty="0">
              <a:latin typeface="Nikosh" pitchFamily="2" charset="0"/>
              <a:cs typeface="Nikosh" pitchFamily="2" charset="0"/>
            </a:endParaRPr>
          </a:p>
        </p:txBody>
      </p:sp>
      <p:sp>
        <p:nvSpPr>
          <p:cNvPr id="3" name="Right Arrow 2"/>
          <p:cNvSpPr/>
          <p:nvPr/>
        </p:nvSpPr>
        <p:spPr>
          <a:xfrm>
            <a:off x="457200" y="533400"/>
            <a:ext cx="5562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err="1" smtClean="0">
                <a:latin typeface="Nikosh" pitchFamily="2" charset="0"/>
                <a:cs typeface="Nikosh" pitchFamily="2" charset="0"/>
              </a:rPr>
              <a:t>সম্পদের</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সদ্ব্যবহার</a:t>
            </a:r>
            <a:r>
              <a:rPr lang="en-US" sz="4800" dirty="0" smtClean="0">
                <a:latin typeface="Nikosh" pitchFamily="2" charset="0"/>
                <a:cs typeface="Nikosh" pitchFamily="2" charset="0"/>
              </a:rPr>
              <a:t>।</a:t>
            </a:r>
            <a:endParaRPr lang="en-US" dirty="0"/>
          </a:p>
        </p:txBody>
      </p:sp>
      <p:sp>
        <p:nvSpPr>
          <p:cNvPr id="4" name="Right Arrow 3"/>
          <p:cNvSpPr/>
          <p:nvPr/>
        </p:nvSpPr>
        <p:spPr>
          <a:xfrm>
            <a:off x="457200" y="1447800"/>
            <a:ext cx="8001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err="1" smtClean="0">
                <a:latin typeface="Nikosh" pitchFamily="2" charset="0"/>
                <a:cs typeface="Nikosh" pitchFamily="2" charset="0"/>
              </a:rPr>
              <a:t>সামাজিক</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ভূমিকা</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পালনে</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সহায়তা</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করা</a:t>
            </a:r>
            <a:r>
              <a:rPr lang="en-US" sz="4800" dirty="0" smtClean="0">
                <a:latin typeface="Nikosh" pitchFamily="2" charset="0"/>
                <a:cs typeface="Nikosh" pitchFamily="2" charset="0"/>
              </a:rPr>
              <a:t>।</a:t>
            </a:r>
            <a:endParaRPr lang="en-US" dirty="0"/>
          </a:p>
        </p:txBody>
      </p:sp>
      <p:sp>
        <p:nvSpPr>
          <p:cNvPr id="5" name="Right Arrow 4"/>
          <p:cNvSpPr/>
          <p:nvPr/>
        </p:nvSpPr>
        <p:spPr>
          <a:xfrm>
            <a:off x="457200" y="2438400"/>
            <a:ext cx="8077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latin typeface="Nikosh" pitchFamily="2" charset="0"/>
                <a:cs typeface="Nikosh" pitchFamily="2" charset="0"/>
              </a:rPr>
              <a:t>দায়িত্ব</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কর্তব্য</a:t>
            </a:r>
            <a:r>
              <a:rPr lang="en-US" sz="4000" dirty="0" smtClean="0">
                <a:latin typeface="Nikosh" pitchFamily="2" charset="0"/>
                <a:cs typeface="Nikosh" pitchFamily="2" charset="0"/>
              </a:rPr>
              <a:t> ও </a:t>
            </a:r>
            <a:r>
              <a:rPr lang="en-US" sz="4000" dirty="0" err="1" smtClean="0">
                <a:latin typeface="Nikosh" pitchFamily="2" charset="0"/>
                <a:cs typeface="Nikosh" pitchFamily="2" charset="0"/>
              </a:rPr>
              <a:t>অধিকার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সম্পর্কে</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সচেতন</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করা</a:t>
            </a:r>
            <a:r>
              <a:rPr lang="en-US" sz="4000" dirty="0" smtClean="0">
                <a:latin typeface="Nikosh" pitchFamily="2" charset="0"/>
                <a:cs typeface="Nikosh" pitchFamily="2" charset="0"/>
              </a:rPr>
              <a:t>।</a:t>
            </a:r>
            <a:endParaRPr lang="en-US" dirty="0"/>
          </a:p>
        </p:txBody>
      </p:sp>
      <p:sp>
        <p:nvSpPr>
          <p:cNvPr id="6" name="Right Arrow 5"/>
          <p:cNvSpPr/>
          <p:nvPr/>
        </p:nvSpPr>
        <p:spPr>
          <a:xfrm>
            <a:off x="457200" y="3505200"/>
            <a:ext cx="8001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latin typeface="Nikosh" pitchFamily="2" charset="0"/>
                <a:cs typeface="Nikosh" pitchFamily="2" charset="0"/>
              </a:rPr>
              <a:t>সমাজের</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পরিকল্পিত</a:t>
            </a:r>
            <a:r>
              <a:rPr lang="en-US" sz="3200" dirty="0" smtClean="0">
                <a:latin typeface="Nikosh" pitchFamily="2" charset="0"/>
                <a:cs typeface="Nikosh" pitchFamily="2" charset="0"/>
              </a:rPr>
              <a:t> ও </a:t>
            </a:r>
            <a:r>
              <a:rPr lang="en-US" sz="3200" dirty="0" err="1" smtClean="0">
                <a:latin typeface="Nikosh" pitchFamily="2" charset="0"/>
                <a:cs typeface="Nikosh" pitchFamily="2" charset="0"/>
              </a:rPr>
              <a:t>গঠনমূলক</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পরিবর্তন</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আনয়ন</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করা</a:t>
            </a:r>
            <a:r>
              <a:rPr lang="en-US" sz="3200" dirty="0" smtClean="0">
                <a:latin typeface="Nikosh" pitchFamily="2" charset="0"/>
                <a:cs typeface="Nikosh" pitchFamily="2" charset="0"/>
              </a:rPr>
              <a:t>।</a:t>
            </a:r>
            <a:endParaRPr lang="en-US" dirty="0"/>
          </a:p>
        </p:txBody>
      </p:sp>
      <p:sp>
        <p:nvSpPr>
          <p:cNvPr id="7" name="Right Arrow 6"/>
          <p:cNvSpPr/>
          <p:nvPr/>
        </p:nvSpPr>
        <p:spPr>
          <a:xfrm>
            <a:off x="457200" y="4191000"/>
            <a:ext cx="5562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err="1" smtClean="0">
                <a:latin typeface="Nikosh" pitchFamily="2" charset="0"/>
                <a:cs typeface="Nikosh" pitchFamily="2" charset="0"/>
              </a:rPr>
              <a:t>নেতৃত্বের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বিকাশ</a:t>
            </a:r>
            <a:r>
              <a:rPr lang="en-US" sz="3600" dirty="0" smtClean="0">
                <a:latin typeface="Nikosh" pitchFamily="2" charset="0"/>
                <a:cs typeface="Nikosh" pitchFamily="2" charset="0"/>
              </a:rPr>
              <a:t>।</a:t>
            </a:r>
            <a:endParaRPr lang="en-US" dirty="0"/>
          </a:p>
        </p:txBody>
      </p:sp>
      <p:sp>
        <p:nvSpPr>
          <p:cNvPr id="8" name="Right Arrow 7"/>
          <p:cNvSpPr/>
          <p:nvPr/>
        </p:nvSpPr>
        <p:spPr>
          <a:xfrm>
            <a:off x="457200" y="5791200"/>
            <a:ext cx="7696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latin typeface="Nikosh" pitchFamily="2" charset="0"/>
                <a:cs typeface="Nikosh" pitchFamily="2" charset="0"/>
              </a:rPr>
              <a:t>মানুষের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পারস্পরিক</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সম্পর্কের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উন্নয়ন</a:t>
            </a:r>
            <a:r>
              <a:rPr lang="en-US" sz="4000" dirty="0" smtClean="0">
                <a:latin typeface="Nikosh" pitchFamily="2" charset="0"/>
                <a:cs typeface="Nikosh" pitchFamily="2" charset="0"/>
              </a:rPr>
              <a:t>।</a:t>
            </a:r>
            <a:endParaRPr lang="en-US" dirty="0"/>
          </a:p>
        </p:txBody>
      </p:sp>
      <p:sp>
        <p:nvSpPr>
          <p:cNvPr id="9" name="Right Arrow 8"/>
          <p:cNvSpPr/>
          <p:nvPr/>
        </p:nvSpPr>
        <p:spPr>
          <a:xfrm>
            <a:off x="457200" y="5105400"/>
            <a:ext cx="5562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err="1" smtClean="0">
                <a:latin typeface="Nikosh" pitchFamily="2" charset="0"/>
                <a:cs typeface="Nikosh" pitchFamily="2" charset="0"/>
              </a:rPr>
              <a:t>মানব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সম্পদ</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উন্নয়ন</a:t>
            </a:r>
            <a:r>
              <a:rPr lang="en-US" sz="3600" dirty="0" smtClean="0">
                <a:latin typeface="Nikosh" pitchFamily="2" charset="0"/>
                <a:cs typeface="Nikosh" pitchFamily="2" charset="0"/>
              </a:rPr>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87824"/>
            <a:ext cx="8610600" cy="6093976"/>
          </a:xfrm>
          <a:prstGeom prst="rect">
            <a:avLst/>
          </a:prstGeom>
          <a:noFill/>
        </p:spPr>
        <p:txBody>
          <a:bodyPr wrap="square" rtlCol="0">
            <a:spAutoFit/>
          </a:bodyPr>
          <a:lstStyle/>
          <a:p>
            <a:r>
              <a:rPr lang="en-US" sz="3000" b="1" dirty="0" smtClean="0">
                <a:solidFill>
                  <a:srgbClr val="FF0000"/>
                </a:solidFill>
                <a:latin typeface="Nikosh" pitchFamily="2" charset="0"/>
                <a:cs typeface="Nikosh" pitchFamily="2" charset="0"/>
              </a:rPr>
              <a:t>০১। </a:t>
            </a:r>
            <a:r>
              <a:rPr lang="en-US" sz="3000" b="1" dirty="0" err="1" smtClean="0">
                <a:solidFill>
                  <a:srgbClr val="FF0000"/>
                </a:solidFill>
                <a:latin typeface="Nikosh" pitchFamily="2" charset="0"/>
                <a:cs typeface="Nikosh" pitchFamily="2" charset="0"/>
              </a:rPr>
              <a:t>সম্পদের</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সদ্ব্যবহারঃ</a:t>
            </a:r>
            <a:endParaRPr lang="en-US" sz="3000" b="1" dirty="0" smtClean="0">
              <a:solidFill>
                <a:srgbClr val="FF0000"/>
              </a:solidFill>
              <a:latin typeface="Nikosh" pitchFamily="2" charset="0"/>
              <a:cs typeface="Nikosh" pitchFamily="2" charset="0"/>
            </a:endParaRPr>
          </a:p>
          <a:p>
            <a:r>
              <a:rPr lang="en-US" sz="3000" b="1" dirty="0" err="1" smtClean="0">
                <a:solidFill>
                  <a:schemeClr val="accent5"/>
                </a:solidFill>
                <a:latin typeface="Nikosh" pitchFamily="2" charset="0"/>
                <a:cs typeface="Nikosh" pitchFamily="2" charset="0"/>
              </a:rPr>
              <a:t>সমাজকর্ম</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নিজস্ব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সম্পদের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ভিত্তিতে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সমস্যা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সমাধানের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গুরুত্বারোপ</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তাই</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নিজস্ব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সম্পদের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সর্বোচ্চ</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ব্যবহার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নিশ্চিত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সমাজকর্মের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লক্ষ্য</a:t>
            </a:r>
            <a:r>
              <a:rPr lang="en-US" sz="3000" b="1" dirty="0" smtClean="0">
                <a:solidFill>
                  <a:schemeClr val="accent5"/>
                </a:solidFill>
                <a:latin typeface="Nikosh" pitchFamily="2" charset="0"/>
                <a:cs typeface="Nikosh" pitchFamily="2" charset="0"/>
              </a:rPr>
              <a:t>।</a:t>
            </a:r>
          </a:p>
          <a:p>
            <a:r>
              <a:rPr lang="en-US" sz="3000" b="1" dirty="0" smtClean="0">
                <a:solidFill>
                  <a:srgbClr val="FF0000"/>
                </a:solidFill>
                <a:latin typeface="Nikosh" pitchFamily="2" charset="0"/>
                <a:cs typeface="Nikosh" pitchFamily="2" charset="0"/>
              </a:rPr>
              <a:t>০২। </a:t>
            </a:r>
            <a:r>
              <a:rPr lang="en-US" sz="3000" b="1" dirty="0" err="1" smtClean="0">
                <a:solidFill>
                  <a:srgbClr val="FF0000"/>
                </a:solidFill>
                <a:latin typeface="Nikosh" pitchFamily="2" charset="0"/>
                <a:cs typeface="Nikosh" pitchFamily="2" charset="0"/>
              </a:rPr>
              <a:t>সামজিক</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ভূমিকা</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পালনে</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সহায়তা</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করাঃ</a:t>
            </a:r>
            <a:endParaRPr lang="en-US" sz="3000" b="1" dirty="0" smtClean="0">
              <a:solidFill>
                <a:srgbClr val="FF0000"/>
              </a:solidFill>
              <a:latin typeface="Nikosh" pitchFamily="2" charset="0"/>
              <a:cs typeface="Nikosh" pitchFamily="2" charset="0"/>
            </a:endParaRPr>
          </a:p>
          <a:p>
            <a:r>
              <a:rPr lang="en-US" sz="3000" b="1" dirty="0" err="1" smtClean="0">
                <a:solidFill>
                  <a:schemeClr val="accent5"/>
                </a:solidFill>
                <a:latin typeface="Nikosh" pitchFamily="2" charset="0"/>
                <a:cs typeface="Nikosh" pitchFamily="2" charset="0"/>
              </a:rPr>
              <a:t>সমাজের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প্রতিটির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ব্যক্তির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কিছু</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দায়িত্ব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কর্তব্য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থাকে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সুষ্ঠুভাবে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পালন</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করলে</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ভারসাম্যহীনতা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দেখা</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দেয়</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এরুপ</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পরিস্থিতিতে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সমাজকর্ম</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ব্যক্তির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ভূমিকা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পালনে</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সহায়তা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a:t>
            </a:r>
            <a:r>
              <a:rPr lang="en-US" sz="3000" b="1" dirty="0" smtClean="0">
                <a:solidFill>
                  <a:schemeClr val="accent5"/>
                </a:solidFill>
                <a:latin typeface="Nikosh" pitchFamily="2" charset="0"/>
                <a:cs typeface="Nikosh" pitchFamily="2" charset="0"/>
              </a:rPr>
              <a:t>।</a:t>
            </a:r>
          </a:p>
          <a:p>
            <a:r>
              <a:rPr lang="en-US" sz="3000" b="1" dirty="0" smtClean="0">
                <a:solidFill>
                  <a:srgbClr val="FF0000"/>
                </a:solidFill>
                <a:latin typeface="Nikosh" pitchFamily="2" charset="0"/>
                <a:cs typeface="Nikosh" pitchFamily="2" charset="0"/>
              </a:rPr>
              <a:t>০৩। </a:t>
            </a:r>
            <a:r>
              <a:rPr lang="en-US" sz="3000" b="1" dirty="0" err="1" smtClean="0">
                <a:solidFill>
                  <a:srgbClr val="FF0000"/>
                </a:solidFill>
                <a:latin typeface="Nikosh" pitchFamily="2" charset="0"/>
                <a:cs typeface="Nikosh" pitchFamily="2" charset="0"/>
              </a:rPr>
              <a:t>দায়িত্ব</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কর্তব্য</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অধিকার</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সম্পর্কে</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সচেতন</a:t>
            </a:r>
            <a:r>
              <a:rPr lang="en-US" sz="3000" b="1" dirty="0" smtClean="0">
                <a:solidFill>
                  <a:srgbClr val="FF0000"/>
                </a:solidFill>
                <a:latin typeface="Nikosh" pitchFamily="2" charset="0"/>
                <a:cs typeface="Nikosh" pitchFamily="2" charset="0"/>
              </a:rPr>
              <a:t> </a:t>
            </a:r>
            <a:r>
              <a:rPr lang="en-US" sz="3000" b="1" dirty="0" err="1" smtClean="0">
                <a:solidFill>
                  <a:srgbClr val="FF0000"/>
                </a:solidFill>
                <a:latin typeface="Nikosh" pitchFamily="2" charset="0"/>
                <a:cs typeface="Nikosh" pitchFamily="2" charset="0"/>
              </a:rPr>
              <a:t>করাঃ</a:t>
            </a:r>
            <a:endParaRPr lang="en-US" sz="3000" b="1" dirty="0" smtClean="0">
              <a:solidFill>
                <a:srgbClr val="FF0000"/>
              </a:solidFill>
              <a:latin typeface="Nikosh" pitchFamily="2" charset="0"/>
              <a:cs typeface="Nikosh" pitchFamily="2" charset="0"/>
            </a:endParaRPr>
          </a:p>
          <a:p>
            <a:r>
              <a:rPr lang="en-US" sz="3000" b="1" dirty="0" err="1" smtClean="0">
                <a:solidFill>
                  <a:schemeClr val="accent5"/>
                </a:solidFill>
                <a:latin typeface="Nikosh" pitchFamily="2" charset="0"/>
                <a:cs typeface="Nikosh" pitchFamily="2" charset="0"/>
              </a:rPr>
              <a:t>দায়িত্ব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কর্তব্য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অধিকার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সম্পর্কে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সচেতনতা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সৃষ্টির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মাধ্যমে</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প্রতিটি</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মানুষ</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যেন</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তার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অধিকার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সম্পর্কে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সজাগ</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থাকে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এবং</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পরিবার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সমাজ</a:t>
            </a:r>
            <a:r>
              <a:rPr lang="en-US" sz="3000" b="1" dirty="0" smtClean="0">
                <a:solidFill>
                  <a:schemeClr val="accent5"/>
                </a:solidFill>
                <a:latin typeface="Nikosh" pitchFamily="2" charset="0"/>
                <a:cs typeface="Nikosh" pitchFamily="2" charset="0"/>
              </a:rPr>
              <a:t> ও </a:t>
            </a:r>
            <a:r>
              <a:rPr lang="en-US" sz="3000" b="1" dirty="0" err="1" smtClean="0">
                <a:solidFill>
                  <a:schemeClr val="accent5"/>
                </a:solidFill>
                <a:latin typeface="Nikosh" pitchFamily="2" charset="0"/>
                <a:cs typeface="Nikosh" pitchFamily="2" charset="0"/>
              </a:rPr>
              <a:t>রাষ্ট্রের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তার</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ভূমিকা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হওয়া</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উচিত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সম্পর্কে</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করণীয়</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কর্তব্য</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নির্ধারণ</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করতে</a:t>
            </a:r>
            <a:r>
              <a:rPr lang="en-US" sz="3000" b="1" dirty="0" smtClean="0">
                <a:solidFill>
                  <a:schemeClr val="accent5"/>
                </a:solidFill>
                <a:latin typeface="Nikosh" pitchFamily="2" charset="0"/>
                <a:cs typeface="Nikosh" pitchFamily="2" charset="0"/>
              </a:rPr>
              <a:t> </a:t>
            </a:r>
            <a:r>
              <a:rPr lang="en-US" sz="3000" b="1" dirty="0" err="1" smtClean="0">
                <a:solidFill>
                  <a:schemeClr val="accent5"/>
                </a:solidFill>
                <a:latin typeface="Nikosh" pitchFamily="2" charset="0"/>
                <a:cs typeface="Nikosh" pitchFamily="2" charset="0"/>
              </a:rPr>
              <a:t>পারে</a:t>
            </a:r>
            <a:r>
              <a:rPr lang="en-US" sz="3000" b="1" dirty="0" smtClean="0">
                <a:solidFill>
                  <a:schemeClr val="accent5"/>
                </a:solidFill>
                <a:latin typeface="Nikosh" pitchFamily="2" charset="0"/>
                <a:cs typeface="Nikosh" pitchFamily="2" charset="0"/>
              </a:rPr>
              <a:t>।</a:t>
            </a:r>
            <a:endParaRPr lang="en-US" b="1" dirty="0">
              <a:solidFill>
                <a:schemeClr val="accent5"/>
              </a:solidFill>
              <a:latin typeface="Nikosh" pitchFamily="2" charset="0"/>
              <a:cs typeface="Nikosh" pitchFamily="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6477000"/>
          </a:xfrm>
        </p:spPr>
        <p:txBody>
          <a:bodyPr>
            <a:noAutofit/>
          </a:bodyPr>
          <a:lstStyle/>
          <a:p>
            <a:r>
              <a:rPr lang="en-US" sz="3200" b="1" dirty="0" smtClean="0">
                <a:solidFill>
                  <a:srgbClr val="FF0000"/>
                </a:solidFill>
                <a:latin typeface="Nikosh" pitchFamily="2" charset="0"/>
                <a:cs typeface="Nikosh" pitchFamily="2" charset="0"/>
              </a:rPr>
              <a:t>০৪। </a:t>
            </a:r>
            <a:r>
              <a:rPr lang="en-US" sz="3200" b="1" dirty="0" err="1" smtClean="0">
                <a:solidFill>
                  <a:srgbClr val="FF0000"/>
                </a:solidFill>
                <a:latin typeface="Nikosh" pitchFamily="2" charset="0"/>
                <a:cs typeface="Nikosh" pitchFamily="2" charset="0"/>
              </a:rPr>
              <a:t>সমাজের</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পরিকল্পিত</a:t>
            </a:r>
            <a:r>
              <a:rPr lang="en-US" sz="3200" b="1" dirty="0" smtClean="0">
                <a:solidFill>
                  <a:srgbClr val="FF0000"/>
                </a:solidFill>
                <a:latin typeface="Nikosh" pitchFamily="2" charset="0"/>
                <a:cs typeface="Nikosh" pitchFamily="2" charset="0"/>
              </a:rPr>
              <a:t> ও </a:t>
            </a:r>
            <a:r>
              <a:rPr lang="en-US" sz="3200" b="1" dirty="0" err="1" smtClean="0">
                <a:solidFill>
                  <a:srgbClr val="FF0000"/>
                </a:solidFill>
                <a:latin typeface="Nikosh" pitchFamily="2" charset="0"/>
                <a:cs typeface="Nikosh" pitchFamily="2" charset="0"/>
              </a:rPr>
              <a:t>গঠনমূলক</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পরিবর্তন</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আনয়ন</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করাঃ</a:t>
            </a:r>
            <a:r>
              <a:rPr lang="en-US" sz="3200" dirty="0" smtClean="0">
                <a:latin typeface="Nikosh" pitchFamily="2" charset="0"/>
                <a:cs typeface="Nikosh" pitchFamily="2" charset="0"/>
              </a:rPr>
              <a:t/>
            </a:r>
            <a:br>
              <a:rPr lang="en-US" sz="3200" dirty="0" smtClean="0">
                <a:latin typeface="Nikosh" pitchFamily="2" charset="0"/>
                <a:cs typeface="Nikosh" pitchFamily="2" charset="0"/>
              </a:rPr>
            </a:br>
            <a:r>
              <a:rPr lang="en-US" sz="3200" b="1" dirty="0" err="1" smtClean="0">
                <a:solidFill>
                  <a:schemeClr val="accent5"/>
                </a:solidFill>
                <a:latin typeface="Nikosh" pitchFamily="2" charset="0"/>
                <a:cs typeface="Nikosh" pitchFamily="2" charset="0"/>
              </a:rPr>
              <a:t>সমাজ</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হতে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নানা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অবাঞ্জিত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সমস্যা</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দূর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কাঙ্খিত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পরিবর্তনের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ক্ষেত্র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প্রস্তুত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সমাজকর্ম</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গুরুত্বপূর্ণ</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ভূমিকা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পালন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a:t>
            </a:r>
            <a:r>
              <a:rPr lang="en-US" sz="3200" b="1" dirty="0" smtClean="0">
                <a:solidFill>
                  <a:schemeClr val="accent5"/>
                </a:solidFill>
                <a:latin typeface="Nikosh" pitchFamily="2" charset="0"/>
                <a:cs typeface="Nikosh" pitchFamily="2" charset="0"/>
              </a:rPr>
              <a:t>।</a:t>
            </a:r>
            <a:br>
              <a:rPr lang="en-US" sz="3200" b="1" dirty="0" smtClean="0">
                <a:solidFill>
                  <a:schemeClr val="accent5"/>
                </a:solidFill>
                <a:latin typeface="Nikosh" pitchFamily="2" charset="0"/>
                <a:cs typeface="Nikosh" pitchFamily="2" charset="0"/>
              </a:rPr>
            </a:br>
            <a:r>
              <a:rPr lang="en-US" sz="3200" b="1" dirty="0" smtClean="0">
                <a:solidFill>
                  <a:srgbClr val="FF0000"/>
                </a:solidFill>
                <a:latin typeface="Nikosh" pitchFamily="2" charset="0"/>
                <a:cs typeface="Nikosh" pitchFamily="2" charset="0"/>
              </a:rPr>
              <a:t>০৫। </a:t>
            </a:r>
            <a:r>
              <a:rPr lang="en-US" sz="3200" b="1" dirty="0" err="1" smtClean="0">
                <a:solidFill>
                  <a:srgbClr val="FF0000"/>
                </a:solidFill>
                <a:latin typeface="Nikosh" pitchFamily="2" charset="0"/>
                <a:cs typeface="Nikosh" pitchFamily="2" charset="0"/>
              </a:rPr>
              <a:t>নেতৃত্বের</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বিকাশঃ</a:t>
            </a:r>
            <a:r>
              <a:rPr lang="en-US" sz="3200" dirty="0" smtClean="0">
                <a:latin typeface="Nikosh" pitchFamily="2" charset="0"/>
                <a:cs typeface="Nikosh" pitchFamily="2" charset="0"/>
              </a:rPr>
              <a:t/>
            </a:r>
            <a:br>
              <a:rPr lang="en-US" sz="3200" dirty="0" smtClean="0">
                <a:latin typeface="Nikosh" pitchFamily="2" charset="0"/>
                <a:cs typeface="Nikosh" pitchFamily="2" charset="0"/>
              </a:rPr>
            </a:br>
            <a:r>
              <a:rPr lang="en-US" sz="3200" b="1" dirty="0" err="1" smtClean="0">
                <a:solidFill>
                  <a:schemeClr val="accent5"/>
                </a:solidFill>
                <a:latin typeface="Nikosh" pitchFamily="2" charset="0"/>
                <a:cs typeface="Nikosh" pitchFamily="2" charset="0"/>
              </a:rPr>
              <a:t>সমাজকর্ম</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নেতৃত্ব</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সৃষ্টির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মাধ্যমে</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জনগণকে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সকল</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কর্মকান্ডে</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অংশগ্রহণ</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এবং</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মানব</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সম্পদ</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উন্নঢনের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লক্ষ্যে</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ব্যক্তির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সুপ্ত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প্রতিভার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বিকাশ</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সাধন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লক্ষে</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কাজ</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a:t>
            </a:r>
            <a:r>
              <a:rPr lang="en-US" sz="3200" b="1" dirty="0" smtClean="0">
                <a:solidFill>
                  <a:schemeClr val="accent5"/>
                </a:solidFill>
                <a:latin typeface="Nikosh" pitchFamily="2" charset="0"/>
                <a:cs typeface="Nikosh" pitchFamily="2" charset="0"/>
              </a:rPr>
              <a:t>।</a:t>
            </a:r>
            <a:br>
              <a:rPr lang="en-US" sz="3200" b="1" dirty="0" smtClean="0">
                <a:solidFill>
                  <a:schemeClr val="accent5"/>
                </a:solidFill>
                <a:latin typeface="Nikosh" pitchFamily="2" charset="0"/>
                <a:cs typeface="Nikosh" pitchFamily="2" charset="0"/>
              </a:rPr>
            </a:br>
            <a:r>
              <a:rPr lang="en-US" sz="3200" b="1" dirty="0" smtClean="0">
                <a:solidFill>
                  <a:srgbClr val="FF0000"/>
                </a:solidFill>
                <a:latin typeface="Nikosh" pitchFamily="2" charset="0"/>
                <a:cs typeface="Nikosh" pitchFamily="2" charset="0"/>
              </a:rPr>
              <a:t>০৬। </a:t>
            </a:r>
            <a:r>
              <a:rPr lang="en-US" sz="3200" b="1" dirty="0" err="1" smtClean="0">
                <a:solidFill>
                  <a:srgbClr val="FF0000"/>
                </a:solidFill>
                <a:latin typeface="Nikosh" pitchFamily="2" charset="0"/>
                <a:cs typeface="Nikosh" pitchFamily="2" charset="0"/>
              </a:rPr>
              <a:t>মানুষের</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পারস্পরিক</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সম্পর্কের</a:t>
            </a:r>
            <a:r>
              <a:rPr lang="en-US" sz="3200" b="1" dirty="0" smtClean="0">
                <a:solidFill>
                  <a:srgbClr val="FF0000"/>
                </a:solidFill>
                <a:latin typeface="Nikosh" pitchFamily="2" charset="0"/>
                <a:cs typeface="Nikosh" pitchFamily="2" charset="0"/>
              </a:rPr>
              <a:t> </a:t>
            </a:r>
            <a:r>
              <a:rPr lang="en-US" sz="3200" b="1" dirty="0" err="1" smtClean="0">
                <a:solidFill>
                  <a:srgbClr val="FF0000"/>
                </a:solidFill>
                <a:latin typeface="Nikosh" pitchFamily="2" charset="0"/>
                <a:cs typeface="Nikosh" pitchFamily="2" charset="0"/>
              </a:rPr>
              <a:t>উন্নয়নঃ</a:t>
            </a:r>
            <a:r>
              <a:rPr lang="en-US" sz="3200" dirty="0" smtClean="0">
                <a:latin typeface="Nikosh" pitchFamily="2" charset="0"/>
                <a:cs typeface="Nikosh" pitchFamily="2" charset="0"/>
              </a:rPr>
              <a:t/>
            </a:r>
            <a:br>
              <a:rPr lang="en-US" sz="3200" dirty="0" smtClean="0">
                <a:latin typeface="Nikosh" pitchFamily="2" charset="0"/>
                <a:cs typeface="Nikosh" pitchFamily="2" charset="0"/>
              </a:rPr>
            </a:br>
            <a:r>
              <a:rPr lang="en-US" sz="3200" b="1" dirty="0" err="1" smtClean="0">
                <a:solidFill>
                  <a:schemeClr val="accent5"/>
                </a:solidFill>
                <a:latin typeface="Nikosh" pitchFamily="2" charset="0"/>
                <a:cs typeface="Nikosh" pitchFamily="2" charset="0"/>
              </a:rPr>
              <a:t>বিভিন্ন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আর্থ-সামজিক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সমস্যার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চাপে</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মুনুষ</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ক্রামাগত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আত্মকেন্দ্রিক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হয়ে</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উঠেছে</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ফলে</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পারস্পরিক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সম্পর্কের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অবনতিঘটায়</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সামাজিক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সংহতি</a:t>
            </a:r>
            <a:r>
              <a:rPr lang="en-US" sz="3200" b="1" dirty="0" smtClean="0">
                <a:solidFill>
                  <a:schemeClr val="accent5"/>
                </a:solidFill>
                <a:latin typeface="Nikosh" pitchFamily="2" charset="0"/>
                <a:cs typeface="Nikosh" pitchFamily="2" charset="0"/>
              </a:rPr>
              <a:t> ও </a:t>
            </a:r>
            <a:r>
              <a:rPr lang="en-US" sz="3200" b="1" dirty="0" err="1" smtClean="0">
                <a:solidFill>
                  <a:schemeClr val="accent5"/>
                </a:solidFill>
                <a:latin typeface="Nikosh" pitchFamily="2" charset="0"/>
                <a:cs typeface="Nikosh" pitchFamily="2" charset="0"/>
              </a:rPr>
              <a:t>ঐক্য</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বিনষ্ট</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হচ্ছে</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সমাজকর্ম</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মানুষের</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পারস্পরিক</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উন্নয়নে</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সহায়তা</a:t>
            </a:r>
            <a:r>
              <a:rPr lang="en-US" sz="3200" b="1" dirty="0" smtClean="0">
                <a:solidFill>
                  <a:schemeClr val="accent5"/>
                </a:solidFill>
                <a:latin typeface="Nikosh" pitchFamily="2" charset="0"/>
                <a:cs typeface="Nikosh" pitchFamily="2" charset="0"/>
              </a:rPr>
              <a:t> </a:t>
            </a:r>
            <a:r>
              <a:rPr lang="en-US" sz="3200" b="1" dirty="0" err="1" smtClean="0">
                <a:solidFill>
                  <a:schemeClr val="accent5"/>
                </a:solidFill>
                <a:latin typeface="Nikosh" pitchFamily="2" charset="0"/>
                <a:cs typeface="Nikosh" pitchFamily="2" charset="0"/>
              </a:rPr>
              <a:t>করছে</a:t>
            </a:r>
            <a:r>
              <a:rPr lang="en-US" sz="3200" b="1" dirty="0" smtClean="0">
                <a:solidFill>
                  <a:schemeClr val="accent5"/>
                </a:solidFill>
                <a:latin typeface="Nikosh" pitchFamily="2" charset="0"/>
                <a:cs typeface="Nikosh" pitchFamily="2" charset="0"/>
              </a:rPr>
              <a:t>।</a:t>
            </a:r>
            <a:br>
              <a:rPr lang="en-US" sz="3200" b="1" dirty="0" smtClean="0">
                <a:solidFill>
                  <a:schemeClr val="accent5"/>
                </a:solidFill>
                <a:latin typeface="Nikosh" pitchFamily="2" charset="0"/>
                <a:cs typeface="Nikosh" pitchFamily="2" charset="0"/>
              </a:rPr>
            </a:br>
            <a:endParaRPr lang="en-US" sz="3200" b="1" dirty="0">
              <a:solidFill>
                <a:schemeClr val="accent5"/>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305800" cy="5715000"/>
          </a:xfrm>
        </p:spPr>
        <p:txBody>
          <a:bodyPr>
            <a:normAutofit fontScale="90000"/>
          </a:bodyPr>
          <a:lstStyle/>
          <a:p>
            <a:r>
              <a:rPr lang="en-US" sz="2800" u="sng" dirty="0" smtClean="0">
                <a:solidFill>
                  <a:srgbClr val="FF0000"/>
                </a:solidFill>
                <a:latin typeface="Nikosh" pitchFamily="2" charset="0"/>
                <a:cs typeface="Nikosh" pitchFamily="2" charset="0"/>
              </a:rPr>
              <a:t/>
            </a:r>
            <a:br>
              <a:rPr lang="en-US" sz="2800" u="sng" dirty="0" smtClean="0">
                <a:solidFill>
                  <a:srgbClr val="FF0000"/>
                </a:solidFill>
                <a:latin typeface="Nikosh" pitchFamily="2" charset="0"/>
                <a:cs typeface="Nikosh" pitchFamily="2" charset="0"/>
              </a:rPr>
            </a:br>
            <a:r>
              <a:rPr lang="en-US" sz="3300" b="1" dirty="0" err="1" smtClean="0">
                <a:solidFill>
                  <a:srgbClr val="FF0000"/>
                </a:solidFill>
                <a:latin typeface="Nikosh" pitchFamily="2" charset="0"/>
                <a:cs typeface="Nikosh" pitchFamily="2" charset="0"/>
              </a:rPr>
              <a:t>তাসমিয়া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এইচ</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এস</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পরীক্ষা</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শেষে</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ভর্তি</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যুদ্ধে</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অবতীর্ণ</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হয়ে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এমন</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একটি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বিষয়ে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উচ্চশিক্ষা</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গ্রহণের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সুযোগ</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পেয়েছে</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যেটির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জন্ম</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হয়েছে</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আধুনিক</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জটিল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শিল্প</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সমাজের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বহুমূখী</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সমস্যাগুলোর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সার্থকভাবে</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মোকাবিলা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করার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জন্য</a:t>
            </a:r>
            <a:r>
              <a:rPr lang="en-US" sz="3300" b="1" dirty="0" smtClean="0">
                <a:solidFill>
                  <a:srgbClr val="FF0000"/>
                </a:solidFill>
                <a:latin typeface="Nikosh" pitchFamily="2" charset="0"/>
                <a:cs typeface="Nikosh" pitchFamily="2" charset="0"/>
              </a:rPr>
              <a:t> । </a:t>
            </a:r>
            <a:r>
              <a:rPr lang="en-US" sz="3300" b="1" dirty="0" err="1" smtClean="0">
                <a:solidFill>
                  <a:srgbClr val="FF0000"/>
                </a:solidFill>
                <a:latin typeface="Nikosh" pitchFamily="2" charset="0"/>
                <a:cs typeface="Nikosh" pitchFamily="2" charset="0"/>
              </a:rPr>
              <a:t>বাস্তবতা</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এবং</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যুগের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সাথে</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তাল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মেলানোর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জন্য</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বিষয়টির</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কতকগুলো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সুনির্দিষ্ট</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নিজস্ব</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পদ্ধতি</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নীতিমালা</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এবং</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মূল্যবোধও</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গড়ে</a:t>
            </a:r>
            <a:r>
              <a:rPr lang="en-US" sz="3300" b="1" dirty="0" smtClean="0">
                <a:solidFill>
                  <a:srgbClr val="FF0000"/>
                </a:solidFill>
                <a:latin typeface="Nikosh" pitchFamily="2" charset="0"/>
                <a:cs typeface="Nikosh" pitchFamily="2" charset="0"/>
              </a:rPr>
              <a:t> </a:t>
            </a:r>
            <a:r>
              <a:rPr lang="en-US" sz="3300" b="1" dirty="0" err="1" smtClean="0">
                <a:solidFill>
                  <a:srgbClr val="FF0000"/>
                </a:solidFill>
                <a:latin typeface="Nikosh" pitchFamily="2" charset="0"/>
                <a:cs typeface="Nikosh" pitchFamily="2" charset="0"/>
              </a:rPr>
              <a:t>উঠেছে</a:t>
            </a:r>
            <a:r>
              <a:rPr lang="en-US" sz="3300" b="1" dirty="0" smtClean="0">
                <a:solidFill>
                  <a:srgbClr val="FF0000"/>
                </a:solidFill>
                <a:latin typeface="Nikosh" pitchFamily="2" charset="0"/>
                <a:cs typeface="Nikosh" pitchFamily="2" charset="0"/>
              </a:rPr>
              <a:t>।</a:t>
            </a:r>
            <a:br>
              <a:rPr lang="en-US" sz="3300" b="1" dirty="0" smtClean="0">
                <a:solidFill>
                  <a:srgbClr val="FF0000"/>
                </a:solidFill>
                <a:latin typeface="Nikosh" pitchFamily="2" charset="0"/>
                <a:cs typeface="Nikosh" pitchFamily="2" charset="0"/>
              </a:rPr>
            </a:br>
            <a:r>
              <a:rPr lang="en-US" sz="3300" b="1" dirty="0" smtClean="0">
                <a:solidFill>
                  <a:srgbClr val="0070C0"/>
                </a:solidFill>
                <a:latin typeface="Nikosh" pitchFamily="2" charset="0"/>
                <a:cs typeface="Nikosh" pitchFamily="2" charset="0"/>
              </a:rPr>
              <a:t>ক) </a:t>
            </a:r>
            <a:r>
              <a:rPr lang="en-US" sz="3300" b="1" dirty="0" err="1" smtClean="0">
                <a:solidFill>
                  <a:srgbClr val="0070C0"/>
                </a:solidFill>
                <a:latin typeface="Nikosh" pitchFamily="2" charset="0"/>
                <a:cs typeface="Nikosh" pitchFamily="2" charset="0"/>
              </a:rPr>
              <a:t>সমাজকর্ম</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কোন</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ধরণের</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বিজ্ঞান</a:t>
            </a:r>
            <a:r>
              <a:rPr lang="en-US" sz="3300" b="1" dirty="0" smtClean="0">
                <a:solidFill>
                  <a:srgbClr val="0070C0"/>
                </a:solidFill>
                <a:latin typeface="Nikosh" pitchFamily="2" charset="0"/>
                <a:cs typeface="Nikosh" pitchFamily="2" charset="0"/>
              </a:rPr>
              <a:t>?</a:t>
            </a:r>
            <a:br>
              <a:rPr lang="en-US" sz="3300" b="1" dirty="0" smtClean="0">
                <a:solidFill>
                  <a:srgbClr val="0070C0"/>
                </a:solidFill>
                <a:latin typeface="Nikosh" pitchFamily="2" charset="0"/>
                <a:cs typeface="Nikosh" pitchFamily="2" charset="0"/>
              </a:rPr>
            </a:br>
            <a:r>
              <a:rPr lang="en-US" sz="3300" b="1" dirty="0" smtClean="0">
                <a:solidFill>
                  <a:srgbClr val="0070C0"/>
                </a:solidFill>
                <a:latin typeface="Nikosh" pitchFamily="2" charset="0"/>
                <a:cs typeface="Nikosh" pitchFamily="2" charset="0"/>
              </a:rPr>
              <a:t>খ) </a:t>
            </a:r>
            <a:r>
              <a:rPr lang="en-US" sz="3300" b="1" dirty="0" err="1" smtClean="0">
                <a:solidFill>
                  <a:srgbClr val="0070C0"/>
                </a:solidFill>
                <a:latin typeface="Nikosh" pitchFamily="2" charset="0"/>
                <a:cs typeface="Nikosh" pitchFamily="2" charset="0"/>
              </a:rPr>
              <a:t>সমাজকর্ম</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a:t>
            </a:r>
            <a:r>
              <a:rPr lang="en-US" sz="3300" b="1" dirty="0" smtClean="0">
                <a:solidFill>
                  <a:srgbClr val="0070C0"/>
                </a:solidFill>
                <a:latin typeface="Nikosh" pitchFamily="2" charset="0"/>
                <a:cs typeface="Nikosh" pitchFamily="2" charset="0"/>
              </a:rPr>
              <a:t>?</a:t>
            </a:r>
            <a:br>
              <a:rPr lang="en-US" sz="3300" b="1" dirty="0" smtClean="0">
                <a:solidFill>
                  <a:srgbClr val="0070C0"/>
                </a:solidFill>
                <a:latin typeface="Nikosh" pitchFamily="2" charset="0"/>
                <a:cs typeface="Nikosh" pitchFamily="2" charset="0"/>
              </a:rPr>
            </a:br>
            <a:r>
              <a:rPr lang="en-US" sz="3300" b="1" dirty="0" smtClean="0">
                <a:solidFill>
                  <a:srgbClr val="0070C0"/>
                </a:solidFill>
                <a:latin typeface="Nikosh" pitchFamily="2" charset="0"/>
                <a:cs typeface="Nikosh" pitchFamily="2" charset="0"/>
              </a:rPr>
              <a:t>গ) </a:t>
            </a:r>
            <a:r>
              <a:rPr lang="en-US" sz="3300" b="1" dirty="0" err="1" smtClean="0">
                <a:solidFill>
                  <a:srgbClr val="0070C0"/>
                </a:solidFill>
                <a:latin typeface="Nikosh" pitchFamily="2" charset="0"/>
                <a:cs typeface="Nikosh" pitchFamily="2" charset="0"/>
              </a:rPr>
              <a:t>উদ্দীপকে</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তাসমিয়া</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সামাজিক</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বিজ্ঞানের</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কোন</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বিষয়</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অধ্যয়ণ</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করছে</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ব্যখ্যা</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কর</a:t>
            </a:r>
            <a:r>
              <a:rPr lang="en-US" sz="3300" b="1" dirty="0" smtClean="0">
                <a:solidFill>
                  <a:srgbClr val="0070C0"/>
                </a:solidFill>
                <a:latin typeface="Nikosh" pitchFamily="2" charset="0"/>
                <a:cs typeface="Nikosh" pitchFamily="2" charset="0"/>
              </a:rPr>
              <a:t>।</a:t>
            </a:r>
            <a:br>
              <a:rPr lang="en-US" sz="3300" b="1" dirty="0" smtClean="0">
                <a:solidFill>
                  <a:srgbClr val="0070C0"/>
                </a:solidFill>
                <a:latin typeface="Nikosh" pitchFamily="2" charset="0"/>
                <a:cs typeface="Nikosh" pitchFamily="2" charset="0"/>
              </a:rPr>
            </a:br>
            <a:r>
              <a:rPr lang="en-US" sz="3300" b="1" dirty="0" smtClean="0">
                <a:solidFill>
                  <a:srgbClr val="0070C0"/>
                </a:solidFill>
                <a:latin typeface="Nikosh" pitchFamily="2" charset="0"/>
                <a:cs typeface="Nikosh" pitchFamily="2" charset="0"/>
              </a:rPr>
              <a:t>ঘ) </a:t>
            </a:r>
            <a:r>
              <a:rPr lang="en-US" sz="3300" b="1" dirty="0" err="1" smtClean="0">
                <a:solidFill>
                  <a:srgbClr val="0070C0"/>
                </a:solidFill>
                <a:latin typeface="Nikosh" pitchFamily="2" charset="0"/>
                <a:cs typeface="Nikosh" pitchFamily="2" charset="0"/>
              </a:rPr>
              <a:t>উদ্দীপকে</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তাসমিয়া</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যে</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বিষয়ে</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উচ্চ</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শিক্ষা</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গ্রহণের</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সুযোগ</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পেয়েছে</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তার</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লক্ষ্য</a:t>
            </a:r>
            <a:r>
              <a:rPr lang="en-US" sz="3300" b="1" dirty="0" smtClean="0">
                <a:solidFill>
                  <a:srgbClr val="0070C0"/>
                </a:solidFill>
                <a:latin typeface="Nikosh" pitchFamily="2" charset="0"/>
                <a:cs typeface="Nikosh" pitchFamily="2" charset="0"/>
              </a:rPr>
              <a:t> ও </a:t>
            </a:r>
            <a:r>
              <a:rPr lang="en-US" sz="3300" b="1" dirty="0" err="1" smtClean="0">
                <a:solidFill>
                  <a:srgbClr val="0070C0"/>
                </a:solidFill>
                <a:latin typeface="Nikosh" pitchFamily="2" charset="0"/>
                <a:cs typeface="Nikosh" pitchFamily="2" charset="0"/>
              </a:rPr>
              <a:t>উদ্দেশ্য</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বিশ্লেষণ</a:t>
            </a:r>
            <a:r>
              <a:rPr lang="en-US" sz="3300" b="1" dirty="0" smtClean="0">
                <a:solidFill>
                  <a:srgbClr val="0070C0"/>
                </a:solidFill>
                <a:latin typeface="Nikosh" pitchFamily="2" charset="0"/>
                <a:cs typeface="Nikosh" pitchFamily="2" charset="0"/>
              </a:rPr>
              <a:t> </a:t>
            </a:r>
            <a:r>
              <a:rPr lang="en-US" sz="3300" b="1" dirty="0" err="1" smtClean="0">
                <a:solidFill>
                  <a:srgbClr val="0070C0"/>
                </a:solidFill>
                <a:latin typeface="Nikosh" pitchFamily="2" charset="0"/>
                <a:cs typeface="Nikosh" pitchFamily="2" charset="0"/>
              </a:rPr>
              <a:t>কর</a:t>
            </a:r>
            <a:r>
              <a:rPr lang="en-US" sz="3300" b="1" dirty="0" smtClean="0">
                <a:solidFill>
                  <a:srgbClr val="0070C0"/>
                </a:solidFill>
                <a:latin typeface="Nikosh" pitchFamily="2" charset="0"/>
                <a:cs typeface="Nikosh" pitchFamily="2" charset="0"/>
              </a:rPr>
              <a:t>।</a:t>
            </a:r>
            <a:br>
              <a:rPr lang="en-US" sz="3300" b="1" dirty="0" smtClean="0">
                <a:solidFill>
                  <a:srgbClr val="0070C0"/>
                </a:solidFill>
                <a:latin typeface="Nikosh" pitchFamily="2" charset="0"/>
                <a:cs typeface="Nikosh" pitchFamily="2" charset="0"/>
              </a:rPr>
            </a:br>
            <a:r>
              <a:rPr lang="en-US" sz="2700" dirty="0" smtClean="0">
                <a:latin typeface="Nikosh" pitchFamily="2" charset="0"/>
                <a:cs typeface="Nikosh" pitchFamily="2" charset="0"/>
              </a:rPr>
              <a:t> </a:t>
            </a:r>
            <a:endParaRPr lang="en-US" sz="2700" dirty="0">
              <a:latin typeface="Nikosh" pitchFamily="2" charset="0"/>
              <a:cs typeface="Nikosh" pitchFamily="2" charset="0"/>
            </a:endParaRPr>
          </a:p>
        </p:txBody>
      </p:sp>
      <p:sp>
        <p:nvSpPr>
          <p:cNvPr id="3" name="Rectangle 2"/>
          <p:cNvSpPr/>
          <p:nvPr/>
        </p:nvSpPr>
        <p:spPr>
          <a:xfrm>
            <a:off x="1524000" y="381000"/>
            <a:ext cx="5486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latin typeface="Nikosh" pitchFamily="2" charset="0"/>
                <a:cs typeface="Nikosh" pitchFamily="2" charset="0"/>
              </a:rPr>
              <a:t>সৃজনশীল</a:t>
            </a: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প্রশ্নঃ</a:t>
            </a:r>
            <a:endParaRPr lang="en-US" dirty="0">
              <a:latin typeface="Nikosh" pitchFamily="2" charset="0"/>
              <a:cs typeface="Nikosh"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4343400"/>
            <a:ext cx="9144000" cy="220980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a:normAutofit fontScale="250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5600" b="1" i="0" u="none" strike="noStrike" kern="1200" cap="all" spc="0" normalizeH="0" baseline="0" noProof="0" dirty="0" err="1" smtClean="0">
                <a:ln w="57150">
                  <a:noFill/>
                </a:ln>
                <a:solidFill>
                  <a:srgbClr val="FF0000"/>
                </a:solidFill>
                <a:effectLst>
                  <a:glow rad="101600">
                    <a:srgbClr val="FFFF00">
                      <a:alpha val="60000"/>
                    </a:srgbClr>
                  </a:glow>
                  <a:reflection blurRad="12700" stA="50000" endPos="50000" dist="5000" dir="5400000" sy="-100000" rotWithShape="0"/>
                </a:effectLst>
                <a:uLnTx/>
                <a:uFillTx/>
                <a:latin typeface="Nikosh" pitchFamily="2" charset="0"/>
                <a:ea typeface="+mn-ea"/>
                <a:cs typeface="Nikosh" pitchFamily="2" charset="0"/>
              </a:rPr>
              <a:t>ধন্যবাদ</a:t>
            </a:r>
            <a:endParaRPr kumimoji="0" lang="en-US" sz="5000" b="1" i="0" u="none" strike="noStrike" kern="1200" cap="all" spc="0" normalizeH="0" baseline="0" noProof="0" dirty="0">
              <a:ln w="57150">
                <a:noFill/>
              </a:ln>
              <a:solidFill>
                <a:srgbClr val="FF0000"/>
              </a:solidFill>
              <a:effectLst>
                <a:glow rad="101600">
                  <a:srgbClr val="FFFF00">
                    <a:alpha val="60000"/>
                  </a:srgbClr>
                </a:glow>
                <a:reflection blurRad="12700" stA="50000" endPos="50000" dist="5000" dir="5400000" sy="-100000" rotWithShape="0"/>
              </a:effectLst>
              <a:uLnTx/>
              <a:uFillTx/>
              <a:latin typeface="Nikosh" pitchFamily="2" charset="0"/>
              <a:ea typeface="+mn-ea"/>
              <a:cs typeface="Nikosh" pitchFamily="2" charset="0"/>
            </a:endParaRPr>
          </a:p>
        </p:txBody>
      </p:sp>
      <p:pic>
        <p:nvPicPr>
          <p:cNvPr id="3074" name="Picture 2" descr="C:\Users\bfkc\Desktop\পাওয়ার পয়েন্ট\download (1).jpg"/>
          <p:cNvPicPr>
            <a:picLocks noChangeAspect="1" noChangeArrowheads="1"/>
          </p:cNvPicPr>
          <p:nvPr/>
        </p:nvPicPr>
        <p:blipFill>
          <a:blip r:embed="rId2"/>
          <a:srcRect/>
          <a:stretch>
            <a:fillRect/>
          </a:stretch>
        </p:blipFill>
        <p:spPr bwMode="auto">
          <a:xfrm>
            <a:off x="0" y="0"/>
            <a:ext cx="9144000" cy="45005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0"/>
            <a:ext cx="8458200" cy="4038599"/>
          </a:xfrm>
        </p:spPr>
        <p:txBody>
          <a:bodyPr>
            <a:noAutofit/>
          </a:bodyPr>
          <a:lstStyle/>
          <a:p>
            <a:r>
              <a:rPr lang="en-US" sz="5400" b="1" dirty="0" err="1" smtClean="0">
                <a:solidFill>
                  <a:schemeClr val="tx1"/>
                </a:solidFill>
                <a:latin typeface="Nikosh" pitchFamily="2" charset="0"/>
                <a:cs typeface="Nikosh" pitchFamily="2" charset="0"/>
              </a:rPr>
              <a:t>মোঃ</a:t>
            </a:r>
            <a:r>
              <a:rPr lang="en-US" sz="5400" b="1" dirty="0" smtClean="0">
                <a:solidFill>
                  <a:schemeClr val="tx1"/>
                </a:solidFill>
                <a:latin typeface="Nikosh" pitchFamily="2" charset="0"/>
                <a:cs typeface="Nikosh" pitchFamily="2" charset="0"/>
              </a:rPr>
              <a:t> </a:t>
            </a:r>
            <a:r>
              <a:rPr lang="en-US" sz="5400" b="1" dirty="0" err="1" smtClean="0">
                <a:solidFill>
                  <a:schemeClr val="tx1"/>
                </a:solidFill>
                <a:latin typeface="Nikosh" pitchFamily="2" charset="0"/>
                <a:cs typeface="Nikosh" pitchFamily="2" charset="0"/>
              </a:rPr>
              <a:t>বিল্লাল</a:t>
            </a:r>
            <a:r>
              <a:rPr lang="en-US" sz="5400" b="1" dirty="0" smtClean="0">
                <a:solidFill>
                  <a:schemeClr val="tx1"/>
                </a:solidFill>
                <a:latin typeface="Nikosh" pitchFamily="2" charset="0"/>
                <a:cs typeface="Nikosh" pitchFamily="2" charset="0"/>
              </a:rPr>
              <a:t> </a:t>
            </a:r>
            <a:r>
              <a:rPr lang="en-US" sz="5400" b="1" dirty="0" err="1" smtClean="0">
                <a:solidFill>
                  <a:schemeClr val="tx1"/>
                </a:solidFill>
                <a:latin typeface="Nikosh" pitchFamily="2" charset="0"/>
                <a:cs typeface="Nikosh" pitchFamily="2" charset="0"/>
              </a:rPr>
              <a:t>হোসেন</a:t>
            </a:r>
            <a:r>
              <a:rPr lang="en-US" sz="5400" b="1" dirty="0" smtClean="0">
                <a:solidFill>
                  <a:schemeClr val="tx1"/>
                </a:solidFill>
                <a:latin typeface="Nikosh" pitchFamily="2" charset="0"/>
                <a:cs typeface="Nikosh" pitchFamily="2" charset="0"/>
              </a:rPr>
              <a:t> </a:t>
            </a:r>
            <a:r>
              <a:rPr lang="en-US" sz="5400" b="1" dirty="0" err="1" smtClean="0">
                <a:solidFill>
                  <a:schemeClr val="tx1"/>
                </a:solidFill>
                <a:latin typeface="Nikosh" pitchFamily="2" charset="0"/>
                <a:cs typeface="Nikosh" pitchFamily="2" charset="0"/>
              </a:rPr>
              <a:t>জুয়েল</a:t>
            </a:r>
            <a:r>
              <a:rPr lang="en-US" sz="5400" dirty="0" smtClean="0">
                <a:solidFill>
                  <a:schemeClr val="tx1"/>
                </a:solidFill>
                <a:latin typeface="Nikosh" pitchFamily="2" charset="0"/>
                <a:cs typeface="Nikosh" pitchFamily="2" charset="0"/>
              </a:rPr>
              <a:t/>
            </a:r>
            <a:br>
              <a:rPr lang="en-US" sz="5400" dirty="0" smtClean="0">
                <a:solidFill>
                  <a:schemeClr val="tx1"/>
                </a:solidFill>
                <a:latin typeface="Nikosh" pitchFamily="2" charset="0"/>
                <a:cs typeface="Nikosh" pitchFamily="2" charset="0"/>
              </a:rPr>
            </a:br>
            <a:r>
              <a:rPr lang="en-US" sz="5400" b="1" dirty="0" err="1" smtClean="0">
                <a:solidFill>
                  <a:schemeClr val="tx1"/>
                </a:solidFill>
                <a:latin typeface="Nikosh" pitchFamily="2" charset="0"/>
                <a:cs typeface="Nikosh" pitchFamily="2" charset="0"/>
              </a:rPr>
              <a:t>প্রভাষক</a:t>
            </a:r>
            <a:r>
              <a:rPr lang="en-US" sz="5400" b="1" dirty="0" smtClean="0">
                <a:solidFill>
                  <a:schemeClr val="tx1"/>
                </a:solidFill>
                <a:latin typeface="Nikosh" pitchFamily="2" charset="0"/>
                <a:cs typeface="Nikosh" pitchFamily="2" charset="0"/>
              </a:rPr>
              <a:t>, </a:t>
            </a:r>
            <a:r>
              <a:rPr lang="en-US" sz="5400" b="1" dirty="0" err="1" smtClean="0">
                <a:solidFill>
                  <a:schemeClr val="tx1"/>
                </a:solidFill>
                <a:latin typeface="Nikosh" pitchFamily="2" charset="0"/>
                <a:cs typeface="Nikosh" pitchFamily="2" charset="0"/>
              </a:rPr>
              <a:t>সমাজকর্ম</a:t>
            </a:r>
            <a:r>
              <a:rPr lang="en-US" sz="5400" b="1" dirty="0" smtClean="0">
                <a:solidFill>
                  <a:srgbClr val="C00000"/>
                </a:solidFill>
                <a:latin typeface="Nikosh" pitchFamily="2" charset="0"/>
                <a:cs typeface="Nikosh" pitchFamily="2" charset="0"/>
              </a:rPr>
              <a:t> </a:t>
            </a:r>
            <a:r>
              <a:rPr lang="en-US" sz="5400" b="1" dirty="0" smtClean="0">
                <a:latin typeface="Nikosh" pitchFamily="2" charset="0"/>
                <a:cs typeface="Nikosh" pitchFamily="2" charset="0"/>
              </a:rPr>
              <a:t/>
            </a:r>
            <a:br>
              <a:rPr lang="en-US" sz="5400" b="1" dirty="0" smtClean="0">
                <a:latin typeface="Nikosh" pitchFamily="2" charset="0"/>
                <a:cs typeface="Nikosh" pitchFamily="2" charset="0"/>
              </a:rPr>
            </a:br>
            <a:r>
              <a:rPr lang="en-US" sz="4800" b="1" dirty="0" err="1" smtClean="0">
                <a:solidFill>
                  <a:srgbClr val="FF0000"/>
                </a:solidFill>
                <a:latin typeface="Nikosh" pitchFamily="2" charset="0"/>
                <a:cs typeface="Nikosh" pitchFamily="2" charset="0"/>
              </a:rPr>
              <a:t>বাংলাবাজার</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ফাতেমা</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খানম</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ডিগ্রি</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কলেজ</a:t>
            </a:r>
            <a:r>
              <a:rPr lang="en-US" sz="4800" b="1" dirty="0" smtClean="0">
                <a:solidFill>
                  <a:srgbClr val="FF0000"/>
                </a:solidFill>
                <a:latin typeface="Nikosh" pitchFamily="2" charset="0"/>
                <a:cs typeface="Nikosh" pitchFamily="2" charset="0"/>
              </a:rPr>
              <a:t>, </a:t>
            </a:r>
            <a:r>
              <a:rPr lang="en-US" sz="4800" b="1" dirty="0" err="1" smtClean="0">
                <a:solidFill>
                  <a:srgbClr val="FF0000"/>
                </a:solidFill>
                <a:latin typeface="Nikosh" pitchFamily="2" charset="0"/>
                <a:cs typeface="Nikosh" pitchFamily="2" charset="0"/>
              </a:rPr>
              <a:t>ভোলা</a:t>
            </a:r>
            <a:r>
              <a:rPr lang="en-US" sz="4800" b="1" dirty="0" smtClean="0">
                <a:solidFill>
                  <a:srgbClr val="FF0000"/>
                </a:solidFill>
                <a:latin typeface="Nikosh" pitchFamily="2" charset="0"/>
                <a:cs typeface="Nikosh" pitchFamily="2" charset="0"/>
              </a:rPr>
              <a:t>।</a:t>
            </a:r>
            <a:endParaRPr lang="en-US" sz="4800" b="1" dirty="0">
              <a:solidFill>
                <a:srgbClr val="FF0000"/>
              </a:solidFill>
              <a:latin typeface="SutonnyAMJ" pitchFamily="2" charset="0"/>
              <a:cs typeface="SutonnyAMJ" pitchFamily="2" charset="0"/>
            </a:endParaRPr>
          </a:p>
        </p:txBody>
      </p:sp>
      <p:pic>
        <p:nvPicPr>
          <p:cNvPr id="4" name="Picture 3" descr="jewel-Picture(1).jpg"/>
          <p:cNvPicPr>
            <a:picLocks noChangeAspect="1"/>
          </p:cNvPicPr>
          <p:nvPr/>
        </p:nvPicPr>
        <p:blipFill>
          <a:blip r:embed="rId2"/>
          <a:stretch>
            <a:fillRect/>
          </a:stretch>
        </p:blipFill>
        <p:spPr>
          <a:xfrm>
            <a:off x="609600" y="2057400"/>
            <a:ext cx="1905000" cy="2209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0000">
            <a:alpha val="77000"/>
          </a:srgbClr>
        </a:solidFill>
        <a:effectLst/>
      </p:bgPr>
    </p:bg>
    <p:spTree>
      <p:nvGrpSpPr>
        <p:cNvPr id="1" name=""/>
        <p:cNvGrpSpPr/>
        <p:nvPr/>
      </p:nvGrpSpPr>
      <p:grpSpPr>
        <a:xfrm>
          <a:off x="0" y="0"/>
          <a:ext cx="0" cy="0"/>
          <a:chOff x="0" y="0"/>
          <a:chExt cx="0" cy="0"/>
        </a:xfrm>
      </p:grpSpPr>
      <p:pic>
        <p:nvPicPr>
          <p:cNvPr id="6" name="Picture 5" descr="download (3).jpg"/>
          <p:cNvPicPr>
            <a:picLocks noChangeAspect="1"/>
          </p:cNvPicPr>
          <p:nvPr/>
        </p:nvPicPr>
        <p:blipFill>
          <a:blip r:embed="rId2"/>
          <a:stretch>
            <a:fillRect/>
          </a:stretch>
        </p:blipFill>
        <p:spPr>
          <a:xfrm>
            <a:off x="1295400" y="76200"/>
            <a:ext cx="2514600" cy="3200400"/>
          </a:xfrm>
          <a:prstGeom prst="rect">
            <a:avLst/>
          </a:prstGeom>
        </p:spPr>
      </p:pic>
      <p:pic>
        <p:nvPicPr>
          <p:cNvPr id="7" name="Picture 6" descr="download.jpg"/>
          <p:cNvPicPr>
            <a:picLocks noChangeAspect="1"/>
          </p:cNvPicPr>
          <p:nvPr/>
        </p:nvPicPr>
        <p:blipFill>
          <a:blip r:embed="rId3"/>
          <a:stretch>
            <a:fillRect/>
          </a:stretch>
        </p:blipFill>
        <p:spPr>
          <a:xfrm>
            <a:off x="1295400" y="3429000"/>
            <a:ext cx="2438400" cy="3276600"/>
          </a:xfrm>
          <a:prstGeom prst="rect">
            <a:avLst/>
          </a:prstGeom>
        </p:spPr>
      </p:pic>
      <p:pic>
        <p:nvPicPr>
          <p:cNvPr id="8" name="Picture 7" descr="download (2).jpg"/>
          <p:cNvPicPr>
            <a:picLocks noChangeAspect="1"/>
          </p:cNvPicPr>
          <p:nvPr/>
        </p:nvPicPr>
        <p:blipFill>
          <a:blip r:embed="rId4"/>
          <a:stretch>
            <a:fillRect/>
          </a:stretch>
        </p:blipFill>
        <p:spPr>
          <a:xfrm>
            <a:off x="5486400" y="3581400"/>
            <a:ext cx="2438400" cy="3124200"/>
          </a:xfrm>
          <a:prstGeom prst="rect">
            <a:avLst/>
          </a:prstGeom>
        </p:spPr>
      </p:pic>
      <p:pic>
        <p:nvPicPr>
          <p:cNvPr id="9" name="Picture 8" descr="download (1).jpg"/>
          <p:cNvPicPr>
            <a:picLocks noChangeAspect="1"/>
          </p:cNvPicPr>
          <p:nvPr/>
        </p:nvPicPr>
        <p:blipFill>
          <a:blip r:embed="rId5"/>
          <a:stretch>
            <a:fillRect/>
          </a:stretch>
        </p:blipFill>
        <p:spPr>
          <a:xfrm>
            <a:off x="5486400" y="76200"/>
            <a:ext cx="2438400" cy="3276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alpha val="9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305800" cy="5562600"/>
          </a:xfrm>
        </p:spPr>
        <p:txBody>
          <a:bodyPr>
            <a:normAutofit fontScale="90000"/>
          </a:bodyPr>
          <a:lstStyle/>
          <a:p>
            <a:pPr algn="ct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smtClean="0">
                <a:latin typeface="Nikosh" pitchFamily="2" charset="0"/>
                <a:cs typeface="Nikosh" pitchFamily="2" charset="0"/>
              </a:rPr>
              <a:t/>
            </a:r>
            <a:br>
              <a:rPr lang="en-US" sz="8900" b="1" dirty="0" smtClean="0">
                <a:latin typeface="Nikosh" pitchFamily="2" charset="0"/>
                <a:cs typeface="Nikosh" pitchFamily="2" charset="0"/>
              </a:rPr>
            </a:br>
            <a:r>
              <a:rPr lang="en-US" sz="8900" b="1" dirty="0" err="1" smtClean="0">
                <a:solidFill>
                  <a:schemeClr val="bg1"/>
                </a:solidFill>
                <a:latin typeface="Nikosh" pitchFamily="2" charset="0"/>
                <a:cs typeface="Nikosh" pitchFamily="2" charset="0"/>
              </a:rPr>
              <a:t>বিষয়ঃ</a:t>
            </a:r>
            <a:r>
              <a:rPr lang="en-US" sz="8900" b="1" dirty="0" smtClean="0">
                <a:solidFill>
                  <a:schemeClr val="bg1"/>
                </a:solidFill>
                <a:latin typeface="Nikosh" pitchFamily="2" charset="0"/>
                <a:cs typeface="Nikosh" pitchFamily="2" charset="0"/>
              </a:rPr>
              <a:t> </a:t>
            </a:r>
            <a:r>
              <a:rPr lang="en-US" sz="8900" b="1" dirty="0" err="1" smtClean="0">
                <a:solidFill>
                  <a:schemeClr val="bg1"/>
                </a:solidFill>
                <a:latin typeface="Nikosh" pitchFamily="2" charset="0"/>
                <a:cs typeface="Nikosh" pitchFamily="2" charset="0"/>
              </a:rPr>
              <a:t>সমাজকর্ম</a:t>
            </a:r>
            <a:r>
              <a:rPr lang="en-US" sz="8900" b="1" dirty="0" smtClean="0">
                <a:solidFill>
                  <a:schemeClr val="bg1"/>
                </a:solidFill>
                <a:latin typeface="Nikosh" pitchFamily="2" charset="0"/>
                <a:cs typeface="Nikosh" pitchFamily="2" charset="0"/>
              </a:rPr>
              <a:t/>
            </a:r>
            <a:br>
              <a:rPr lang="en-US" sz="8900" b="1" dirty="0" smtClean="0">
                <a:solidFill>
                  <a:schemeClr val="bg1"/>
                </a:solidFill>
                <a:latin typeface="Nikosh" pitchFamily="2" charset="0"/>
                <a:cs typeface="Nikosh" pitchFamily="2" charset="0"/>
              </a:rPr>
            </a:br>
            <a:r>
              <a:rPr lang="en-US" sz="5300" b="1" dirty="0" err="1" smtClean="0">
                <a:solidFill>
                  <a:schemeClr val="bg1"/>
                </a:solidFill>
                <a:latin typeface="Nikosh" pitchFamily="2" charset="0"/>
                <a:cs typeface="Nikosh" pitchFamily="2" charset="0"/>
              </a:rPr>
              <a:t>শ্রেণিঃ</a:t>
            </a:r>
            <a:r>
              <a:rPr lang="en-US" sz="5300" b="1" dirty="0" smtClean="0">
                <a:solidFill>
                  <a:schemeClr val="bg1"/>
                </a:solidFill>
                <a:latin typeface="Nikosh" pitchFamily="2" charset="0"/>
                <a:cs typeface="Nikosh" pitchFamily="2" charset="0"/>
              </a:rPr>
              <a:t> </a:t>
            </a:r>
            <a:r>
              <a:rPr lang="en-US" sz="5300" b="1" dirty="0" err="1" smtClean="0">
                <a:solidFill>
                  <a:schemeClr val="bg1"/>
                </a:solidFill>
                <a:latin typeface="Nikosh" pitchFamily="2" charset="0"/>
                <a:cs typeface="Nikosh" pitchFamily="2" charset="0"/>
              </a:rPr>
              <a:t>একাদশ</a:t>
            </a:r>
            <a:r>
              <a:rPr lang="en-US" sz="5300" b="1" dirty="0" smtClean="0">
                <a:solidFill>
                  <a:schemeClr val="bg1"/>
                </a:solidFill>
                <a:latin typeface="Nikosh" pitchFamily="2" charset="0"/>
                <a:cs typeface="Nikosh" pitchFamily="2" charset="0"/>
              </a:rPr>
              <a:t/>
            </a:r>
            <a:br>
              <a:rPr lang="en-US" sz="5300" b="1" dirty="0" smtClean="0">
                <a:solidFill>
                  <a:schemeClr val="bg1"/>
                </a:solidFill>
                <a:latin typeface="Nikosh" pitchFamily="2" charset="0"/>
                <a:cs typeface="Nikosh" pitchFamily="2" charset="0"/>
              </a:rPr>
            </a:br>
            <a:r>
              <a:rPr lang="en-US" sz="5300" b="1" dirty="0" err="1" smtClean="0">
                <a:solidFill>
                  <a:schemeClr val="bg1"/>
                </a:solidFill>
                <a:latin typeface="Nikosh" pitchFamily="2" charset="0"/>
                <a:cs typeface="Nikosh" pitchFamily="2" charset="0"/>
              </a:rPr>
              <a:t>অধ্যায়ঃ</a:t>
            </a:r>
            <a:r>
              <a:rPr lang="en-US" sz="5300" b="1" dirty="0" smtClean="0">
                <a:solidFill>
                  <a:schemeClr val="bg1"/>
                </a:solidFill>
                <a:latin typeface="Nikosh" pitchFamily="2" charset="0"/>
                <a:cs typeface="Nikosh" pitchFamily="2" charset="0"/>
              </a:rPr>
              <a:t> </a:t>
            </a:r>
            <a:r>
              <a:rPr lang="en-US" sz="5300" b="1" dirty="0" err="1" smtClean="0">
                <a:solidFill>
                  <a:schemeClr val="bg1"/>
                </a:solidFill>
                <a:latin typeface="Nikosh" pitchFamily="2" charset="0"/>
                <a:cs typeface="Nikosh" pitchFamily="2" charset="0"/>
              </a:rPr>
              <a:t>প্রথম</a:t>
            </a:r>
            <a:r>
              <a:rPr lang="en-US" sz="5300" b="1" dirty="0" smtClean="0">
                <a:solidFill>
                  <a:schemeClr val="bg1"/>
                </a:solidFill>
                <a:latin typeface="Nikosh" pitchFamily="2" charset="0"/>
                <a:cs typeface="Nikosh" pitchFamily="2" charset="0"/>
              </a:rPr>
              <a:t/>
            </a:r>
            <a:br>
              <a:rPr lang="en-US" sz="5300" b="1" dirty="0" smtClean="0">
                <a:solidFill>
                  <a:schemeClr val="bg1"/>
                </a:solidFill>
                <a:latin typeface="Nikosh" pitchFamily="2" charset="0"/>
                <a:cs typeface="Nikosh" pitchFamily="2" charset="0"/>
              </a:rPr>
            </a:br>
            <a:r>
              <a:rPr lang="en-US" sz="5300" b="1" dirty="0" err="1" smtClean="0">
                <a:solidFill>
                  <a:schemeClr val="bg1"/>
                </a:solidFill>
                <a:latin typeface="Nikosh" pitchFamily="2" charset="0"/>
                <a:cs typeface="Nikosh" pitchFamily="2" charset="0"/>
              </a:rPr>
              <a:t>পত্রঃ</a:t>
            </a:r>
            <a:r>
              <a:rPr lang="en-US" sz="5300" b="1" dirty="0" smtClean="0">
                <a:solidFill>
                  <a:schemeClr val="bg1"/>
                </a:solidFill>
                <a:latin typeface="Nikosh" pitchFamily="2" charset="0"/>
                <a:cs typeface="Nikosh" pitchFamily="2" charset="0"/>
              </a:rPr>
              <a:t> </a:t>
            </a:r>
            <a:r>
              <a:rPr lang="en-US" sz="5300" b="1" dirty="0" err="1" smtClean="0">
                <a:solidFill>
                  <a:schemeClr val="bg1"/>
                </a:solidFill>
                <a:latin typeface="Nikosh" pitchFamily="2" charset="0"/>
                <a:cs typeface="Nikosh" pitchFamily="2" charset="0"/>
              </a:rPr>
              <a:t>প্রথম</a:t>
            </a:r>
            <a:r>
              <a:rPr lang="en-US" sz="5300" b="1" dirty="0" smtClean="0">
                <a:solidFill>
                  <a:schemeClr val="bg1"/>
                </a:solidFill>
                <a:latin typeface="Nikosh" pitchFamily="2" charset="0"/>
                <a:cs typeface="Nikosh" pitchFamily="2" charset="0"/>
              </a:rPr>
              <a:t/>
            </a:r>
            <a:br>
              <a:rPr lang="en-US" sz="5300" b="1" dirty="0" smtClean="0">
                <a:solidFill>
                  <a:schemeClr val="bg1"/>
                </a:solidFill>
                <a:latin typeface="Nikosh" pitchFamily="2" charset="0"/>
                <a:cs typeface="Nikosh" pitchFamily="2" charset="0"/>
              </a:rPr>
            </a:br>
            <a:r>
              <a:rPr lang="en-US" sz="5300" b="1" dirty="0" err="1" smtClean="0">
                <a:solidFill>
                  <a:schemeClr val="bg1"/>
                </a:solidFill>
                <a:latin typeface="Nikosh" pitchFamily="2" charset="0"/>
                <a:cs typeface="Nikosh" pitchFamily="2" charset="0"/>
              </a:rPr>
              <a:t>তারিখঃ</a:t>
            </a:r>
            <a:r>
              <a:rPr lang="en-US" sz="5300" b="1" dirty="0" smtClean="0">
                <a:solidFill>
                  <a:schemeClr val="bg1"/>
                </a:solidFill>
                <a:latin typeface="Nikosh" pitchFamily="2" charset="0"/>
                <a:cs typeface="Nikosh" pitchFamily="2" charset="0"/>
              </a:rPr>
              <a:t> ০৭-১০-২০২০ইং</a:t>
            </a:r>
            <a:br>
              <a:rPr lang="en-US" sz="5300" b="1" dirty="0" smtClean="0">
                <a:solidFill>
                  <a:schemeClr val="bg1"/>
                </a:solidFill>
                <a:latin typeface="Nikosh" pitchFamily="2" charset="0"/>
                <a:cs typeface="Nikosh" pitchFamily="2" charset="0"/>
              </a:rPr>
            </a:br>
            <a:r>
              <a:rPr lang="en-US" dirty="0" smtClean="0">
                <a:latin typeface="Nikosh" pitchFamily="2" charset="0"/>
                <a:cs typeface="Nikosh" pitchFamily="2" charset="0"/>
              </a:rPr>
              <a:t/>
            </a:r>
            <a:br>
              <a:rPr lang="en-US" dirty="0" smtClean="0">
                <a:latin typeface="Nikosh" pitchFamily="2" charset="0"/>
                <a:cs typeface="Nikosh" pitchFamily="2" charset="0"/>
              </a:rPr>
            </a:br>
            <a:endParaRPr lang="en-US" dirty="0">
              <a:latin typeface="Nikosh" pitchFamily="2" charset="0"/>
              <a:cs typeface="Nikosh"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305800" cy="5486400"/>
          </a:xfrm>
        </p:spPr>
        <p:txBody>
          <a:bodyPr>
            <a:noAutofit/>
          </a:bodyPr>
          <a:lstStyle/>
          <a:p>
            <a:r>
              <a:rPr lang="en-US" sz="6000" dirty="0" smtClean="0">
                <a:solidFill>
                  <a:schemeClr val="accent6">
                    <a:lumMod val="75000"/>
                  </a:schemeClr>
                </a:solidFill>
                <a:latin typeface="SutonnyMJ" pitchFamily="2" charset="0"/>
                <a:cs typeface="SutonnyMJ" pitchFamily="2" charset="0"/>
              </a:rPr>
              <a:t/>
            </a:r>
            <a:br>
              <a:rPr lang="en-US" sz="6000" dirty="0" smtClean="0">
                <a:solidFill>
                  <a:schemeClr val="accent6">
                    <a:lumMod val="75000"/>
                  </a:schemeClr>
                </a:solidFill>
                <a:latin typeface="SutonnyMJ" pitchFamily="2" charset="0"/>
                <a:cs typeface="SutonnyMJ" pitchFamily="2" charset="0"/>
              </a:rPr>
            </a:br>
            <a:r>
              <a:rPr lang="en-US" sz="7200" b="1" i="1" dirty="0" err="1" smtClean="0">
                <a:solidFill>
                  <a:srgbClr val="FF0000"/>
                </a:solidFill>
                <a:latin typeface="Nikosh" pitchFamily="2" charset="0"/>
                <a:cs typeface="Nikosh" pitchFamily="2" charset="0"/>
              </a:rPr>
              <a:t>ছবিগুলো</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দেখে</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তোমরা</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আজকের</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পাঠ</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সম্পর্কে</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ধারণা</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লাভ</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করতে</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পারবে</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ছবি</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গুলো</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দেখ</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এবং</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তোমাদের</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ধারণা</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মিলিয়ে</a:t>
            </a:r>
            <a:r>
              <a:rPr lang="en-US" sz="7200" b="1" i="1" dirty="0" smtClean="0">
                <a:solidFill>
                  <a:srgbClr val="FF0000"/>
                </a:solidFill>
                <a:latin typeface="Nikosh" pitchFamily="2" charset="0"/>
                <a:cs typeface="Nikosh" pitchFamily="2" charset="0"/>
              </a:rPr>
              <a:t> </a:t>
            </a:r>
            <a:r>
              <a:rPr lang="en-US" sz="7200" b="1" i="1" dirty="0" err="1" smtClean="0">
                <a:solidFill>
                  <a:srgbClr val="FF0000"/>
                </a:solidFill>
                <a:latin typeface="Nikosh" pitchFamily="2" charset="0"/>
                <a:cs typeface="Nikosh" pitchFamily="2" charset="0"/>
              </a:rPr>
              <a:t>নেও</a:t>
            </a:r>
            <a:r>
              <a:rPr lang="en-US" sz="7200" b="1" i="1" dirty="0" smtClean="0">
                <a:solidFill>
                  <a:srgbClr val="FF0000"/>
                </a:solidFill>
                <a:latin typeface="Nikosh" pitchFamily="2" charset="0"/>
                <a:cs typeface="Nikosh" pitchFamily="2" charset="0"/>
              </a:rPr>
              <a:t>।</a:t>
            </a:r>
            <a:endParaRPr lang="en-US" sz="4000" b="1" i="1" u="sng" dirty="0">
              <a:solidFill>
                <a:srgbClr val="FF0000"/>
              </a:solidFill>
              <a:latin typeface="Nikosh" pitchFamily="2" charset="0"/>
              <a:cs typeface="Nikosh"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fkc\Desktop\পাওয়ার পয়েন্ট\আঙ্গিনায় সবজি চাষ.jpg"/>
          <p:cNvPicPr>
            <a:picLocks noChangeAspect="1" noChangeArrowheads="1"/>
          </p:cNvPicPr>
          <p:nvPr/>
        </p:nvPicPr>
        <p:blipFill>
          <a:blip r:embed="rId2"/>
          <a:srcRect/>
          <a:stretch>
            <a:fillRect/>
          </a:stretch>
        </p:blipFill>
        <p:spPr bwMode="auto">
          <a:xfrm>
            <a:off x="457200" y="762000"/>
            <a:ext cx="3733800" cy="2133600"/>
          </a:xfrm>
          <a:prstGeom prst="rect">
            <a:avLst/>
          </a:prstGeom>
          <a:noFill/>
        </p:spPr>
      </p:pic>
      <p:pic>
        <p:nvPicPr>
          <p:cNvPr id="1027" name="Picture 3" descr="C:\Users\bfkc\Desktop\পাওয়ার পয়েন্ট\নেতৃত্ব.jpg"/>
          <p:cNvPicPr>
            <a:picLocks noChangeAspect="1" noChangeArrowheads="1"/>
          </p:cNvPicPr>
          <p:nvPr/>
        </p:nvPicPr>
        <p:blipFill>
          <a:blip r:embed="rId3"/>
          <a:srcRect/>
          <a:stretch>
            <a:fillRect/>
          </a:stretch>
        </p:blipFill>
        <p:spPr bwMode="auto">
          <a:xfrm>
            <a:off x="457200" y="2743200"/>
            <a:ext cx="3810000" cy="1828800"/>
          </a:xfrm>
          <a:prstGeom prst="rect">
            <a:avLst/>
          </a:prstGeom>
          <a:noFill/>
        </p:spPr>
      </p:pic>
      <p:pic>
        <p:nvPicPr>
          <p:cNvPr id="1029" name="Picture 5" descr="C:\Users\bfkc\Desktop\পাওয়ার পয়েন্ট\মানব সম্পদ উন্নয়ন.jpg"/>
          <p:cNvPicPr>
            <a:picLocks noChangeAspect="1" noChangeArrowheads="1"/>
          </p:cNvPicPr>
          <p:nvPr/>
        </p:nvPicPr>
        <p:blipFill>
          <a:blip r:embed="rId4"/>
          <a:srcRect/>
          <a:stretch>
            <a:fillRect/>
          </a:stretch>
        </p:blipFill>
        <p:spPr bwMode="auto">
          <a:xfrm>
            <a:off x="5486400" y="847725"/>
            <a:ext cx="3276600" cy="1362075"/>
          </a:xfrm>
          <a:prstGeom prst="rect">
            <a:avLst/>
          </a:prstGeom>
          <a:noFill/>
        </p:spPr>
      </p:pic>
      <p:pic>
        <p:nvPicPr>
          <p:cNvPr id="1030" name="Picture 6" descr="C:\Users\bfkc\Desktop\পাওয়ার পয়েন্ট\download (8).jpg"/>
          <p:cNvPicPr>
            <a:picLocks noChangeAspect="1" noChangeArrowheads="1"/>
          </p:cNvPicPr>
          <p:nvPr/>
        </p:nvPicPr>
        <p:blipFill>
          <a:blip r:embed="rId5"/>
          <a:srcRect/>
          <a:stretch>
            <a:fillRect/>
          </a:stretch>
        </p:blipFill>
        <p:spPr bwMode="auto">
          <a:xfrm>
            <a:off x="5486400" y="2209800"/>
            <a:ext cx="3457575" cy="1524000"/>
          </a:xfrm>
          <a:prstGeom prst="rect">
            <a:avLst/>
          </a:prstGeom>
          <a:noFill/>
        </p:spPr>
      </p:pic>
      <p:pic>
        <p:nvPicPr>
          <p:cNvPr id="1031" name="Picture 7" descr="C:\Users\bfkc\Desktop\পাওয়ার পয়েন্ট\সম্পর্ক-1.jpg"/>
          <p:cNvPicPr>
            <a:picLocks noChangeAspect="1" noChangeArrowheads="1"/>
          </p:cNvPicPr>
          <p:nvPr/>
        </p:nvPicPr>
        <p:blipFill>
          <a:blip r:embed="rId6"/>
          <a:srcRect/>
          <a:stretch>
            <a:fillRect/>
          </a:stretch>
        </p:blipFill>
        <p:spPr bwMode="auto">
          <a:xfrm>
            <a:off x="5562600" y="5381625"/>
            <a:ext cx="3505200" cy="1476375"/>
          </a:xfrm>
          <a:prstGeom prst="rect">
            <a:avLst/>
          </a:prstGeom>
          <a:noFill/>
        </p:spPr>
      </p:pic>
      <p:pic>
        <p:nvPicPr>
          <p:cNvPr id="1032" name="Picture 8" descr="C:\Users\bfkc\Desktop\পাওয়ার পয়েন্ট\সম্পর্ক-2.jpg"/>
          <p:cNvPicPr>
            <a:picLocks noChangeAspect="1" noChangeArrowheads="1"/>
          </p:cNvPicPr>
          <p:nvPr/>
        </p:nvPicPr>
        <p:blipFill>
          <a:blip r:embed="rId7"/>
          <a:srcRect/>
          <a:stretch>
            <a:fillRect/>
          </a:stretch>
        </p:blipFill>
        <p:spPr bwMode="auto">
          <a:xfrm>
            <a:off x="5562600" y="3810000"/>
            <a:ext cx="3352800" cy="1600200"/>
          </a:xfrm>
          <a:prstGeom prst="rect">
            <a:avLst/>
          </a:prstGeom>
          <a:noFill/>
        </p:spPr>
      </p:pic>
      <p:sp>
        <p:nvSpPr>
          <p:cNvPr id="9" name="Rectangle 8"/>
          <p:cNvSpPr/>
          <p:nvPr/>
        </p:nvSpPr>
        <p:spPr>
          <a:xfrm>
            <a:off x="228600" y="304800"/>
            <a:ext cx="861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bg1"/>
                </a:solidFill>
              </a:rPr>
              <a:t>নিচের</a:t>
            </a:r>
            <a:r>
              <a:rPr lang="en-US" sz="3600" b="1" dirty="0" smtClean="0">
                <a:solidFill>
                  <a:schemeClr val="bg1"/>
                </a:solidFill>
              </a:rPr>
              <a:t> </a:t>
            </a:r>
            <a:r>
              <a:rPr lang="en-US" sz="3600" b="1" dirty="0" err="1" smtClean="0">
                <a:solidFill>
                  <a:schemeClr val="bg1"/>
                </a:solidFill>
              </a:rPr>
              <a:t>ছবিগুলো</a:t>
            </a:r>
            <a:r>
              <a:rPr lang="en-US" sz="3600" b="1" dirty="0" smtClean="0">
                <a:solidFill>
                  <a:schemeClr val="bg1"/>
                </a:solidFill>
              </a:rPr>
              <a:t> </a:t>
            </a:r>
            <a:r>
              <a:rPr lang="en-US" sz="3600" b="1" dirty="0" err="1" smtClean="0">
                <a:solidFill>
                  <a:schemeClr val="bg1"/>
                </a:solidFill>
              </a:rPr>
              <a:t>লক্ষ্য</a:t>
            </a:r>
            <a:r>
              <a:rPr lang="en-US" sz="3600" b="1" dirty="0" smtClean="0">
                <a:solidFill>
                  <a:schemeClr val="bg1"/>
                </a:solidFill>
              </a:rPr>
              <a:t> </a:t>
            </a:r>
            <a:r>
              <a:rPr lang="en-US" sz="3600" b="1" dirty="0" err="1" smtClean="0">
                <a:solidFill>
                  <a:schemeClr val="bg1"/>
                </a:solidFill>
              </a:rPr>
              <a:t>করঃ</a:t>
            </a:r>
            <a:endParaRPr lang="en-US" b="1" dirty="0">
              <a:solidFill>
                <a:schemeClr val="bg1"/>
              </a:solidFill>
            </a:endParaRPr>
          </a:p>
        </p:txBody>
      </p:sp>
      <p:pic>
        <p:nvPicPr>
          <p:cNvPr id="2" name="Picture 2" descr="C:\Users\bfkc\Desktop\পাওয়ার পয়েন্ট\নেতৃত্ব-১.jpg"/>
          <p:cNvPicPr>
            <a:picLocks noChangeAspect="1" noChangeArrowheads="1"/>
          </p:cNvPicPr>
          <p:nvPr/>
        </p:nvPicPr>
        <p:blipFill>
          <a:blip r:embed="rId8"/>
          <a:srcRect/>
          <a:stretch>
            <a:fillRect/>
          </a:stretch>
        </p:blipFill>
        <p:spPr bwMode="auto">
          <a:xfrm>
            <a:off x="533400" y="4648201"/>
            <a:ext cx="3609975" cy="2057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686800" cy="3657600"/>
          </a:xfrm>
        </p:spPr>
        <p:txBody>
          <a:bodyPr>
            <a:noAutofit/>
          </a:bodyPr>
          <a:lstStyle/>
          <a:p>
            <a:r>
              <a:rPr lang="en-US" sz="6000" b="1" i="1" dirty="0" smtClean="0">
                <a:solidFill>
                  <a:srgbClr val="FF0000"/>
                </a:solidFill>
                <a:latin typeface="Nikosh" pitchFamily="2" charset="0"/>
                <a:cs typeface="Nikosh" pitchFamily="2" charset="0"/>
              </a:rPr>
              <a:t/>
            </a:r>
            <a:br>
              <a:rPr lang="en-US" sz="6000" b="1" i="1" dirty="0" smtClean="0">
                <a:solidFill>
                  <a:srgbClr val="FF0000"/>
                </a:solidFill>
                <a:latin typeface="Nikosh" pitchFamily="2" charset="0"/>
                <a:cs typeface="Nikosh" pitchFamily="2" charset="0"/>
              </a:rPr>
            </a:br>
            <a:r>
              <a:rPr lang="en-US" sz="6000" b="1" i="1" dirty="0" err="1" smtClean="0">
                <a:solidFill>
                  <a:srgbClr val="FF0000"/>
                </a:solidFill>
                <a:latin typeface="Nikosh" pitchFamily="2" charset="0"/>
                <a:cs typeface="Nikosh" pitchFamily="2" charset="0"/>
              </a:rPr>
              <a:t>সমাজকর্মের</a:t>
            </a:r>
            <a:r>
              <a:rPr lang="en-US" sz="6000" b="1" i="1" dirty="0" smtClean="0">
                <a:solidFill>
                  <a:srgbClr val="FF0000"/>
                </a:solidFill>
                <a:latin typeface="Nikosh" pitchFamily="2" charset="0"/>
                <a:cs typeface="Nikosh" pitchFamily="2" charset="0"/>
              </a:rPr>
              <a:t> </a:t>
            </a:r>
            <a:r>
              <a:rPr lang="en-US" sz="6000" b="1" i="1" dirty="0" err="1" smtClean="0">
                <a:solidFill>
                  <a:srgbClr val="FF0000"/>
                </a:solidFill>
                <a:latin typeface="Nikosh" pitchFamily="2" charset="0"/>
                <a:cs typeface="Nikosh" pitchFamily="2" charset="0"/>
              </a:rPr>
              <a:t>ধারণা</a:t>
            </a:r>
            <a:r>
              <a:rPr lang="en-US" sz="6000" b="1" i="1" dirty="0" smtClean="0">
                <a:solidFill>
                  <a:srgbClr val="FF0000"/>
                </a:solidFill>
                <a:latin typeface="Nikosh" pitchFamily="2" charset="0"/>
                <a:cs typeface="Nikosh" pitchFamily="2" charset="0"/>
              </a:rPr>
              <a:t>, </a:t>
            </a:r>
            <a:r>
              <a:rPr lang="en-US" sz="6000" b="1" i="1" dirty="0" err="1" smtClean="0">
                <a:solidFill>
                  <a:srgbClr val="FF0000"/>
                </a:solidFill>
                <a:latin typeface="Nikosh" pitchFamily="2" charset="0"/>
                <a:cs typeface="Nikosh" pitchFamily="2" charset="0"/>
              </a:rPr>
              <a:t>লক্ষ্য</a:t>
            </a:r>
            <a:r>
              <a:rPr lang="en-US" sz="6000" b="1" i="1" dirty="0" smtClean="0">
                <a:solidFill>
                  <a:srgbClr val="FF0000"/>
                </a:solidFill>
                <a:latin typeface="Nikosh" pitchFamily="2" charset="0"/>
                <a:cs typeface="Nikosh" pitchFamily="2" charset="0"/>
              </a:rPr>
              <a:t> ও </a:t>
            </a:r>
            <a:r>
              <a:rPr lang="en-US" sz="6000" b="1" i="1" dirty="0" err="1" smtClean="0">
                <a:solidFill>
                  <a:srgbClr val="FF0000"/>
                </a:solidFill>
                <a:latin typeface="Nikosh" pitchFamily="2" charset="0"/>
                <a:cs typeface="Nikosh" pitchFamily="2" charset="0"/>
              </a:rPr>
              <a:t>উদ্দেশ্য</a:t>
            </a:r>
            <a:r>
              <a:rPr lang="en-US" sz="6000" b="1" i="1" dirty="0" smtClean="0">
                <a:solidFill>
                  <a:srgbClr val="FF0000"/>
                </a:solidFill>
                <a:latin typeface="Nikosh" pitchFamily="2" charset="0"/>
                <a:cs typeface="Nikosh" pitchFamily="2" charset="0"/>
              </a:rPr>
              <a:t/>
            </a:r>
            <a:br>
              <a:rPr lang="en-US" sz="6000" b="1" i="1" dirty="0" smtClean="0">
                <a:solidFill>
                  <a:srgbClr val="FF0000"/>
                </a:solidFill>
                <a:latin typeface="Nikosh" pitchFamily="2" charset="0"/>
                <a:cs typeface="Nikosh" pitchFamily="2" charset="0"/>
              </a:rPr>
            </a:br>
            <a:r>
              <a:rPr lang="en-US" sz="5400" b="1" i="1" dirty="0" err="1" smtClean="0">
                <a:solidFill>
                  <a:srgbClr val="002060"/>
                </a:solidFill>
                <a:latin typeface="Nikosh" pitchFamily="2" charset="0"/>
                <a:cs typeface="Nikosh" pitchFamily="2" charset="0"/>
              </a:rPr>
              <a:t>Condept</a:t>
            </a:r>
            <a:r>
              <a:rPr lang="en-US" sz="5400" b="1" i="1" dirty="0" smtClean="0">
                <a:solidFill>
                  <a:srgbClr val="002060"/>
                </a:solidFill>
                <a:latin typeface="Nikosh" pitchFamily="2" charset="0"/>
                <a:cs typeface="Nikosh" pitchFamily="2" charset="0"/>
              </a:rPr>
              <a:t>, Goals &amp; Objective of Social Work</a:t>
            </a:r>
            <a:endParaRPr lang="en-US" sz="5400" b="1" i="1" dirty="0">
              <a:solidFill>
                <a:srgbClr val="002060"/>
              </a:solidFill>
              <a:latin typeface="Nikosh" pitchFamily="2" charset="0"/>
              <a:cs typeface="Nikosh" pitchFamily="2" charset="0"/>
            </a:endParaRPr>
          </a:p>
        </p:txBody>
      </p:sp>
      <p:sp>
        <p:nvSpPr>
          <p:cNvPr id="3" name="Frame 2"/>
          <p:cNvSpPr/>
          <p:nvPr/>
        </p:nvSpPr>
        <p:spPr>
          <a:xfrm>
            <a:off x="838200" y="457200"/>
            <a:ext cx="7315200" cy="1371600"/>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err="1" smtClean="0">
                <a:solidFill>
                  <a:srgbClr val="00B050"/>
                </a:solidFill>
              </a:rPr>
              <a:t>আলোচ্য</a:t>
            </a:r>
            <a:r>
              <a:rPr lang="en-US" sz="5400" b="1" dirty="0" smtClean="0">
                <a:solidFill>
                  <a:srgbClr val="00B050"/>
                </a:solidFill>
              </a:rPr>
              <a:t> </a:t>
            </a:r>
            <a:r>
              <a:rPr lang="en-US" sz="5400" b="1" dirty="0" err="1" smtClean="0">
                <a:solidFill>
                  <a:srgbClr val="00B050"/>
                </a:solidFill>
              </a:rPr>
              <a:t>বিষয়ঃ</a:t>
            </a:r>
            <a:endParaRPr lang="en-US" b="1"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305800" cy="3486912"/>
          </a:xfrm>
        </p:spPr>
        <p:txBody>
          <a:bodyPr>
            <a:normAutofit fontScale="90000"/>
          </a:bodyPr>
          <a:lstStyle/>
          <a:p>
            <a:r>
              <a:rPr lang="en-US" b="1" dirty="0" smtClean="0">
                <a:solidFill>
                  <a:srgbClr val="FF0000"/>
                </a:solidFill>
                <a:latin typeface="Nikosh" pitchFamily="2" charset="0"/>
                <a:cs typeface="Nikosh" pitchFamily="2" charset="0"/>
              </a:rPr>
              <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t>
            </a:r>
            <a:r>
              <a:rPr lang="en-US" b="1" u="sng" dirty="0" err="1" smtClean="0">
                <a:solidFill>
                  <a:srgbClr val="FF0000"/>
                </a:solidFill>
                <a:latin typeface="Nikosh" pitchFamily="2" charset="0"/>
                <a:cs typeface="Nikosh" pitchFamily="2" charset="0"/>
              </a:rPr>
              <a:t>শিখনফলঃ</a:t>
            </a:r>
            <a:r>
              <a:rPr lang="en-US" b="1" dirty="0" smtClean="0">
                <a:solidFill>
                  <a:srgbClr val="FF0000"/>
                </a:solidFill>
                <a:latin typeface="Nikosh" pitchFamily="2" charset="0"/>
                <a:cs typeface="Nikosh" pitchFamily="2" charset="0"/>
              </a:rPr>
              <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সমাজকর্মের</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ধারণা</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ব্যখ্যা</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করতে</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পারবে</a:t>
            </a:r>
            <a:r>
              <a:rPr lang="en-US" b="1" dirty="0" smtClean="0">
                <a:solidFill>
                  <a:srgbClr val="FF0000"/>
                </a:solidFill>
                <a:latin typeface="Nikosh" pitchFamily="2" charset="0"/>
                <a:cs typeface="Nikosh" pitchFamily="2" charset="0"/>
              </a:rPr>
              <a:t>।</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সমাজকর্মের</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লক্ষ্য</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উদ্দশ্যে</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বর্ণনা</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করতে</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পারেবে</a:t>
            </a:r>
            <a:r>
              <a:rPr lang="en-US" b="1" dirty="0" smtClean="0">
                <a:solidFill>
                  <a:srgbClr val="FF0000"/>
                </a:solidFill>
                <a:latin typeface="Nikosh" pitchFamily="2" charset="0"/>
                <a:cs typeface="Nikosh" pitchFamily="2" charset="0"/>
              </a:rPr>
              <a:t>।</a:t>
            </a:r>
            <a:br>
              <a:rPr lang="en-US" b="1" dirty="0" smtClean="0">
                <a:solidFill>
                  <a:srgbClr val="FF0000"/>
                </a:solidFill>
                <a:latin typeface="Nikosh" pitchFamily="2" charset="0"/>
                <a:cs typeface="Nikosh" pitchFamily="2" charset="0"/>
              </a:rPr>
            </a:b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সমাজকর্ম</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শিক্ষায়</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আগ্রহী</a:t>
            </a:r>
            <a:r>
              <a:rPr lang="en-US" b="1" dirty="0" smtClean="0">
                <a:solidFill>
                  <a:srgbClr val="FF0000"/>
                </a:solidFill>
                <a:latin typeface="Nikosh" pitchFamily="2" charset="0"/>
                <a:cs typeface="Nikosh" pitchFamily="2" charset="0"/>
              </a:rPr>
              <a:t> </a:t>
            </a:r>
            <a:r>
              <a:rPr lang="en-US" b="1" dirty="0" err="1" smtClean="0">
                <a:solidFill>
                  <a:srgbClr val="FF0000"/>
                </a:solidFill>
                <a:latin typeface="Nikosh" pitchFamily="2" charset="0"/>
                <a:cs typeface="Nikosh" pitchFamily="2" charset="0"/>
              </a:rPr>
              <a:t>হবে</a:t>
            </a:r>
            <a:r>
              <a:rPr lang="en-US" b="1" dirty="0" smtClean="0">
                <a:solidFill>
                  <a:srgbClr val="FF0000"/>
                </a:solidFill>
                <a:latin typeface="Nikosh" pitchFamily="2" charset="0"/>
                <a:cs typeface="Nikosh" pitchFamily="2" charset="0"/>
              </a:rPr>
              <a:t>।</a:t>
            </a:r>
            <a:endParaRPr lang="en-US" b="1" dirty="0">
              <a:solidFill>
                <a:srgbClr val="FF0000"/>
              </a:solidFill>
              <a:latin typeface="Nikosh" pitchFamily="2" charset="0"/>
              <a:cs typeface="Nikosh" pitchFamily="2" charset="0"/>
            </a:endParaRPr>
          </a:p>
        </p:txBody>
      </p:sp>
      <p:sp>
        <p:nvSpPr>
          <p:cNvPr id="3" name="5-Point Star 2"/>
          <p:cNvSpPr/>
          <p:nvPr/>
        </p:nvSpPr>
        <p:spPr>
          <a:xfrm>
            <a:off x="457200" y="1676400"/>
            <a:ext cx="762000" cy="762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5-Point Star 3"/>
          <p:cNvSpPr/>
          <p:nvPr/>
        </p:nvSpPr>
        <p:spPr>
          <a:xfrm>
            <a:off x="457200" y="2514600"/>
            <a:ext cx="762000" cy="762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457200" y="3657600"/>
            <a:ext cx="762000" cy="685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4600"/>
            <a:ext cx="8305800" cy="1143000"/>
          </a:xfrm>
        </p:spPr>
        <p:txBody>
          <a:bodyPr>
            <a:normAutofit fontScale="90000"/>
          </a:bodyPr>
          <a:lstStyle/>
          <a:p>
            <a:r>
              <a:rPr lang="en-US" sz="10700" b="1" dirty="0" err="1" smtClean="0">
                <a:solidFill>
                  <a:srgbClr val="FF0000"/>
                </a:solidFill>
                <a:latin typeface="Nikosh" pitchFamily="2" charset="0"/>
                <a:cs typeface="Nikosh" pitchFamily="2" charset="0"/>
              </a:rPr>
              <a:t>সমাজকর্মের</a:t>
            </a:r>
            <a:r>
              <a:rPr lang="en-US" sz="10700" b="1" dirty="0" smtClean="0">
                <a:solidFill>
                  <a:srgbClr val="FF0000"/>
                </a:solidFill>
                <a:latin typeface="Nikosh" pitchFamily="2" charset="0"/>
                <a:cs typeface="Nikosh" pitchFamily="2" charset="0"/>
              </a:rPr>
              <a:t> </a:t>
            </a:r>
            <a:r>
              <a:rPr lang="en-US" sz="10700" b="1" dirty="0" err="1" smtClean="0">
                <a:solidFill>
                  <a:srgbClr val="FF0000"/>
                </a:solidFill>
                <a:latin typeface="Nikosh" pitchFamily="2" charset="0"/>
                <a:cs typeface="Nikosh" pitchFamily="2" charset="0"/>
              </a:rPr>
              <a:t>ধারণাঃ</a:t>
            </a:r>
            <a:endParaRPr lang="en-US" b="1" dirty="0">
              <a:solidFill>
                <a:srgbClr val="FF0000"/>
              </a:solidFill>
              <a:latin typeface="Nikosh" pitchFamily="2" charset="0"/>
              <a:cs typeface="Nikosh" pitchFamily="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444</TotalTime>
  <Words>186</Words>
  <Application>Microsoft Office PowerPoint</Application>
  <PresentationFormat>On-screen Show (4:3)</PresentationFormat>
  <Paragraphs>31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¯^vMZg</vt:lpstr>
      <vt:lpstr>মোঃ বিল্লাল হোসেন জুয়েল প্রভাষক, সমাজকর্ম  বাংলাবাজার ফাতেমা খানম ডিগ্রি কলেজ, ভোলা।</vt:lpstr>
      <vt:lpstr>Slide 3</vt:lpstr>
      <vt:lpstr>        বিষয়ঃ সমাজকর্ম শ্রেণিঃ একাদশ অধ্যায়ঃ প্রথম পত্রঃ প্রথম তারিখঃ ০৭-১০-২০২০ইং  </vt:lpstr>
      <vt:lpstr> ছবিগুলো দেখে তোমরা আজকের পাঠ সম্পর্কে ধারণা লাভ করতে পারবে। ছবি গুলো দেখ এবং তোমাদের ধারণা মিলিয়ে নেও।</vt:lpstr>
      <vt:lpstr>Slide 6</vt:lpstr>
      <vt:lpstr> সমাজকর্মের ধারণা, লক্ষ্য ও উদ্দেশ্য Condept, Goals &amp; Objective of Social Work</vt:lpstr>
      <vt:lpstr>    শিখনফলঃ  সমাজকর্মের ধারণা ব্যখ্যা করতে পারবে।  সমাজকর্মের লক্ষ্য উদ্দশ্যে বর্ণনা করতে  পারেবে।  সমাজকর্ম শিক্ষায় আগ্রহী হবে।</vt:lpstr>
      <vt:lpstr>সমাজকর্মের ধারণাঃ</vt:lpstr>
      <vt:lpstr> সমাজকর্মের সংজ্ঞাঃ একটি সাহায্যকারী পেশা যা কতকগুলো পদ্বতির মাধ্যমে ব্যক্তি,দল বা সমষ্টির সমস্যা সমাধানে এমনভাবে সহায়তা করে যাতে তাদের সুপ্ত প্রতিভার বিকাশ সাধনের মাধ্যেমে নিজস্ব সম্পদের সদ্ব্যবহারের করে নিজেরাই নিজেদের সমস্যা সমাধানে সক্ষম হয়। সমাজকর্ম অভিধানের ব্যাখ্যানুযায়ীঃ "সমাজকর্ম একটি ব্যবহারিক বিজ্ঞান যা মানুষকে মনো-সামাজিক ভূমিকা পালন ক্ষমতার একটি কার্যকর পর্যায়ে উপনীত হতে সাহায্য করে এবং মানুষের কল্যাণকে শক্তিশালীকরণে কার্যকর সামাজিক পরিবর্তন আনয়ন করে।" </vt:lpstr>
      <vt:lpstr>সমাজকর্মের লক্ষ্য ও উদ্দেশ্যঃ</vt:lpstr>
      <vt:lpstr>“মানুষ ও তার পরিবেশের মধ্যকার পারস্পরিক সম্পর্কই হচ্ছে সমাজকর্মের লক্ষ্য-উদ্দেশ্যের মূল ভিত্তি।”</vt:lpstr>
      <vt:lpstr>সমাজকর্মের সুনির্দিষ্ট লক্ষ্য ও উদ্দেশ্যঃ</vt:lpstr>
      <vt:lpstr>            </vt:lpstr>
      <vt:lpstr>Slide 15</vt:lpstr>
      <vt:lpstr>০৪। সমাজের পরিকল্পিত ও গঠনমূলক পরিবর্তন আনয়ন করাঃ সমাজ হতে নানা অবাঞ্জিত সমস্যা দূর করে কাঙ্খিত পরিবর্তনের ক্ষেত্র প্রস্তুত করতে সমাজকর্ম গুরুত্বপূর্ণ ভূমিকা পালন করে। ০৫। নেতৃত্বের বিকাশঃ সমাজকর্ম নেতৃত্ব সৃষ্টির মাধ্যমে জনগণকে সকল কর্মকান্ডে অংশগ্রহণ এবং মানব সম্পদ উন্নঢনের লক্ষ্যে ব্যক্তির সুপ্ত প্রতিভার বিকাশ সাধন করার লক্ষে কাজ করে। ০৬। মানুষের পারস্পরিক সম্পর্কের উন্নয়নঃ বিভিন্ন আর্থ-সামজিক সমস্যার চাপে মুনুষ ক্রামাগত আত্মকেন্দ্রিক হয়ে উঠেছে। ফলে পারস্পরিক সম্পর্কের অবনতিঘটায় সামাজিক সংহতি ও ঐক্য বিনষ্ট হচ্ছে। সমাজকর্ম মানুষের পারস্পরিক উন্নয়নে সহায়তা করছে। </vt:lpstr>
      <vt:lpstr> তাসমিয়া এইচ এস সি পরীক্ষা শেষে ভর্তি যুদ্ধে অবতীর্ণ হয়ে এমন একটি বিষয়ে উচ্চশিক্ষা গ্রহণের সুযোগ পেয়েছে যেটির জন্ম হয়েছে আধুনিক জটিল শিল্প সমাজের বহুমূখী সমস্যাগুলোর সার্থকভাবে মোকাবিলা করার জন্য । বাস্তবতা এবং যুগের সাথে তাল মেলানোর জন্য বিষয়টির কতকগুলো সুনির্দিষ্ট নিজস্ব পদ্ধতি, নীতিমালা এবং মূল্যবোধও গড়ে উঠেছে। ক) সমাজকর্ম কোন ধরণের বিজ্ঞান? খ) সমাজকর্ম কী? গ) উদ্দীপকে তাসমিয়া সামাজিক বিজ্ঞানের কোন বিষয় অধ্যয়ণ করছে- ব্যখ্যা  কর। ঘ) উদ্দীপকে তাসমিয়া যে বিষয়ে উচ্চ শিক্ষা গ্রহণের সুযোগ পেয়েছে তার  লক্ষ্য ও উদ্দেশ্য বিশ্লেষণ কর।  </vt:lpstr>
      <vt:lpstr>Slide 18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71</cp:revision>
  <dcterms:created xsi:type="dcterms:W3CDTF">2020-10-05T16:13:15Z</dcterms:created>
  <dcterms:modified xsi:type="dcterms:W3CDTF">2020-10-07T16:48:54Z</dcterms:modified>
</cp:coreProperties>
</file>