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8" r:id="rId2"/>
    <p:sldId id="257" r:id="rId3"/>
    <p:sldId id="259" r:id="rId4"/>
    <p:sldId id="260" r:id="rId5"/>
    <p:sldId id="261" r:id="rId6"/>
    <p:sldId id="262" r:id="rId7"/>
    <p:sldId id="263" r:id="rId8"/>
    <p:sldId id="264" r:id="rId9"/>
    <p:sldId id="269" r:id="rId10"/>
    <p:sldId id="268" r:id="rId11"/>
    <p:sldId id="270" r:id="rId12"/>
    <p:sldId id="271" r:id="rId13"/>
    <p:sldId id="273" r:id="rId14"/>
    <p:sldId id="272" r:id="rId15"/>
    <p:sldId id="26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88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a:t>Click to edit Master title style</a:t>
            </a:r>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0" name="Date Placeholder 9"/>
          <p:cNvSpPr>
            <a:spLocks noGrp="1"/>
          </p:cNvSpPr>
          <p:nvPr>
            <p:ph type="dt" sz="half" idx="10"/>
          </p:nvPr>
        </p:nvSpPr>
        <p:spPr>
          <a:xfrm>
            <a:off x="5562600" y="6509004"/>
            <a:ext cx="3002280" cy="274320"/>
          </a:xfrm>
        </p:spPr>
        <p:txBody>
          <a:bodyPr vert="horz" rtlCol="0"/>
          <a:lstStyle/>
          <a:p>
            <a:fld id="{5528CF28-618E-415C-AAF8-0969B468965D}" type="datetimeFigureOut">
              <a:rPr lang="en-US" smtClean="0"/>
              <a:pPr/>
              <a:t>2/7/2022</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B84A1A7-4E54-4921-95BF-71B4B0DFF31A}"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528CF28-618E-415C-AAF8-0969B468965D}" type="datetimeFigureOut">
              <a:rPr lang="en-US" smtClean="0"/>
              <a:pPr/>
              <a:t>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84A1A7-4E54-4921-95BF-71B4B0DFF31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528CF28-618E-415C-AAF8-0969B468965D}" type="datetimeFigureOut">
              <a:rPr lang="en-US" smtClean="0"/>
              <a:pPr/>
              <a:t>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84A1A7-4E54-4921-95BF-71B4B0DFF31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528CF28-618E-415C-AAF8-0969B468965D}" type="datetimeFigureOut">
              <a:rPr lang="en-US" smtClean="0"/>
              <a:pPr/>
              <a:t>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84A1A7-4E54-4921-95BF-71B4B0DFF31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a:t>Click to edit Master title style</a:t>
            </a:r>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p>
            <a:fld id="{5528CF28-618E-415C-AAF8-0969B468965D}" type="datetimeFigureOut">
              <a:rPr lang="en-US" smtClean="0"/>
              <a:pPr/>
              <a:t>2/7/2022</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B84A1A7-4E54-4921-95BF-71B4B0DFF31A}"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528CF28-618E-415C-AAF8-0969B468965D}" type="datetimeFigureOut">
              <a:rPr lang="en-US" smtClean="0"/>
              <a:pPr/>
              <a:t>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p>
            <a:fld id="{BB84A1A7-4E54-4921-95BF-71B4B0DFF31A}"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528CF28-618E-415C-AAF8-0969B468965D}" type="datetimeFigureOut">
              <a:rPr lang="en-US" smtClean="0"/>
              <a:pPr/>
              <a:t>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p>
            <a:fld id="{BB84A1A7-4E54-4921-95BF-71B4B0DFF31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5528CF28-618E-415C-AAF8-0969B468965D}" type="datetimeFigureOut">
              <a:rPr lang="en-US" smtClean="0"/>
              <a:pPr/>
              <a:t>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84A1A7-4E54-4921-95BF-71B4B0DFF31A}"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28CF28-618E-415C-AAF8-0969B468965D}" type="datetimeFigureOut">
              <a:rPr lang="en-US" smtClean="0"/>
              <a:pPr/>
              <a:t>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84A1A7-4E54-4921-95BF-71B4B0DFF31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a:t>Click to edit Master title style</a:t>
            </a:r>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p>
            <a:fld id="{5528CF28-618E-415C-AAF8-0969B468965D}" type="datetimeFigureOut">
              <a:rPr lang="en-US" smtClean="0"/>
              <a:pPr/>
              <a:t>2/7/2022</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B84A1A7-4E54-4921-95BF-71B4B0DFF31A}"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a:t>Click to edit Master title style</a:t>
            </a:r>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p>
            <a:fld id="{5528CF28-618E-415C-AAF8-0969B468965D}" type="datetimeFigureOut">
              <a:rPr lang="en-US" smtClean="0"/>
              <a:pPr/>
              <a:t>2/7/2022</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B84A1A7-4E54-4921-95BF-71B4B0DFF31A}"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5528CF28-618E-415C-AAF8-0969B468965D}" type="datetimeFigureOut">
              <a:rPr lang="en-US" smtClean="0"/>
              <a:pPr/>
              <a:t>2/7/2022</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B84A1A7-4E54-4921-95BF-71B4B0DFF31A}"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kumimoji="0" lang="en-US"/>
              <a:t>Click to edit Master title style</a:t>
            </a:r>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6600" y="304801"/>
            <a:ext cx="3124200" cy="1066801"/>
          </a:xfrm>
        </p:spPr>
        <p:style>
          <a:lnRef idx="1">
            <a:schemeClr val="dk1"/>
          </a:lnRef>
          <a:fillRef idx="3">
            <a:schemeClr val="dk1"/>
          </a:fillRef>
          <a:effectRef idx="2">
            <a:schemeClr val="dk1"/>
          </a:effectRef>
          <a:fontRef idx="minor">
            <a:schemeClr val="lt1"/>
          </a:fontRef>
        </p:style>
        <p:txBody>
          <a:bodyPr>
            <a:noAutofit/>
          </a:bodyPr>
          <a:lstStyle/>
          <a:p>
            <a:pPr algn="just"/>
            <a:r>
              <a:rPr lang="bn-IN" sz="8000" dirty="0">
                <a:latin typeface="NikoshBAN" panose="02000000000000000000" pitchFamily="2" charset="0"/>
                <a:cs typeface="NikoshBAN" panose="02000000000000000000" pitchFamily="2" charset="0"/>
              </a:rPr>
              <a:t>স্বা</a:t>
            </a:r>
            <a:r>
              <a:rPr lang="en-US" sz="8000" dirty="0" err="1">
                <a:latin typeface="NikoshBAN" panose="02000000000000000000" pitchFamily="2" charset="0"/>
                <a:cs typeface="NikoshBAN" panose="02000000000000000000" pitchFamily="2" charset="0"/>
              </a:rPr>
              <a:t>গতম</a:t>
            </a:r>
            <a:r>
              <a:rPr lang="bn-IN" sz="8000" dirty="0">
                <a:latin typeface="NikoshBAN" panose="02000000000000000000" pitchFamily="2" charset="0"/>
                <a:cs typeface="NikoshBAN" panose="02000000000000000000" pitchFamily="2" charset="0"/>
              </a:rPr>
              <a:t> </a:t>
            </a:r>
            <a:endParaRPr lang="en-US" sz="8000" dirty="0">
              <a:latin typeface="NikoshBAN" panose="02000000000000000000" pitchFamily="2" charset="0"/>
              <a:cs typeface="NikoshBAN" panose="02000000000000000000" pitchFamily="2" charset="0"/>
            </a:endParaRPr>
          </a:p>
        </p:txBody>
      </p:sp>
      <p:pic>
        <p:nvPicPr>
          <p:cNvPr id="6" name="Content Placeholder 5" descr="images.jpeg"/>
          <p:cNvPicPr>
            <a:picLocks noGrp="1" noChangeAspect="1"/>
          </p:cNvPicPr>
          <p:nvPr>
            <p:ph idx="1"/>
          </p:nvPr>
        </p:nvPicPr>
        <p:blipFill>
          <a:blip r:embed="rId2"/>
          <a:stretch>
            <a:fillRect/>
          </a:stretch>
        </p:blipFill>
        <p:spPr>
          <a:xfrm>
            <a:off x="1212059" y="2362200"/>
            <a:ext cx="6941342" cy="4190999"/>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80">
                                          <p:stCondLst>
                                            <p:cond delay="0"/>
                                          </p:stCondLst>
                                        </p:cTn>
                                        <p:tgtEl>
                                          <p:spTgt spid="6"/>
                                        </p:tgtEl>
                                      </p:cBhvr>
                                    </p:animEffect>
                                    <p:anim calcmode="lin" valueType="num">
                                      <p:cBhvr>
                                        <p:cTn id="2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9" dur="26">
                                          <p:stCondLst>
                                            <p:cond delay="650"/>
                                          </p:stCondLst>
                                        </p:cTn>
                                        <p:tgtEl>
                                          <p:spTgt spid="6"/>
                                        </p:tgtEl>
                                      </p:cBhvr>
                                      <p:to x="100000" y="60000"/>
                                    </p:animScale>
                                    <p:animScale>
                                      <p:cBhvr>
                                        <p:cTn id="30" dur="166" decel="50000">
                                          <p:stCondLst>
                                            <p:cond delay="676"/>
                                          </p:stCondLst>
                                        </p:cTn>
                                        <p:tgtEl>
                                          <p:spTgt spid="6"/>
                                        </p:tgtEl>
                                      </p:cBhvr>
                                      <p:to x="100000" y="100000"/>
                                    </p:animScale>
                                    <p:animScale>
                                      <p:cBhvr>
                                        <p:cTn id="31" dur="26">
                                          <p:stCondLst>
                                            <p:cond delay="1312"/>
                                          </p:stCondLst>
                                        </p:cTn>
                                        <p:tgtEl>
                                          <p:spTgt spid="6"/>
                                        </p:tgtEl>
                                      </p:cBhvr>
                                      <p:to x="100000" y="80000"/>
                                    </p:animScale>
                                    <p:animScale>
                                      <p:cBhvr>
                                        <p:cTn id="32" dur="166" decel="50000">
                                          <p:stCondLst>
                                            <p:cond delay="1338"/>
                                          </p:stCondLst>
                                        </p:cTn>
                                        <p:tgtEl>
                                          <p:spTgt spid="6"/>
                                        </p:tgtEl>
                                      </p:cBhvr>
                                      <p:to x="100000" y="100000"/>
                                    </p:animScale>
                                    <p:animScale>
                                      <p:cBhvr>
                                        <p:cTn id="33" dur="26">
                                          <p:stCondLst>
                                            <p:cond delay="1642"/>
                                          </p:stCondLst>
                                        </p:cTn>
                                        <p:tgtEl>
                                          <p:spTgt spid="6"/>
                                        </p:tgtEl>
                                      </p:cBhvr>
                                      <p:to x="100000" y="90000"/>
                                    </p:animScale>
                                    <p:animScale>
                                      <p:cBhvr>
                                        <p:cTn id="34" dur="166" decel="50000">
                                          <p:stCondLst>
                                            <p:cond delay="1668"/>
                                          </p:stCondLst>
                                        </p:cTn>
                                        <p:tgtEl>
                                          <p:spTgt spid="6"/>
                                        </p:tgtEl>
                                      </p:cBhvr>
                                      <p:to x="100000" y="100000"/>
                                    </p:animScale>
                                    <p:animScale>
                                      <p:cBhvr>
                                        <p:cTn id="35" dur="26">
                                          <p:stCondLst>
                                            <p:cond delay="1808"/>
                                          </p:stCondLst>
                                        </p:cTn>
                                        <p:tgtEl>
                                          <p:spTgt spid="6"/>
                                        </p:tgtEl>
                                      </p:cBhvr>
                                      <p:to x="100000" y="95000"/>
                                    </p:animScale>
                                    <p:animScale>
                                      <p:cBhvr>
                                        <p:cTn id="36"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364725E-F2DA-47B2-B604-7ECAC2EFA3E5}"/>
              </a:ext>
            </a:extLst>
          </p:cNvPr>
          <p:cNvSpPr txBox="1"/>
          <p:nvPr/>
        </p:nvSpPr>
        <p:spPr>
          <a:xfrm>
            <a:off x="762000" y="612844"/>
            <a:ext cx="7848600" cy="5262979"/>
          </a:xfrm>
          <a:prstGeom prst="rect">
            <a:avLst/>
          </a:prstGeom>
          <a:noFill/>
        </p:spPr>
        <p:txBody>
          <a:bodyPr wrap="square">
            <a:spAutoFit/>
          </a:bodyPr>
          <a:lstStyle/>
          <a:p>
            <a:pPr algn="l"/>
            <a:r>
              <a:rPr lang="as-IN" sz="2400" b="0" i="0" dirty="0">
                <a:solidFill>
                  <a:srgbClr val="92D050"/>
                </a:solidFill>
                <a:effectLst/>
                <a:latin typeface="NikoshBAN" panose="02000000000000000000" pitchFamily="2" charset="0"/>
                <a:cs typeface="NikoshBAN" panose="02000000000000000000" pitchFamily="2" charset="0"/>
              </a:rPr>
              <a:t>নামাজকে কোরআনের ভাষায় সালাত বলে। সালাত শব্দের আভিধানিক অর্থ হলো দরুদ বা শুভকামনা, তাসবিহ বা পবিত্রতা বর্ণনা, রহমত তথা দয়া বা করুণা, ইস্তিগফার তথা ক্ষমা প্রার্থনা। কর্তাভেদে ও স্থান কাল পাত্রভেদে সালাতের বিভিন্ন অর্থ হয়। সালাতের কর্তা যদি আল্লাহ হন, তাহলে সালাতের অর্থ হয় দয়ামায়া। সালাতের কর্তা যদি ফেরেশতা হন, তাহলে এর অর্থ হয় রহমত বা দয়া কামনা অথবা কারও জন্য ক্ষমাপ্রার্থনা। আর সালাতের কর্তা যদি ইনসান বা মানুষ হয়, তাহলে এর অর্থ হয় ক্ষমাভিক্ষা, রহমত প্রার্থনা ও শুভকামনা। এই সালাত শব্দটি সালয়ুন ধাতু থেকে নির্গত। যার অর্থ হলো আগুনে পুড়ে কোনো বস্তুকে নির্ধারিত আকার দেওয়া। বিশেষ করে বেত, বাঁশ ও কাঠ দিয়ে তির ও ধনুকের ছিলা তৈরি করা। সালাতের এসব আভিধানিক অর্থের সঙ্গে এর অন্তর্নিহিত আবেদনের মিল রয়েছে।</a:t>
            </a:r>
            <a:br>
              <a:rPr lang="as-IN" sz="2400" b="0" i="0" dirty="0">
                <a:solidFill>
                  <a:srgbClr val="92D050"/>
                </a:solidFill>
                <a:effectLst/>
                <a:latin typeface="NikoshBAN" panose="02000000000000000000" pitchFamily="2" charset="0"/>
                <a:cs typeface="NikoshBAN" panose="02000000000000000000" pitchFamily="2" charset="0"/>
              </a:rPr>
            </a:br>
            <a:r>
              <a:rPr lang="as-IN" sz="2400" b="0" i="0" dirty="0">
                <a:solidFill>
                  <a:srgbClr val="92D050"/>
                </a:solidFill>
                <a:effectLst/>
                <a:latin typeface="NikoshBAN" panose="02000000000000000000" pitchFamily="2" charset="0"/>
                <a:cs typeface="NikoshBAN" panose="02000000000000000000" pitchFamily="2" charset="0"/>
              </a:rPr>
              <a:t>সালাত শব্দের পারিভাষিক অর্থ হলো নির্দিষ্ট সময়ে নির্দিষ্ট পদ্ধতিতে নির্দিষ্ট ইবাদত সম্পাদন করা। এর মধ্যে পাঁচ ওয়াক্ত সালাত হলো ফরজ, যথা: ফজর বা ভোরের সালাত; জোহর বা দ্বিপ্রহরের সালাত; আসর বা বিকেলের সালাত; মাগরিব বা সান্ধ্যকালীন সালাত; ইশা বা রাত্রকালীন সালাত।</a:t>
            </a:r>
          </a:p>
        </p:txBody>
      </p:sp>
    </p:spTree>
    <p:extLst>
      <p:ext uri="{BB962C8B-B14F-4D97-AF65-F5344CB8AC3E}">
        <p14:creationId xmlns:p14="http://schemas.microsoft.com/office/powerpoint/2010/main" val="1886564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Horizontal)">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2EB67B5-2FAD-4B66-905F-71AA2D48C7FE}"/>
              </a:ext>
            </a:extLst>
          </p:cNvPr>
          <p:cNvSpPr txBox="1"/>
          <p:nvPr/>
        </p:nvSpPr>
        <p:spPr>
          <a:xfrm>
            <a:off x="3200400" y="685800"/>
            <a:ext cx="3276600" cy="1015663"/>
          </a:xfrm>
          <a:prstGeom prst="rect">
            <a:avLst/>
          </a:prstGeom>
          <a:noFill/>
        </p:spPr>
        <p:txBody>
          <a:bodyPr wrap="square" rtlCol="0">
            <a:spAutoFit/>
          </a:bodyPr>
          <a:lstStyle/>
          <a:p>
            <a:r>
              <a:rPr lang="bn-IN" sz="6000" dirty="0">
                <a:solidFill>
                  <a:srgbClr val="FFC000"/>
                </a:solidFill>
                <a:latin typeface="NikoshBAN" panose="02000000000000000000" pitchFamily="2" charset="0"/>
                <a:cs typeface="NikoshBAN" panose="02000000000000000000" pitchFamily="2" charset="0"/>
              </a:rPr>
              <a:t>একক কাজ</a:t>
            </a:r>
            <a:endParaRPr lang="en-US" sz="6000" dirty="0">
              <a:solidFill>
                <a:srgbClr val="FFC000"/>
              </a:solidFill>
              <a:latin typeface="NikoshBAN" panose="02000000000000000000" pitchFamily="2" charset="0"/>
              <a:cs typeface="NikoshBAN" panose="02000000000000000000" pitchFamily="2" charset="0"/>
            </a:endParaRPr>
          </a:p>
        </p:txBody>
      </p:sp>
      <p:sp>
        <p:nvSpPr>
          <p:cNvPr id="3" name="TextBox 2">
            <a:extLst>
              <a:ext uri="{FF2B5EF4-FFF2-40B4-BE49-F238E27FC236}">
                <a16:creationId xmlns:a16="http://schemas.microsoft.com/office/drawing/2014/main" id="{8DF7FF62-6F52-4975-9DA5-B845C4305398}"/>
              </a:ext>
            </a:extLst>
          </p:cNvPr>
          <p:cNvSpPr txBox="1"/>
          <p:nvPr/>
        </p:nvSpPr>
        <p:spPr>
          <a:xfrm>
            <a:off x="1905000" y="2819400"/>
            <a:ext cx="5638800" cy="1569660"/>
          </a:xfrm>
          <a:prstGeom prst="rect">
            <a:avLst/>
          </a:prstGeom>
          <a:noFill/>
        </p:spPr>
        <p:txBody>
          <a:bodyPr wrap="square" rtlCol="0">
            <a:spAutoFit/>
          </a:bodyPr>
          <a:lstStyle/>
          <a:p>
            <a:pPr marL="285750" indent="-285750">
              <a:buFont typeface="Wingdings" panose="05000000000000000000" pitchFamily="2" charset="2"/>
              <a:buChar char="q"/>
            </a:pPr>
            <a:r>
              <a:rPr lang="bn-IN" sz="3200" dirty="0">
                <a:latin typeface="NikoshBAN" panose="02000000000000000000" pitchFamily="2" charset="0"/>
                <a:cs typeface="NikoshBAN" panose="02000000000000000000" pitchFamily="2" charset="0"/>
              </a:rPr>
              <a:t> সালাতের আবিধানিক অর্থ লিখ।</a:t>
            </a:r>
          </a:p>
          <a:p>
            <a:pPr marL="285750" indent="-285750">
              <a:buFont typeface="Wingdings" panose="05000000000000000000" pitchFamily="2" charset="2"/>
              <a:buChar char="q"/>
            </a:pPr>
            <a:r>
              <a:rPr lang="bn-IN" sz="3200" dirty="0">
                <a:latin typeface="NikoshBAN" panose="02000000000000000000" pitchFamily="2" charset="0"/>
                <a:cs typeface="NikoshBAN" panose="02000000000000000000" pitchFamily="2" charset="0"/>
              </a:rPr>
              <a:t> সালাত ইসলামের কততম ইবাদত লিখ।</a:t>
            </a:r>
          </a:p>
          <a:p>
            <a:pPr marL="285750" indent="-285750">
              <a:buFont typeface="Wingdings" panose="05000000000000000000" pitchFamily="2" charset="2"/>
              <a:buChar char="q"/>
            </a:pPr>
            <a:r>
              <a:rPr lang="bn-IN" sz="3200" dirty="0">
                <a:latin typeface="NikoshBAN" panose="02000000000000000000" pitchFamily="2" charset="0"/>
                <a:cs typeface="NikoshBAN" panose="02000000000000000000" pitchFamily="2" charset="0"/>
              </a:rPr>
              <a:t> সালাতের পারিভাষিক সংজ্ঞা লিখ।</a:t>
            </a:r>
          </a:p>
        </p:txBody>
      </p:sp>
    </p:spTree>
    <p:extLst>
      <p:ext uri="{BB962C8B-B14F-4D97-AF65-F5344CB8AC3E}">
        <p14:creationId xmlns:p14="http://schemas.microsoft.com/office/powerpoint/2010/main" val="3256613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anim calcmode="lin" valueType="num">
                                      <p:cBhvr>
                                        <p:cTn id="13"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2000"/>
                                        <p:tgtEl>
                                          <p:spTgt spid="3">
                                            <p:txEl>
                                              <p:pRg st="1" end="1"/>
                                            </p:txEl>
                                          </p:spTgt>
                                        </p:tgtEl>
                                      </p:cBhvr>
                                    </p:animEffect>
                                    <p:anim calcmode="lin" valueType="num">
                                      <p:cBhvr>
                                        <p:cTn id="20"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2000"/>
                                        <p:tgtEl>
                                          <p:spTgt spid="3">
                                            <p:txEl>
                                              <p:pRg st="2" end="2"/>
                                            </p:txEl>
                                          </p:spTgt>
                                        </p:tgtEl>
                                      </p:cBhvr>
                                    </p:animEffect>
                                    <p:anim calcmode="lin" valueType="num">
                                      <p:cBhvr>
                                        <p:cTn id="27"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2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368FDD3-A85F-4104-95EB-EFC5F603EA6E}"/>
              </a:ext>
            </a:extLst>
          </p:cNvPr>
          <p:cNvSpPr txBox="1"/>
          <p:nvPr/>
        </p:nvSpPr>
        <p:spPr>
          <a:xfrm>
            <a:off x="2743200" y="685800"/>
            <a:ext cx="3352800" cy="1200329"/>
          </a:xfrm>
          <a:prstGeom prst="rect">
            <a:avLst/>
          </a:prstGeom>
          <a:noFill/>
        </p:spPr>
        <p:txBody>
          <a:bodyPr wrap="square" rtlCol="0">
            <a:spAutoFit/>
          </a:bodyPr>
          <a:lstStyle/>
          <a:p>
            <a:r>
              <a:rPr lang="bn-IN" sz="7200" dirty="0">
                <a:solidFill>
                  <a:srgbClr val="FFC000"/>
                </a:solidFill>
                <a:latin typeface="NikoshBAN" panose="02000000000000000000" pitchFamily="2" charset="0"/>
                <a:cs typeface="NikoshBAN" panose="02000000000000000000" pitchFamily="2" charset="0"/>
              </a:rPr>
              <a:t>দলীয় কাজ</a:t>
            </a:r>
            <a:endParaRPr lang="en-US" sz="7200" dirty="0">
              <a:solidFill>
                <a:srgbClr val="FFC000"/>
              </a:solidFill>
              <a:latin typeface="NikoshBAN" panose="02000000000000000000" pitchFamily="2" charset="0"/>
              <a:cs typeface="NikoshBAN" panose="02000000000000000000" pitchFamily="2" charset="0"/>
            </a:endParaRPr>
          </a:p>
        </p:txBody>
      </p:sp>
      <p:sp>
        <p:nvSpPr>
          <p:cNvPr id="3" name="TextBox 2">
            <a:extLst>
              <a:ext uri="{FF2B5EF4-FFF2-40B4-BE49-F238E27FC236}">
                <a16:creationId xmlns:a16="http://schemas.microsoft.com/office/drawing/2014/main" id="{A8F161BA-C910-49BD-97DF-B561A2072DB9}"/>
              </a:ext>
            </a:extLst>
          </p:cNvPr>
          <p:cNvSpPr txBox="1"/>
          <p:nvPr/>
        </p:nvSpPr>
        <p:spPr>
          <a:xfrm>
            <a:off x="457200" y="2895600"/>
            <a:ext cx="8382000" cy="1754326"/>
          </a:xfrm>
          <a:prstGeom prst="rect">
            <a:avLst/>
          </a:prstGeom>
          <a:noFill/>
        </p:spPr>
        <p:txBody>
          <a:bodyPr wrap="square" rtlCol="0">
            <a:spAutoFit/>
          </a:bodyPr>
          <a:lstStyle/>
          <a:p>
            <a:pPr marL="285750" indent="-285750">
              <a:buFont typeface="Wingdings" panose="05000000000000000000" pitchFamily="2" charset="2"/>
              <a:buChar char="q"/>
            </a:pPr>
            <a:r>
              <a:rPr lang="bn-IN" sz="5400" dirty="0">
                <a:solidFill>
                  <a:schemeClr val="accent6">
                    <a:lumMod val="25000"/>
                  </a:schemeClr>
                </a:solidFill>
                <a:latin typeface="NikoshBAN" panose="02000000000000000000" pitchFamily="2" charset="0"/>
                <a:cs typeface="NikoshBAN" panose="02000000000000000000" pitchFamily="2" charset="0"/>
              </a:rPr>
              <a:t> তোমরা দলে বিভক্ত হয়ে সালাতের ৫টি শিক্ষা লিখ।</a:t>
            </a:r>
            <a:endParaRPr lang="en-US" sz="5400" dirty="0">
              <a:solidFill>
                <a:schemeClr val="accent6">
                  <a:lumMod val="25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089576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3" fill="hold" grpId="0" nodeType="clickEffect">
                                  <p:stCondLst>
                                    <p:cond delay="0"/>
                                  </p:stCondLst>
                                  <p:iterate type="lt">
                                    <p:tmPct val="10000"/>
                                  </p:iterate>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225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5" dur="225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a:extLst>
              <a:ext uri="{FF2B5EF4-FFF2-40B4-BE49-F238E27FC236}">
                <a16:creationId xmlns:a16="http://schemas.microsoft.com/office/drawing/2014/main" id="{FB21271A-A79E-4D95-BD08-E329A672F998}"/>
              </a:ext>
            </a:extLst>
          </p:cNvPr>
          <p:cNvSpPr/>
          <p:nvPr/>
        </p:nvSpPr>
        <p:spPr>
          <a:xfrm>
            <a:off x="800100" y="1066800"/>
            <a:ext cx="7543800" cy="5029200"/>
          </a:xfrm>
          <a:prstGeom prst="flowChartMultidocument">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harsh" dir="t"/>
            </a:scene3d>
            <a:sp3d extrusionH="57150" prstMaterial="matte">
              <a:bevelT w="63500" h="12700" prst="angle"/>
              <a:contourClr>
                <a:schemeClr val="bg1">
                  <a:lumMod val="65000"/>
                </a:schemeClr>
              </a:contourClr>
            </a:sp3d>
          </a:bodyPr>
          <a:lstStyle/>
          <a:p>
            <a:pPr algn="ctr"/>
            <a:r>
              <a:rPr lang="en-US" sz="9600" b="1" dirty="0" err="1">
                <a:ln/>
                <a:solidFill>
                  <a:srgbClr val="FF0000"/>
                </a:solidFill>
                <a:latin typeface="NikoshBAN" panose="02000000000000000000" pitchFamily="2" charset="0"/>
                <a:cs typeface="NikoshBAN" panose="02000000000000000000" pitchFamily="2" charset="0"/>
              </a:rPr>
              <a:t>মূল্যায়ন</a:t>
            </a:r>
            <a:endParaRPr lang="en-US" sz="9600" b="1" dirty="0">
              <a:ln/>
              <a:solidFill>
                <a:srgbClr val="FF0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782931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2CD98C0-3C42-457F-A610-7E885F4D7B94}"/>
              </a:ext>
            </a:extLst>
          </p:cNvPr>
          <p:cNvSpPr txBox="1"/>
          <p:nvPr/>
        </p:nvSpPr>
        <p:spPr>
          <a:xfrm>
            <a:off x="3276600" y="914400"/>
            <a:ext cx="2971800" cy="1015663"/>
          </a:xfrm>
          <a:prstGeom prst="rect">
            <a:avLst/>
          </a:prstGeom>
          <a:noFill/>
        </p:spPr>
        <p:txBody>
          <a:bodyPr wrap="square" rtlCol="0">
            <a:spAutoFit/>
          </a:bodyPr>
          <a:lstStyle/>
          <a:p>
            <a:r>
              <a:rPr lang="bn-IN" sz="6000" dirty="0">
                <a:solidFill>
                  <a:srgbClr val="002060"/>
                </a:solidFill>
                <a:latin typeface="NikoshBAN" panose="02000000000000000000" pitchFamily="2" charset="0"/>
                <a:cs typeface="NikoshBAN" panose="02000000000000000000" pitchFamily="2" charset="0"/>
              </a:rPr>
              <a:t>বাড়ির কাজ</a:t>
            </a:r>
            <a:endParaRPr lang="en-US" sz="6000" dirty="0">
              <a:solidFill>
                <a:srgbClr val="002060"/>
              </a:solidFill>
              <a:latin typeface="NikoshBAN" panose="02000000000000000000" pitchFamily="2" charset="0"/>
              <a:cs typeface="NikoshBAN" panose="02000000000000000000" pitchFamily="2" charset="0"/>
            </a:endParaRPr>
          </a:p>
        </p:txBody>
      </p:sp>
      <p:sp>
        <p:nvSpPr>
          <p:cNvPr id="3" name="TextBox 2">
            <a:extLst>
              <a:ext uri="{FF2B5EF4-FFF2-40B4-BE49-F238E27FC236}">
                <a16:creationId xmlns:a16="http://schemas.microsoft.com/office/drawing/2014/main" id="{4709AB4A-7120-46AC-B733-283F69255C81}"/>
              </a:ext>
            </a:extLst>
          </p:cNvPr>
          <p:cNvSpPr txBox="1"/>
          <p:nvPr/>
        </p:nvSpPr>
        <p:spPr>
          <a:xfrm>
            <a:off x="533400" y="3200400"/>
            <a:ext cx="8458200" cy="1446550"/>
          </a:xfrm>
          <a:prstGeom prst="rect">
            <a:avLst/>
          </a:prstGeom>
          <a:noFill/>
        </p:spPr>
        <p:txBody>
          <a:bodyPr wrap="square" rtlCol="0">
            <a:spAutoFit/>
          </a:bodyPr>
          <a:lstStyle/>
          <a:p>
            <a:pPr marL="285750" indent="-285750">
              <a:buFont typeface="Wingdings" panose="05000000000000000000" pitchFamily="2" charset="2"/>
              <a:buChar char="q"/>
            </a:pPr>
            <a:r>
              <a:rPr lang="bn-IN" sz="4400" dirty="0">
                <a:solidFill>
                  <a:srgbClr val="FFC000"/>
                </a:solidFill>
                <a:latin typeface="NikoshBAN" panose="02000000000000000000" pitchFamily="2" charset="0"/>
                <a:cs typeface="NikoshBAN" panose="02000000000000000000" pitchFamily="2" charset="0"/>
              </a:rPr>
              <a:t> সালাতের গুরুত্ব লিখে আনবে।</a:t>
            </a:r>
          </a:p>
          <a:p>
            <a:pPr marL="285750" indent="-285750">
              <a:buFont typeface="Wingdings" panose="05000000000000000000" pitchFamily="2" charset="2"/>
              <a:buChar char="q"/>
            </a:pPr>
            <a:r>
              <a:rPr lang="bn-IN" sz="4400" dirty="0">
                <a:solidFill>
                  <a:srgbClr val="FFC000"/>
                </a:solidFill>
                <a:latin typeface="NikoshBAN" panose="02000000000000000000" pitchFamily="2" charset="0"/>
                <a:cs typeface="NikoshBAN" panose="02000000000000000000" pitchFamily="2" charset="0"/>
              </a:rPr>
              <a:t> সালাত দ্বীনের খুটি ব্যাখ্যা করে লিখে আনবে।</a:t>
            </a:r>
            <a:endParaRPr lang="en-US" sz="4400" dirty="0">
              <a:solidFill>
                <a:srgbClr val="FFC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434596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3" fill="hold" grpId="0" nodeType="clickEffect">
                                  <p:stCondLst>
                                    <p:cond delay="0"/>
                                  </p:stCondLst>
                                  <p:iterate type="wd">
                                    <p:tmPct val="10000"/>
                                  </p:iterate>
                                  <p:childTnLst>
                                    <p:set>
                                      <p:cBhvr>
                                        <p:cTn id="11" dur="1" fill="hold">
                                          <p:stCondLst>
                                            <p:cond delay="0"/>
                                          </p:stCondLst>
                                        </p:cTn>
                                        <p:tgtEl>
                                          <p:spTgt spid="3"/>
                                        </p:tgtEl>
                                        <p:attrNameLst>
                                          <p:attrName>style.visibility</p:attrName>
                                        </p:attrNameLst>
                                      </p:cBhvr>
                                      <p:to>
                                        <p:strVal val="visible"/>
                                      </p:to>
                                    </p:set>
                                    <p:anim calcmode="lin" valueType="num">
                                      <p:cBhvr additive="base">
                                        <p:cTn id="12" dur="2000" fill="hold"/>
                                        <p:tgtEl>
                                          <p:spTgt spid="3"/>
                                        </p:tgtEl>
                                        <p:attrNameLst>
                                          <p:attrName>ppt_x</p:attrName>
                                        </p:attrNameLst>
                                      </p:cBhvr>
                                      <p:tavLst>
                                        <p:tav tm="0">
                                          <p:val>
                                            <p:strVal val="1+#ppt_w/2"/>
                                          </p:val>
                                        </p:tav>
                                        <p:tav tm="100000">
                                          <p:val>
                                            <p:strVal val="#ppt_x"/>
                                          </p:val>
                                        </p:tav>
                                      </p:tavLst>
                                    </p:anim>
                                    <p:anim calcmode="lin" valueType="num">
                                      <p:cBhvr additive="base">
                                        <p:cTn id="13" dur="2000" fill="hold"/>
                                        <p:tgtEl>
                                          <p:spTgt spid="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Off-page Connector 1"/>
          <p:cNvSpPr/>
          <p:nvPr/>
        </p:nvSpPr>
        <p:spPr>
          <a:xfrm>
            <a:off x="1447800" y="35169"/>
            <a:ext cx="6553200" cy="1679917"/>
          </a:xfrm>
          <a:prstGeom prst="flowChartOffpageConnector">
            <a:avLst/>
          </a:prstGeom>
          <a:ln>
            <a:noFill/>
          </a:ln>
          <a:effectLst>
            <a:outerShdw blurRad="184150" dist="241300" dir="11520000" sx="110000" sy="110000" algn="ctr">
              <a:srgbClr val="000000">
                <a:alpha val="18000"/>
              </a:srgbClr>
            </a:outerShdw>
          </a:effectLst>
          <a:scene3d>
            <a:camera prst="perspectiveRelaxed"/>
            <a:lightRig rig="flood" dir="t">
              <a:rot lat="0" lon="0" rev="13800000"/>
            </a:lightRig>
          </a:scene3d>
          <a:sp3d extrusionH="107950" prstMaterial="plastic">
            <a:bevelT w="82550" h="63500" prst="divot"/>
            <a:bevelB/>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harsh" dir="t"/>
            </a:scene3d>
            <a:sp3d extrusionH="57150" prstMaterial="matte">
              <a:bevelT w="63500" h="12700" prst="angle"/>
              <a:contourClr>
                <a:schemeClr val="bg1">
                  <a:lumMod val="65000"/>
                </a:schemeClr>
              </a:contourClr>
            </a:sp3d>
          </a:bodyPr>
          <a:lstStyle/>
          <a:p>
            <a:pPr algn="ctr"/>
            <a:r>
              <a:rPr lang="en-US" sz="9600" b="1" dirty="0" err="1">
                <a:ln/>
                <a:solidFill>
                  <a:schemeClr val="accent3"/>
                </a:solidFill>
                <a:latin typeface="NikoshBAN" panose="02000000000000000000" pitchFamily="2" charset="0"/>
                <a:cs typeface="NikoshBAN" panose="02000000000000000000" pitchFamily="2" charset="0"/>
              </a:rPr>
              <a:t>ধন্যবাদ</a:t>
            </a:r>
            <a:endParaRPr lang="en-US" sz="9600" b="1" dirty="0">
              <a:ln/>
              <a:solidFill>
                <a:schemeClr val="accent3"/>
              </a:solidFill>
              <a:latin typeface="NikoshBAN" panose="02000000000000000000" pitchFamily="2" charset="0"/>
              <a:cs typeface="NikoshBAN" panose="02000000000000000000" pitchFamily="2" charset="0"/>
            </a:endParaRPr>
          </a:p>
        </p:txBody>
      </p:sp>
      <p:pic>
        <p:nvPicPr>
          <p:cNvPr id="5" name="Picture 4">
            <a:extLst>
              <a:ext uri="{FF2B5EF4-FFF2-40B4-BE49-F238E27FC236}">
                <a16:creationId xmlns:a16="http://schemas.microsoft.com/office/drawing/2014/main" id="{D2FDCCAB-DF64-41EE-984D-63C2838A5C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0" y="1863431"/>
            <a:ext cx="4914900" cy="2937169"/>
          </a:xfrm>
          <a:prstGeom prst="rect">
            <a:avLst/>
          </a:prstGeom>
          <a:ln w="228600" cap="sq" cmpd="thickThin">
            <a:solidFill>
              <a:srgbClr val="000000"/>
            </a:solidFill>
            <a:prstDash val="solid"/>
            <a:miter lim="800000"/>
          </a:ln>
          <a:effectLst>
            <a:innerShdw blurRad="76200">
              <a:srgbClr val="000000"/>
            </a:innerShdw>
          </a:effectLst>
        </p:spPr>
      </p:pic>
      <p:sp>
        <p:nvSpPr>
          <p:cNvPr id="6" name="TextBox 5">
            <a:extLst>
              <a:ext uri="{FF2B5EF4-FFF2-40B4-BE49-F238E27FC236}">
                <a16:creationId xmlns:a16="http://schemas.microsoft.com/office/drawing/2014/main" id="{CAE3B14E-F079-4F31-A183-A5C1AFE2B3A8}"/>
              </a:ext>
            </a:extLst>
          </p:cNvPr>
          <p:cNvSpPr txBox="1"/>
          <p:nvPr/>
        </p:nvSpPr>
        <p:spPr>
          <a:xfrm>
            <a:off x="1752600" y="5111262"/>
            <a:ext cx="6096000" cy="1569660"/>
          </a:xfrm>
          <a:prstGeom prst="rect">
            <a:avLst/>
          </a:prstGeom>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wrap="square" rtlCol="0">
            <a:spAutoFit/>
          </a:bodyPr>
          <a:lstStyle/>
          <a:p>
            <a:r>
              <a:rPr lang="bn-IN" sz="9600" b="1" dirty="0">
                <a:ln w="22225">
                  <a:solidFill>
                    <a:schemeClr val="accent2"/>
                  </a:solidFill>
                  <a:prstDash val="solid"/>
                </a:ln>
                <a:solidFill>
                  <a:schemeClr val="accent2">
                    <a:lumMod val="40000"/>
                    <a:lumOff val="60000"/>
                  </a:schemeClr>
                </a:solidFill>
                <a:latin typeface="NikoshBAN" panose="02000000000000000000" pitchFamily="2" charset="0"/>
                <a:cs typeface="NikoshBAN" panose="02000000000000000000" pitchFamily="2" charset="0"/>
              </a:rPr>
              <a:t>আল্লাহ হাফেজ</a:t>
            </a:r>
            <a:endParaRPr lang="en-US" sz="9600" b="1" dirty="0">
              <a:ln w="22225">
                <a:solidFill>
                  <a:schemeClr val="accent2"/>
                </a:solidFill>
                <a:prstDash val="solid"/>
              </a:ln>
              <a:solidFill>
                <a:schemeClr val="accent2">
                  <a:lumMod val="40000"/>
                  <a:lumOff val="60000"/>
                </a:schemeClr>
              </a:solidFill>
              <a:latin typeface="NikoshBAN" panose="02000000000000000000" pitchFamily="2" charset="0"/>
              <a:cs typeface="NikoshBAN" panose="02000000000000000000" pitchFamily="2" charset="0"/>
            </a:endParaRP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Effect transition="in" filter="fade">
                                      <p:cBhvr>
                                        <p:cTn id="9" dur="2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6"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2000" fill="hold"/>
                                        <p:tgtEl>
                                          <p:spTgt spid="5"/>
                                        </p:tgtEl>
                                        <p:attrNameLst>
                                          <p:attrName>ppt_x</p:attrName>
                                        </p:attrNameLst>
                                      </p:cBhvr>
                                      <p:tavLst>
                                        <p:tav tm="0">
                                          <p:val>
                                            <p:strVal val="1+#ppt_w/2"/>
                                          </p:val>
                                        </p:tav>
                                        <p:tav tm="100000">
                                          <p:val>
                                            <p:strVal val="#ppt_x"/>
                                          </p:val>
                                        </p:tav>
                                      </p:tavLst>
                                    </p:anim>
                                    <p:anim calcmode="lin" valueType="num">
                                      <p:cBhvr additive="base">
                                        <p:cTn id="15"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5"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2000"/>
                                        <p:tgtEl>
                                          <p:spTgt spid="6"/>
                                        </p:tgtEl>
                                      </p:cBhvr>
                                    </p:animEffect>
                                    <p:anim calcmode="lin" valueType="num">
                                      <p:cBhvr>
                                        <p:cTn id="21" dur="2000" fill="hold"/>
                                        <p:tgtEl>
                                          <p:spTgt spid="6"/>
                                        </p:tgtEl>
                                        <p:attrNameLst>
                                          <p:attrName>ppt_w</p:attrName>
                                        </p:attrNameLst>
                                      </p:cBhvr>
                                      <p:tavLst>
                                        <p:tav tm="0" fmla="#ppt_w*sin(2.5*pi*$)">
                                          <p:val>
                                            <p:fltVal val="0"/>
                                          </p:val>
                                        </p:tav>
                                        <p:tav tm="100000">
                                          <p:val>
                                            <p:fltVal val="1"/>
                                          </p:val>
                                        </p:tav>
                                      </p:tavLst>
                                    </p:anim>
                                    <p:anim calcmode="lin" valueType="num">
                                      <p:cBhvr>
                                        <p:cTn id="22"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457200"/>
            <a:ext cx="3352800" cy="914400"/>
          </a:xfrm>
          <a:scene3d>
            <a:camera prst="orthographicFront"/>
            <a:lightRig rig="soft" dir="t">
              <a:rot lat="0" lon="0" rev="2400000"/>
            </a:lightRig>
          </a:scene3d>
          <a:sp3d>
            <a:bevelT w="139700" h="139700" prst="divot"/>
          </a:sp3d>
        </p:spPr>
        <p:style>
          <a:lnRef idx="2">
            <a:schemeClr val="accent2"/>
          </a:lnRef>
          <a:fillRef idx="1">
            <a:schemeClr val="lt1"/>
          </a:fillRef>
          <a:effectRef idx="0">
            <a:schemeClr val="accent2"/>
          </a:effectRef>
          <a:fontRef idx="minor">
            <a:schemeClr val="dk1"/>
          </a:fontRef>
        </p:style>
        <p:txBody>
          <a:bodyPr>
            <a:normAutofit/>
            <a:scene3d>
              <a:camera prst="orthographicFront"/>
              <a:lightRig rig="soft" dir="t">
                <a:rot lat="0" lon="0" rev="2400000"/>
              </a:lightRig>
            </a:scene3d>
            <a:sp3d>
              <a:bevelT w="19050" h="12700"/>
            </a:sp3d>
          </a:bodyPr>
          <a:lstStyle/>
          <a:p>
            <a:pPr algn="ctr"/>
            <a:r>
              <a:rPr lang="en-US" sz="4800" dirty="0" err="1">
                <a:solidFill>
                  <a:srgbClr val="FFC000"/>
                </a:solidFill>
                <a:latin typeface="NikoshBAN" panose="02000000000000000000" pitchFamily="2" charset="0"/>
                <a:cs typeface="NikoshBAN" panose="02000000000000000000" pitchFamily="2" charset="0"/>
              </a:rPr>
              <a:t>শিক্ষক</a:t>
            </a:r>
            <a:r>
              <a:rPr lang="en-US" sz="4800" dirty="0">
                <a:solidFill>
                  <a:srgbClr val="FFC000"/>
                </a:solidFill>
                <a:latin typeface="NikoshBAN" panose="02000000000000000000" pitchFamily="2" charset="0"/>
                <a:cs typeface="NikoshBAN" panose="02000000000000000000" pitchFamily="2" charset="0"/>
              </a:rPr>
              <a:t> </a:t>
            </a:r>
            <a:r>
              <a:rPr lang="en-US" sz="4800" dirty="0" err="1">
                <a:solidFill>
                  <a:srgbClr val="FFC000"/>
                </a:solidFill>
                <a:latin typeface="NikoshBAN" panose="02000000000000000000" pitchFamily="2" charset="0"/>
                <a:cs typeface="NikoshBAN" panose="02000000000000000000" pitchFamily="2" charset="0"/>
              </a:rPr>
              <a:t>পরিচিতি</a:t>
            </a:r>
            <a:endParaRPr lang="en-US" sz="4800" dirty="0">
              <a:solidFill>
                <a:srgbClr val="FFC000"/>
              </a:solidFill>
              <a:latin typeface="NikoshBAN" panose="02000000000000000000" pitchFamily="2" charset="0"/>
              <a:cs typeface="NikoshBAN" panose="02000000000000000000" pitchFamily="2" charset="0"/>
            </a:endParaRPr>
          </a:p>
        </p:txBody>
      </p:sp>
      <p:pic>
        <p:nvPicPr>
          <p:cNvPr id="8" name="Picture 7">
            <a:extLst>
              <a:ext uri="{FF2B5EF4-FFF2-40B4-BE49-F238E27FC236}">
                <a16:creationId xmlns:a16="http://schemas.microsoft.com/office/drawing/2014/main" id="{276EE2FD-2326-4304-BFC4-5556409933DD}"/>
              </a:ext>
            </a:extLst>
          </p:cNvPr>
          <p:cNvPicPr>
            <a:picLocks noChangeAspect="1"/>
          </p:cNvPicPr>
          <p:nvPr/>
        </p:nvPicPr>
        <p:blipFill>
          <a:blip r:embed="rId2"/>
          <a:stretch>
            <a:fillRect/>
          </a:stretch>
        </p:blipFill>
        <p:spPr>
          <a:xfrm>
            <a:off x="457199" y="2103005"/>
            <a:ext cx="8229601" cy="2651990"/>
          </a:xfrm>
          <a:prstGeom prst="rect">
            <a:avLst/>
          </a:prstGeom>
        </p:spPr>
      </p:pic>
      <p:sp>
        <p:nvSpPr>
          <p:cNvPr id="10" name="Scroll: Vertical 9">
            <a:extLst>
              <a:ext uri="{FF2B5EF4-FFF2-40B4-BE49-F238E27FC236}">
                <a16:creationId xmlns:a16="http://schemas.microsoft.com/office/drawing/2014/main" id="{9EC5A8A0-7236-40A3-A31D-12F95FB8F91C}"/>
              </a:ext>
            </a:extLst>
          </p:cNvPr>
          <p:cNvSpPr/>
          <p:nvPr/>
        </p:nvSpPr>
        <p:spPr>
          <a:xfrm>
            <a:off x="2971800" y="2286000"/>
            <a:ext cx="685800" cy="2362200"/>
          </a:xfrm>
          <a:prstGeom prst="verticalScroll">
            <a:avLst>
              <a:gd name="adj" fmla="val 25000"/>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Effect transition="in" filter="fade">
                                      <p:cBhvr>
                                        <p:cTn id="9" dur="2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3000"/>
                                        <p:tgtEl>
                                          <p:spTgt spid="8"/>
                                        </p:tgtEl>
                                      </p:cBhvr>
                                    </p:animEffect>
                                    <p:anim calcmode="lin" valueType="num">
                                      <p:cBhvr>
                                        <p:cTn id="15" dur="3000" fill="hold"/>
                                        <p:tgtEl>
                                          <p:spTgt spid="8"/>
                                        </p:tgtEl>
                                        <p:attrNameLst>
                                          <p:attrName>ppt_w</p:attrName>
                                        </p:attrNameLst>
                                      </p:cBhvr>
                                      <p:tavLst>
                                        <p:tav tm="0" fmla="#ppt_w*sin(2.5*pi*$)">
                                          <p:val>
                                            <p:fltVal val="0"/>
                                          </p:val>
                                        </p:tav>
                                        <p:tav tm="100000">
                                          <p:val>
                                            <p:fltVal val="1"/>
                                          </p:val>
                                        </p:tav>
                                      </p:tavLst>
                                    </p:anim>
                                    <p:anim calcmode="lin" valueType="num">
                                      <p:cBhvr>
                                        <p:cTn id="16" dur="3000" fill="hold"/>
                                        <p:tgtEl>
                                          <p:spTgt spid="8"/>
                                        </p:tgtEl>
                                        <p:attrNameLst>
                                          <p:attrName>ppt_h</p:attrName>
                                        </p:attrNameLst>
                                      </p:cBhvr>
                                      <p:tavLst>
                                        <p:tav tm="0">
                                          <p:val>
                                            <p:strVal val="#ppt_h"/>
                                          </p:val>
                                        </p:tav>
                                        <p:tav tm="100000">
                                          <p:val>
                                            <p:strVal val="#ppt_h"/>
                                          </p:val>
                                        </p:tav>
                                      </p:tavLst>
                                    </p:anim>
                                  </p:childTnLst>
                                </p:cTn>
                              </p:par>
                              <p:par>
                                <p:cTn id="17" presetID="45"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3000"/>
                                        <p:tgtEl>
                                          <p:spTgt spid="10"/>
                                        </p:tgtEl>
                                      </p:cBhvr>
                                    </p:animEffect>
                                    <p:anim calcmode="lin" valueType="num">
                                      <p:cBhvr>
                                        <p:cTn id="20" dur="3000" fill="hold"/>
                                        <p:tgtEl>
                                          <p:spTgt spid="10"/>
                                        </p:tgtEl>
                                        <p:attrNameLst>
                                          <p:attrName>ppt_w</p:attrName>
                                        </p:attrNameLst>
                                      </p:cBhvr>
                                      <p:tavLst>
                                        <p:tav tm="0" fmla="#ppt_w*sin(2.5*pi*$)">
                                          <p:val>
                                            <p:fltVal val="0"/>
                                          </p:val>
                                        </p:tav>
                                        <p:tav tm="100000">
                                          <p:val>
                                            <p:fltVal val="1"/>
                                          </p:val>
                                        </p:tav>
                                      </p:tavLst>
                                    </p:anim>
                                    <p:anim calcmode="lin" valueType="num">
                                      <p:cBhvr>
                                        <p:cTn id="21" dur="3000" fill="hold"/>
                                        <p:tgtEl>
                                          <p:spTgt spid="1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n Arrow 1"/>
          <p:cNvSpPr/>
          <p:nvPr/>
        </p:nvSpPr>
        <p:spPr>
          <a:xfrm>
            <a:off x="1752600" y="304800"/>
            <a:ext cx="5943600" cy="2133600"/>
          </a:xfrm>
          <a:prstGeom prst="downArrow">
            <a:avLst>
              <a:gd name="adj1" fmla="val 50000"/>
              <a:gd name="adj2" fmla="val 50499"/>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5400" dirty="0" err="1">
                <a:latin typeface="NikoshBAN" panose="02000000000000000000" pitchFamily="2" charset="0"/>
                <a:cs typeface="NikoshBAN" panose="02000000000000000000" pitchFamily="2" charset="0"/>
              </a:rPr>
              <a:t>পাঠ</a:t>
            </a:r>
            <a:endParaRPr lang="en-US" sz="5400" dirty="0">
              <a:latin typeface="NikoshBAN" panose="02000000000000000000" pitchFamily="2" charset="0"/>
              <a:cs typeface="NikoshBAN" panose="02000000000000000000" pitchFamily="2" charset="0"/>
            </a:endParaRPr>
          </a:p>
          <a:p>
            <a:pPr algn="ctr"/>
            <a:r>
              <a:rPr lang="en-US" sz="5400" dirty="0" err="1">
                <a:latin typeface="NikoshBAN" panose="02000000000000000000" pitchFamily="2" charset="0"/>
                <a:cs typeface="NikoshBAN" panose="02000000000000000000" pitchFamily="2" charset="0"/>
              </a:rPr>
              <a:t>পরিচিতি</a:t>
            </a:r>
            <a:endParaRPr lang="en-US" sz="5400" dirty="0">
              <a:latin typeface="NikoshBAN" panose="02000000000000000000" pitchFamily="2" charset="0"/>
              <a:cs typeface="NikoshBAN" panose="02000000000000000000" pitchFamily="2" charset="0"/>
            </a:endParaRPr>
          </a:p>
        </p:txBody>
      </p:sp>
      <p:sp>
        <p:nvSpPr>
          <p:cNvPr id="4" name="Flowchart: Preparation 3"/>
          <p:cNvSpPr/>
          <p:nvPr/>
        </p:nvSpPr>
        <p:spPr>
          <a:xfrm>
            <a:off x="457200" y="2438400"/>
            <a:ext cx="8458200" cy="2590800"/>
          </a:xfrm>
          <a:prstGeom prst="flowChartPreparatio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4000" dirty="0" err="1">
                <a:latin typeface="NikoshBAN" panose="02000000000000000000" pitchFamily="2" charset="0"/>
                <a:cs typeface="NikoshBAN" panose="02000000000000000000" pitchFamily="2" charset="0"/>
              </a:rPr>
              <a:t>বিষয়ঃ</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আকাইদ</a:t>
            </a:r>
            <a:r>
              <a:rPr lang="en-US" sz="4000" dirty="0">
                <a:latin typeface="NikoshBAN" panose="02000000000000000000" pitchFamily="2" charset="0"/>
                <a:cs typeface="NikoshBAN" panose="02000000000000000000" pitchFamily="2" charset="0"/>
              </a:rPr>
              <a:t> ও </a:t>
            </a:r>
            <a:r>
              <a:rPr lang="en-US" sz="4000" dirty="0" err="1">
                <a:latin typeface="NikoshBAN" panose="02000000000000000000" pitchFamily="2" charset="0"/>
                <a:cs typeface="NikoshBAN" panose="02000000000000000000" pitchFamily="2" charset="0"/>
              </a:rPr>
              <a:t>ফিকহ</a:t>
            </a:r>
            <a:endParaRPr lang="en-US" sz="4000" dirty="0">
              <a:latin typeface="NikoshBAN" panose="02000000000000000000" pitchFamily="2" charset="0"/>
              <a:cs typeface="NikoshBAN" panose="02000000000000000000" pitchFamily="2" charset="0"/>
            </a:endParaRPr>
          </a:p>
          <a:p>
            <a:pPr algn="ctr"/>
            <a:r>
              <a:rPr lang="en-US" sz="4000" dirty="0" err="1">
                <a:latin typeface="NikoshBAN" panose="02000000000000000000" pitchFamily="2" charset="0"/>
                <a:cs typeface="NikoshBAN" panose="02000000000000000000" pitchFamily="2" charset="0"/>
              </a:rPr>
              <a:t>অধ্যায়ঃ</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পঞ্চম</a:t>
            </a:r>
            <a:endParaRPr lang="en-US" sz="4000" dirty="0">
              <a:latin typeface="NikoshBAN" panose="02000000000000000000" pitchFamily="2" charset="0"/>
              <a:cs typeface="NikoshBAN" panose="02000000000000000000" pitchFamily="2" charset="0"/>
            </a:endParaRPr>
          </a:p>
          <a:p>
            <a:pPr algn="ctr"/>
            <a:r>
              <a:rPr lang="en-US" sz="4000" dirty="0" err="1">
                <a:latin typeface="NikoshBAN" panose="02000000000000000000" pitchFamily="2" charset="0"/>
                <a:cs typeface="NikoshBAN" panose="02000000000000000000" pitchFamily="2" charset="0"/>
              </a:rPr>
              <a:t>শ্রেণিঃ</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সপ্তম</a:t>
            </a:r>
            <a:endParaRPr lang="en-US" sz="4000" dirty="0">
              <a:latin typeface="NikoshBAN" panose="02000000000000000000" pitchFamily="2" charset="0"/>
              <a:cs typeface="NikoshBAN" panose="02000000000000000000" pitchFamily="2" charset="0"/>
            </a:endParaRPr>
          </a:p>
          <a:p>
            <a:pPr algn="ctr"/>
            <a:endParaRPr lang="en-US" sz="4000" dirty="0">
              <a:latin typeface="NikoshBAN" panose="02000000000000000000" pitchFamily="2" charset="0"/>
              <a:cs typeface="NikoshBAN" panose="02000000000000000000" pitchFamily="2" charset="0"/>
            </a:endParaRPr>
          </a:p>
        </p:txBody>
      </p:sp>
    </p:spTree>
  </p:cSld>
  <p:clrMapOvr>
    <a:masterClrMapping/>
  </p:clrMapOvr>
  <p:transition>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2)">
                                      <p:cBhvr>
                                        <p:cTn id="7" dur="3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9" fill="hold" grpId="0" nodeType="clickEffect">
                                  <p:stCondLst>
                                    <p:cond delay="0"/>
                                  </p:stCondLst>
                                  <p:iterate type="wd">
                                    <p:tmPct val="10000"/>
                                  </p:iterate>
                                  <p:childTnLst>
                                    <p:set>
                                      <p:cBhvr>
                                        <p:cTn id="11" dur="1" fill="hold">
                                          <p:stCondLst>
                                            <p:cond delay="0"/>
                                          </p:stCondLst>
                                        </p:cTn>
                                        <p:tgtEl>
                                          <p:spTgt spid="4"/>
                                        </p:tgtEl>
                                        <p:attrNameLst>
                                          <p:attrName>style.visibility</p:attrName>
                                        </p:attrNameLst>
                                      </p:cBhvr>
                                      <p:to>
                                        <p:strVal val="visible"/>
                                      </p:to>
                                    </p:set>
                                    <p:anim calcmode="lin" valueType="num">
                                      <p:cBhvr additive="base">
                                        <p:cTn id="12" dur="2000" fill="hold"/>
                                        <p:tgtEl>
                                          <p:spTgt spid="4"/>
                                        </p:tgtEl>
                                        <p:attrNameLst>
                                          <p:attrName>ppt_x</p:attrName>
                                        </p:attrNameLst>
                                      </p:cBhvr>
                                      <p:tavLst>
                                        <p:tav tm="0">
                                          <p:val>
                                            <p:strVal val="0-#ppt_w/2"/>
                                          </p:val>
                                        </p:tav>
                                        <p:tav tm="100000">
                                          <p:val>
                                            <p:strVal val="#ppt_x"/>
                                          </p:val>
                                        </p:tav>
                                      </p:tavLst>
                                    </p:anim>
                                    <p:anim calcmode="lin" valueType="num">
                                      <p:cBhvr additive="base">
                                        <p:cTn id="13" dur="20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3.jpg"/>
          <p:cNvPicPr>
            <a:picLocks noChangeAspect="1"/>
          </p:cNvPicPr>
          <p:nvPr/>
        </p:nvPicPr>
        <p:blipFill>
          <a:blip r:embed="rId2"/>
          <a:stretch>
            <a:fillRect/>
          </a:stretch>
        </p:blipFill>
        <p:spPr>
          <a:xfrm>
            <a:off x="1890932" y="2438401"/>
            <a:ext cx="5958588" cy="3428999"/>
          </a:xfrm>
          <a:prstGeom prst="rect">
            <a:avLst/>
          </a:prstGeom>
          <a:ln w="228600" cap="sq" cmpd="thickThin">
            <a:solidFill>
              <a:srgbClr val="000000"/>
            </a:solidFill>
            <a:prstDash val="solid"/>
            <a:miter lim="800000"/>
          </a:ln>
          <a:effectLst>
            <a:innerShdw blurRad="76200">
              <a:srgbClr val="000000"/>
            </a:innerShdw>
          </a:effectLst>
        </p:spPr>
      </p:pic>
      <p:sp>
        <p:nvSpPr>
          <p:cNvPr id="2" name="TextBox 1">
            <a:extLst>
              <a:ext uri="{FF2B5EF4-FFF2-40B4-BE49-F238E27FC236}">
                <a16:creationId xmlns:a16="http://schemas.microsoft.com/office/drawing/2014/main" id="{65693188-08B9-42AB-A951-2BF1D2FABC57}"/>
              </a:ext>
            </a:extLst>
          </p:cNvPr>
          <p:cNvSpPr txBox="1"/>
          <p:nvPr/>
        </p:nvSpPr>
        <p:spPr>
          <a:xfrm>
            <a:off x="1051812" y="457200"/>
            <a:ext cx="5958588" cy="769441"/>
          </a:xfrm>
          <a:prstGeom prst="rect">
            <a:avLst/>
          </a:prstGeom>
          <a:noFill/>
        </p:spPr>
        <p:txBody>
          <a:bodyPr wrap="square" rtlCol="0">
            <a:spAutoFit/>
          </a:bodyPr>
          <a:lstStyle/>
          <a:p>
            <a:r>
              <a:rPr lang="bn-IN" sz="4400" dirty="0">
                <a:latin typeface="NikoshBAN" panose="02000000000000000000" pitchFamily="2" charset="0"/>
                <a:cs typeface="NikoshBAN" panose="02000000000000000000" pitchFamily="2" charset="0"/>
              </a:rPr>
              <a:t>নিচের ছবির দিকে লক্ষ কর-</a:t>
            </a:r>
            <a:endParaRPr lang="en-US" sz="4400" dirty="0">
              <a:latin typeface="NikoshBAN" panose="02000000000000000000" pitchFamily="2" charset="0"/>
              <a:cs typeface="NikoshBAN" panose="02000000000000000000" pitchFamily="2" charset="0"/>
            </a:endParaRP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iterate type="wd">
                                    <p:tmPct val="10000"/>
                                  </p:iterate>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outVertical)">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ular Callout 4"/>
          <p:cNvSpPr/>
          <p:nvPr/>
        </p:nvSpPr>
        <p:spPr>
          <a:xfrm>
            <a:off x="1524000" y="2590800"/>
            <a:ext cx="5943600" cy="3200400"/>
          </a:xfrm>
          <a:prstGeom prst="wedgeRectCallou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sz="9600" dirty="0">
              <a:latin typeface="NikoshBAN" panose="02000000000000000000" pitchFamily="2" charset="0"/>
              <a:cs typeface="NikoshBAN" panose="02000000000000000000" pitchFamily="2" charset="0"/>
            </a:endParaRPr>
          </a:p>
        </p:txBody>
      </p:sp>
      <p:sp>
        <p:nvSpPr>
          <p:cNvPr id="2" name="Scroll: Vertical 1">
            <a:extLst>
              <a:ext uri="{FF2B5EF4-FFF2-40B4-BE49-F238E27FC236}">
                <a16:creationId xmlns:a16="http://schemas.microsoft.com/office/drawing/2014/main" id="{EC602488-FD33-4286-B2B0-A043D8C23A40}"/>
              </a:ext>
            </a:extLst>
          </p:cNvPr>
          <p:cNvSpPr/>
          <p:nvPr/>
        </p:nvSpPr>
        <p:spPr>
          <a:xfrm rot="16200000">
            <a:off x="3829050" y="-2647950"/>
            <a:ext cx="1295400" cy="7658100"/>
          </a:xfrm>
          <a:prstGeom prst="verticalScroll">
            <a:avLst>
              <a:gd name="adj" fmla="val 25000"/>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559658D9-5DFD-45A6-9BB6-5873992E6929}"/>
              </a:ext>
            </a:extLst>
          </p:cNvPr>
          <p:cNvSpPr txBox="1"/>
          <p:nvPr/>
        </p:nvSpPr>
        <p:spPr>
          <a:xfrm>
            <a:off x="1333500" y="834479"/>
            <a:ext cx="7162800" cy="769441"/>
          </a:xfrm>
          <a:prstGeom prst="rect">
            <a:avLst/>
          </a:prstGeom>
          <a:noFill/>
        </p:spPr>
        <p:txBody>
          <a:bodyPr wrap="square" rtlCol="0">
            <a:spAutoFit/>
          </a:bodyPr>
          <a:lstStyle/>
          <a:p>
            <a:r>
              <a:rPr lang="bn-IN" sz="4400" dirty="0">
                <a:solidFill>
                  <a:srgbClr val="00B050"/>
                </a:solidFill>
                <a:latin typeface="NikoshBAN" panose="02000000000000000000" pitchFamily="2" charset="0"/>
                <a:cs typeface="NikoshBAN" panose="02000000000000000000" pitchFamily="2" charset="0"/>
              </a:rPr>
              <a:t>তাহলে আজকের আলোচ্য বিষয়ঃ</a:t>
            </a:r>
            <a:endParaRPr lang="en-US" sz="4400" dirty="0">
              <a:solidFill>
                <a:srgbClr val="00B050"/>
              </a:solidFill>
              <a:latin typeface="NikoshBAN" panose="02000000000000000000" pitchFamily="2" charset="0"/>
              <a:cs typeface="NikoshBAN" panose="02000000000000000000" pitchFamily="2" charset="0"/>
            </a:endParaRPr>
          </a:p>
        </p:txBody>
      </p:sp>
      <p:sp>
        <p:nvSpPr>
          <p:cNvPr id="6" name="TextBox 5">
            <a:extLst>
              <a:ext uri="{FF2B5EF4-FFF2-40B4-BE49-F238E27FC236}">
                <a16:creationId xmlns:a16="http://schemas.microsoft.com/office/drawing/2014/main" id="{505E1A47-C241-4E0F-8114-8D0A30836884}"/>
              </a:ext>
            </a:extLst>
          </p:cNvPr>
          <p:cNvSpPr txBox="1"/>
          <p:nvPr/>
        </p:nvSpPr>
        <p:spPr>
          <a:xfrm>
            <a:off x="2819400" y="3267670"/>
            <a:ext cx="2971800" cy="1846659"/>
          </a:xfrm>
          <a:prstGeom prst="rect">
            <a:avLst/>
          </a:prstGeom>
          <a:noFill/>
        </p:spPr>
        <p:txBody>
          <a:bodyPr wrap="square" rtlCol="0">
            <a:spAutoFit/>
          </a:bodyPr>
          <a:lstStyle/>
          <a:p>
            <a:r>
              <a:rPr lang="en-US" sz="9600" dirty="0" err="1">
                <a:solidFill>
                  <a:srgbClr val="FFC000"/>
                </a:solidFill>
                <a:latin typeface="NikoshBAN" panose="02000000000000000000" pitchFamily="2" charset="0"/>
                <a:cs typeface="NikoshBAN" panose="02000000000000000000" pitchFamily="2" charset="0"/>
              </a:rPr>
              <a:t>নামাজ</a:t>
            </a:r>
            <a:endParaRPr lang="en-US" sz="9600" dirty="0">
              <a:solidFill>
                <a:srgbClr val="FFC000"/>
              </a:solidFill>
              <a:latin typeface="NikoshBAN" panose="02000000000000000000" pitchFamily="2" charset="0"/>
              <a:cs typeface="NikoshBAN" panose="02000000000000000000" pitchFamily="2" charset="0"/>
            </a:endParaRPr>
          </a:p>
          <a:p>
            <a:endParaRPr lang="en-US" dirty="0"/>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iterate type="wd">
                                    <p:tmPct val="10000"/>
                                  </p:iterate>
                                  <p:childTnLst>
                                    <p:set>
                                      <p:cBhvr>
                                        <p:cTn id="6" dur="1" fill="hold">
                                          <p:stCondLst>
                                            <p:cond delay="0"/>
                                          </p:stCondLst>
                                        </p:cTn>
                                        <p:tgtEl>
                                          <p:spTgt spid="4"/>
                                        </p:tgtEl>
                                        <p:attrNameLst>
                                          <p:attrName>style.visibility</p:attrName>
                                        </p:attrNameLst>
                                      </p:cBhvr>
                                      <p:to>
                                        <p:strVal val="visible"/>
                                      </p:to>
                                    </p:set>
                                    <p:animEffect transition="in" filter="wipe(dow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outVertical)">
                                      <p:cBhvr>
                                        <p:cTn id="12" dur="2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eft-Right Arrow 1"/>
          <p:cNvSpPr/>
          <p:nvPr/>
        </p:nvSpPr>
        <p:spPr>
          <a:xfrm>
            <a:off x="990600" y="228600"/>
            <a:ext cx="7086600" cy="1905000"/>
          </a:xfrm>
          <a:prstGeom prst="leftRightArrow">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6600" dirty="0" err="1">
                <a:solidFill>
                  <a:srgbClr val="FF0000"/>
                </a:solidFill>
                <a:latin typeface="NikoshBAN" panose="02000000000000000000" pitchFamily="2" charset="0"/>
                <a:cs typeface="NikoshBAN" panose="02000000000000000000" pitchFamily="2" charset="0"/>
              </a:rPr>
              <a:t>শিখনফল</a:t>
            </a:r>
            <a:endParaRPr lang="en-US" sz="6600" dirty="0">
              <a:solidFill>
                <a:srgbClr val="FF0000"/>
              </a:solidFill>
              <a:latin typeface="NikoshBAN" panose="02000000000000000000" pitchFamily="2" charset="0"/>
              <a:cs typeface="NikoshBAN" panose="02000000000000000000" pitchFamily="2" charset="0"/>
            </a:endParaRPr>
          </a:p>
        </p:txBody>
      </p:sp>
      <p:sp>
        <p:nvSpPr>
          <p:cNvPr id="4" name="Up Arrow Callout 3"/>
          <p:cNvSpPr/>
          <p:nvPr/>
        </p:nvSpPr>
        <p:spPr>
          <a:xfrm>
            <a:off x="838200" y="2113671"/>
            <a:ext cx="7467600" cy="4114800"/>
          </a:xfrm>
          <a:prstGeom prst="upArrow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sz="3200" dirty="0">
                <a:solidFill>
                  <a:schemeClr val="bg1"/>
                </a:solidFill>
                <a:latin typeface="NikoshBAN" panose="02000000000000000000" pitchFamily="2" charset="0"/>
                <a:cs typeface="NikoshBAN" panose="02000000000000000000" pitchFamily="2" charset="0"/>
              </a:rPr>
              <a:t>১। </a:t>
            </a:r>
            <a:r>
              <a:rPr lang="en-US" sz="3200" dirty="0" err="1">
                <a:solidFill>
                  <a:schemeClr val="bg1"/>
                </a:solidFill>
                <a:latin typeface="NikoshBAN" panose="02000000000000000000" pitchFamily="2" charset="0"/>
                <a:cs typeface="NikoshBAN" panose="02000000000000000000" pitchFamily="2" charset="0"/>
              </a:rPr>
              <a:t>সালাতের</a:t>
            </a:r>
            <a:r>
              <a:rPr lang="en-US" sz="3200" dirty="0">
                <a:solidFill>
                  <a:schemeClr val="bg1"/>
                </a:solidFill>
                <a:latin typeface="NikoshBAN" panose="02000000000000000000" pitchFamily="2" charset="0"/>
                <a:cs typeface="NikoshBAN" panose="02000000000000000000" pitchFamily="2" charset="0"/>
              </a:rPr>
              <a:t> </a:t>
            </a:r>
            <a:r>
              <a:rPr lang="en-US" sz="3200" dirty="0" err="1">
                <a:solidFill>
                  <a:schemeClr val="bg1"/>
                </a:solidFill>
                <a:latin typeface="NikoshBAN" panose="02000000000000000000" pitchFamily="2" charset="0"/>
                <a:cs typeface="NikoshBAN" panose="02000000000000000000" pitchFamily="2" charset="0"/>
              </a:rPr>
              <a:t>আভিধানিক</a:t>
            </a:r>
            <a:r>
              <a:rPr lang="en-US" sz="3200" dirty="0">
                <a:solidFill>
                  <a:schemeClr val="bg1"/>
                </a:solidFill>
                <a:latin typeface="NikoshBAN" panose="02000000000000000000" pitchFamily="2" charset="0"/>
                <a:cs typeface="NikoshBAN" panose="02000000000000000000" pitchFamily="2" charset="0"/>
              </a:rPr>
              <a:t> </a:t>
            </a:r>
            <a:r>
              <a:rPr lang="en-US" sz="3200" dirty="0" err="1">
                <a:solidFill>
                  <a:schemeClr val="bg1"/>
                </a:solidFill>
                <a:latin typeface="NikoshBAN" panose="02000000000000000000" pitchFamily="2" charset="0"/>
                <a:cs typeface="NikoshBAN" panose="02000000000000000000" pitchFamily="2" charset="0"/>
              </a:rPr>
              <a:t>অর্থ</a:t>
            </a:r>
            <a:r>
              <a:rPr lang="en-US" sz="3200" dirty="0">
                <a:solidFill>
                  <a:schemeClr val="bg1"/>
                </a:solidFill>
                <a:latin typeface="NikoshBAN" panose="02000000000000000000" pitchFamily="2" charset="0"/>
                <a:cs typeface="NikoshBAN" panose="02000000000000000000" pitchFamily="2" charset="0"/>
              </a:rPr>
              <a:t> </a:t>
            </a:r>
            <a:r>
              <a:rPr lang="en-US" sz="3200" dirty="0" err="1">
                <a:solidFill>
                  <a:schemeClr val="bg1"/>
                </a:solidFill>
                <a:latin typeface="NikoshBAN" panose="02000000000000000000" pitchFamily="2" charset="0"/>
                <a:cs typeface="NikoshBAN" panose="02000000000000000000" pitchFamily="2" charset="0"/>
              </a:rPr>
              <a:t>বলতে</a:t>
            </a:r>
            <a:r>
              <a:rPr lang="en-US" sz="3200" dirty="0">
                <a:solidFill>
                  <a:schemeClr val="bg1"/>
                </a:solidFill>
                <a:latin typeface="NikoshBAN" panose="02000000000000000000" pitchFamily="2" charset="0"/>
                <a:cs typeface="NikoshBAN" panose="02000000000000000000" pitchFamily="2" charset="0"/>
              </a:rPr>
              <a:t> </a:t>
            </a:r>
            <a:r>
              <a:rPr lang="en-US" sz="3200" dirty="0" err="1">
                <a:solidFill>
                  <a:schemeClr val="bg1"/>
                </a:solidFill>
                <a:latin typeface="NikoshBAN" panose="02000000000000000000" pitchFamily="2" charset="0"/>
                <a:cs typeface="NikoshBAN" panose="02000000000000000000" pitchFamily="2" charset="0"/>
              </a:rPr>
              <a:t>পারবে</a:t>
            </a:r>
            <a:r>
              <a:rPr lang="en-US" sz="3200" dirty="0">
                <a:solidFill>
                  <a:schemeClr val="bg1"/>
                </a:solidFill>
                <a:latin typeface="NikoshBAN" panose="02000000000000000000" pitchFamily="2" charset="0"/>
                <a:cs typeface="NikoshBAN" panose="02000000000000000000" pitchFamily="2" charset="0"/>
              </a:rPr>
              <a:t>।</a:t>
            </a:r>
            <a:endParaRPr lang="bn-IN" sz="3200" dirty="0">
              <a:solidFill>
                <a:schemeClr val="bg1"/>
              </a:solidFill>
              <a:latin typeface="NikoshBAN" panose="02000000000000000000" pitchFamily="2" charset="0"/>
              <a:cs typeface="NikoshBAN" panose="02000000000000000000" pitchFamily="2" charset="0"/>
            </a:endParaRPr>
          </a:p>
          <a:p>
            <a:r>
              <a:rPr lang="en-US" sz="3200" dirty="0">
                <a:solidFill>
                  <a:schemeClr val="bg1"/>
                </a:solidFill>
                <a:latin typeface="NikoshBAN" panose="02000000000000000000" pitchFamily="2" charset="0"/>
                <a:cs typeface="NikoshBAN" panose="02000000000000000000" pitchFamily="2" charset="0"/>
              </a:rPr>
              <a:t>২। </a:t>
            </a:r>
            <a:r>
              <a:rPr lang="en-US" sz="3200" dirty="0" err="1">
                <a:solidFill>
                  <a:schemeClr val="bg1"/>
                </a:solidFill>
                <a:latin typeface="NikoshBAN" panose="02000000000000000000" pitchFamily="2" charset="0"/>
                <a:cs typeface="NikoshBAN" panose="02000000000000000000" pitchFamily="2" charset="0"/>
              </a:rPr>
              <a:t>সালাতের</a:t>
            </a:r>
            <a:r>
              <a:rPr lang="en-US" sz="3200" dirty="0">
                <a:solidFill>
                  <a:schemeClr val="bg1"/>
                </a:solidFill>
                <a:latin typeface="NikoshBAN" panose="02000000000000000000" pitchFamily="2" charset="0"/>
                <a:cs typeface="NikoshBAN" panose="02000000000000000000" pitchFamily="2" charset="0"/>
              </a:rPr>
              <a:t> </a:t>
            </a:r>
            <a:r>
              <a:rPr lang="en-US" sz="3200" dirty="0" err="1">
                <a:solidFill>
                  <a:schemeClr val="bg1"/>
                </a:solidFill>
                <a:latin typeface="NikoshBAN" panose="02000000000000000000" pitchFamily="2" charset="0"/>
                <a:cs typeface="NikoshBAN" panose="02000000000000000000" pitchFamily="2" charset="0"/>
              </a:rPr>
              <a:t>সংজ্ঞা</a:t>
            </a:r>
            <a:r>
              <a:rPr lang="en-US" sz="3200" dirty="0">
                <a:solidFill>
                  <a:schemeClr val="bg1"/>
                </a:solidFill>
                <a:latin typeface="NikoshBAN" panose="02000000000000000000" pitchFamily="2" charset="0"/>
                <a:cs typeface="NikoshBAN" panose="02000000000000000000" pitchFamily="2" charset="0"/>
              </a:rPr>
              <a:t> </a:t>
            </a:r>
            <a:r>
              <a:rPr lang="en-US" sz="3200" dirty="0" err="1">
                <a:solidFill>
                  <a:schemeClr val="bg1"/>
                </a:solidFill>
                <a:latin typeface="NikoshBAN" panose="02000000000000000000" pitchFamily="2" charset="0"/>
                <a:cs typeface="NikoshBAN" panose="02000000000000000000" pitchFamily="2" charset="0"/>
              </a:rPr>
              <a:t>লিখতে</a:t>
            </a:r>
            <a:r>
              <a:rPr lang="en-US" sz="3200" dirty="0">
                <a:solidFill>
                  <a:schemeClr val="bg1"/>
                </a:solidFill>
                <a:latin typeface="NikoshBAN" panose="02000000000000000000" pitchFamily="2" charset="0"/>
                <a:cs typeface="NikoshBAN" panose="02000000000000000000" pitchFamily="2" charset="0"/>
              </a:rPr>
              <a:t> </a:t>
            </a:r>
            <a:r>
              <a:rPr lang="en-US" sz="3200" dirty="0" err="1">
                <a:solidFill>
                  <a:schemeClr val="bg1"/>
                </a:solidFill>
                <a:latin typeface="NikoshBAN" panose="02000000000000000000" pitchFamily="2" charset="0"/>
                <a:cs typeface="NikoshBAN" panose="02000000000000000000" pitchFamily="2" charset="0"/>
              </a:rPr>
              <a:t>পারবে</a:t>
            </a:r>
            <a:r>
              <a:rPr lang="bn-IN" sz="3200" dirty="0">
                <a:solidFill>
                  <a:schemeClr val="bg1"/>
                </a:solidFill>
                <a:latin typeface="NikoshBAN" panose="02000000000000000000" pitchFamily="2" charset="0"/>
                <a:cs typeface="NikoshBAN" panose="02000000000000000000" pitchFamily="2" charset="0"/>
              </a:rPr>
              <a:t>।                           </a:t>
            </a:r>
            <a:r>
              <a:rPr lang="en-US" sz="3200" dirty="0">
                <a:solidFill>
                  <a:schemeClr val="bg1"/>
                </a:solidFill>
                <a:latin typeface="NikoshBAN" panose="02000000000000000000" pitchFamily="2" charset="0"/>
                <a:cs typeface="NikoshBAN" panose="02000000000000000000" pitchFamily="2" charset="0"/>
              </a:rPr>
              <a:t>৩। </a:t>
            </a:r>
            <a:r>
              <a:rPr lang="en-US" sz="3200" dirty="0" err="1">
                <a:solidFill>
                  <a:schemeClr val="bg1"/>
                </a:solidFill>
                <a:latin typeface="NikoshBAN" panose="02000000000000000000" pitchFamily="2" charset="0"/>
                <a:cs typeface="NikoshBAN" panose="02000000000000000000" pitchFamily="2" charset="0"/>
              </a:rPr>
              <a:t>সালাতের</a:t>
            </a:r>
            <a:r>
              <a:rPr lang="en-US" sz="3200" dirty="0">
                <a:solidFill>
                  <a:schemeClr val="bg1"/>
                </a:solidFill>
                <a:latin typeface="NikoshBAN" panose="02000000000000000000" pitchFamily="2" charset="0"/>
                <a:cs typeface="NikoshBAN" panose="02000000000000000000" pitchFamily="2" charset="0"/>
              </a:rPr>
              <a:t> </a:t>
            </a:r>
            <a:r>
              <a:rPr lang="en-US" sz="3200" dirty="0" err="1">
                <a:solidFill>
                  <a:schemeClr val="bg1"/>
                </a:solidFill>
                <a:latin typeface="NikoshBAN" panose="02000000000000000000" pitchFamily="2" charset="0"/>
                <a:cs typeface="NikoshBAN" panose="02000000000000000000" pitchFamily="2" charset="0"/>
              </a:rPr>
              <a:t>গুরুত্ব</a:t>
            </a:r>
            <a:r>
              <a:rPr lang="en-US" sz="3200" dirty="0">
                <a:solidFill>
                  <a:schemeClr val="bg1"/>
                </a:solidFill>
                <a:latin typeface="NikoshBAN" panose="02000000000000000000" pitchFamily="2" charset="0"/>
                <a:cs typeface="NikoshBAN" panose="02000000000000000000" pitchFamily="2" charset="0"/>
              </a:rPr>
              <a:t> </a:t>
            </a:r>
            <a:r>
              <a:rPr lang="en-US" sz="3200" dirty="0" err="1">
                <a:solidFill>
                  <a:schemeClr val="bg1"/>
                </a:solidFill>
                <a:latin typeface="NikoshBAN" panose="02000000000000000000" pitchFamily="2" charset="0"/>
                <a:cs typeface="NikoshBAN" panose="02000000000000000000" pitchFamily="2" charset="0"/>
              </a:rPr>
              <a:t>বর্ণনা</a:t>
            </a:r>
            <a:r>
              <a:rPr lang="en-US" sz="3200" dirty="0">
                <a:solidFill>
                  <a:schemeClr val="bg1"/>
                </a:solidFill>
                <a:latin typeface="NikoshBAN" panose="02000000000000000000" pitchFamily="2" charset="0"/>
                <a:cs typeface="NikoshBAN" panose="02000000000000000000" pitchFamily="2" charset="0"/>
              </a:rPr>
              <a:t> </a:t>
            </a:r>
            <a:r>
              <a:rPr lang="en-US" sz="3200" dirty="0" err="1">
                <a:solidFill>
                  <a:schemeClr val="bg1"/>
                </a:solidFill>
                <a:latin typeface="NikoshBAN" panose="02000000000000000000" pitchFamily="2" charset="0"/>
                <a:cs typeface="NikoshBAN" panose="02000000000000000000" pitchFamily="2" charset="0"/>
              </a:rPr>
              <a:t>করতে</a:t>
            </a:r>
            <a:r>
              <a:rPr lang="en-US" sz="3200" dirty="0">
                <a:solidFill>
                  <a:schemeClr val="bg1"/>
                </a:solidFill>
                <a:latin typeface="NikoshBAN" panose="02000000000000000000" pitchFamily="2" charset="0"/>
                <a:cs typeface="NikoshBAN" panose="02000000000000000000" pitchFamily="2" charset="0"/>
              </a:rPr>
              <a:t> </a:t>
            </a:r>
            <a:r>
              <a:rPr lang="en-US" sz="3200" dirty="0" err="1">
                <a:solidFill>
                  <a:schemeClr val="bg1"/>
                </a:solidFill>
                <a:latin typeface="NikoshBAN" panose="02000000000000000000" pitchFamily="2" charset="0"/>
                <a:cs typeface="NikoshBAN" panose="02000000000000000000" pitchFamily="2" charset="0"/>
              </a:rPr>
              <a:t>পারবে</a:t>
            </a:r>
            <a:r>
              <a:rPr lang="en-US" sz="3200" dirty="0">
                <a:solidFill>
                  <a:schemeClr val="bg1"/>
                </a:solidFill>
                <a:latin typeface="NikoshBAN" panose="02000000000000000000" pitchFamily="2" charset="0"/>
                <a:cs typeface="NikoshBAN" panose="02000000000000000000" pitchFamily="2" charset="0"/>
              </a:rPr>
              <a:t>।</a:t>
            </a: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iterate type="wd">
                                    <p:tmPct val="10000"/>
                                  </p:iterate>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anim calcmode="lin" valueType="num">
                                      <p:cBhvr>
                                        <p:cTn id="13" dur="2000" fill="hold"/>
                                        <p:tgtEl>
                                          <p:spTgt spid="4"/>
                                        </p:tgtEl>
                                        <p:attrNameLst>
                                          <p:attrName>ppt_w</p:attrName>
                                        </p:attrNameLst>
                                      </p:cBhvr>
                                      <p:tavLst>
                                        <p:tav tm="0" fmla="#ppt_w*sin(2.5*pi*$)">
                                          <p:val>
                                            <p:fltVal val="0"/>
                                          </p:val>
                                        </p:tav>
                                        <p:tav tm="100000">
                                          <p:val>
                                            <p:fltVal val="1"/>
                                          </p:val>
                                        </p:tav>
                                      </p:tavLst>
                                    </p:anim>
                                    <p:anim calcmode="lin" valueType="num">
                                      <p:cBhvr>
                                        <p:cTn id="14"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loud 5"/>
          <p:cNvSpPr/>
          <p:nvPr/>
        </p:nvSpPr>
        <p:spPr>
          <a:xfrm>
            <a:off x="381000" y="1380530"/>
            <a:ext cx="4191000" cy="22098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latin typeface="NikoshBAN" panose="02000000000000000000" pitchFamily="2" charset="0"/>
                <a:cs typeface="NikoshBAN" panose="02000000000000000000" pitchFamily="2" charset="0"/>
              </a:rPr>
              <a:t>সালাত</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আরবি</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শব্দ</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এর</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অর্থ</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দোয়া,রহমত,ইসতিগফার</a:t>
            </a:r>
            <a:r>
              <a:rPr lang="en-US" sz="2400" dirty="0">
                <a:latin typeface="NikoshBAN" panose="02000000000000000000" pitchFamily="2" charset="0"/>
                <a:cs typeface="NikoshBAN" panose="02000000000000000000" pitchFamily="2" charset="0"/>
              </a:rPr>
              <a:t> ও </a:t>
            </a:r>
            <a:r>
              <a:rPr lang="en-US" sz="2400" dirty="0" err="1">
                <a:latin typeface="NikoshBAN" panose="02000000000000000000" pitchFamily="2" charset="0"/>
                <a:cs typeface="NikoshBAN" panose="02000000000000000000" pitchFamily="2" charset="0"/>
              </a:rPr>
              <a:t>তাসবিহ</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ইত্যাদি</a:t>
            </a:r>
            <a:r>
              <a:rPr lang="en-US" sz="2400" dirty="0">
                <a:latin typeface="NikoshBAN" panose="02000000000000000000" pitchFamily="2" charset="0"/>
                <a:cs typeface="NikoshBAN" panose="02000000000000000000" pitchFamily="2" charset="0"/>
              </a:rPr>
              <a:t>।</a:t>
            </a:r>
          </a:p>
        </p:txBody>
      </p:sp>
      <p:sp>
        <p:nvSpPr>
          <p:cNvPr id="8" name="Oval 7"/>
          <p:cNvSpPr/>
          <p:nvPr/>
        </p:nvSpPr>
        <p:spPr>
          <a:xfrm>
            <a:off x="4267200" y="1371600"/>
            <a:ext cx="4648200" cy="2438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a:latin typeface="NikoshBAN" panose="02000000000000000000" pitchFamily="2" charset="0"/>
                <a:cs typeface="NikoshBAN" panose="02000000000000000000" pitchFamily="2" charset="0"/>
              </a:rPr>
              <a:t>সালাত এমন কিছু নির্ধারিত</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কথা</a:t>
            </a:r>
            <a:r>
              <a:rPr lang="en-US" sz="2400" dirty="0">
                <a:latin typeface="NikoshBAN" panose="02000000000000000000" pitchFamily="2" charset="0"/>
                <a:cs typeface="NikoshBAN" panose="02000000000000000000" pitchFamily="2" charset="0"/>
              </a:rPr>
              <a:t> ও </a:t>
            </a:r>
            <a:r>
              <a:rPr lang="en-US" sz="2400" dirty="0" err="1">
                <a:latin typeface="NikoshBAN" panose="02000000000000000000" pitchFamily="2" charset="0"/>
                <a:cs typeface="NikoshBAN" panose="02000000000000000000" pitchFamily="2" charset="0"/>
              </a:rPr>
              <a:t>কাজবিশিষ্ট</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ইবাদত,যা</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তাকবিরের</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মাধ্যমে</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শুরু</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হয়</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এবং</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সালামের</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মাধ্যমে</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শেষ</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হয়</a:t>
            </a:r>
            <a:r>
              <a:rPr lang="en-US" sz="2400" dirty="0">
                <a:latin typeface="NikoshBAN" panose="02000000000000000000" pitchFamily="2" charset="0"/>
                <a:cs typeface="NikoshBAN" panose="02000000000000000000" pitchFamily="2" charset="0"/>
              </a:rPr>
              <a:t>।</a:t>
            </a:r>
          </a:p>
        </p:txBody>
      </p:sp>
      <p:sp>
        <p:nvSpPr>
          <p:cNvPr id="7" name="Rounded Rectangle 6"/>
          <p:cNvSpPr/>
          <p:nvPr/>
        </p:nvSpPr>
        <p:spPr>
          <a:xfrm>
            <a:off x="533400" y="3590330"/>
            <a:ext cx="8115300" cy="27722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err="1">
                <a:latin typeface="NikoshBAN" panose="02000000000000000000" pitchFamily="2" charset="0"/>
                <a:cs typeface="NikoshBAN" panose="02000000000000000000" pitchFamily="2" charset="0"/>
              </a:rPr>
              <a:t>ইসলামের</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পাঁচ</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স্তম্ভের</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দ্বিতীয়</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স্তম্ভ</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সালাত।ফার্সি</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ভাষায়</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সালাত</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কে</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নামাজ</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বলে</a:t>
            </a:r>
            <a:r>
              <a:rPr lang="en-US" sz="2400" dirty="0">
                <a:latin typeface="NikoshBAN" panose="02000000000000000000" pitchFamily="2" charset="0"/>
                <a:cs typeface="NikoshBAN" panose="02000000000000000000" pitchFamily="2" charset="0"/>
              </a:rPr>
              <a:t>।</a:t>
            </a:r>
          </a:p>
          <a:p>
            <a:r>
              <a:rPr lang="en-US" sz="2400" dirty="0" err="1">
                <a:latin typeface="NikoshBAN" panose="02000000000000000000" pitchFamily="2" charset="0"/>
                <a:cs typeface="NikoshBAN" panose="02000000000000000000" pitchFamily="2" charset="0"/>
              </a:rPr>
              <a:t>ইবাদতের</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মধ্যে</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সালাত</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কে</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ইমাদুদ্দিন</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বা</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দ্বীনের</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খুঁটি</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বলা</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হয়েছে।খুঁটি</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ছাড়া</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যেমন</a:t>
            </a:r>
            <a:endParaRPr lang="en-US" sz="2400" dirty="0">
              <a:latin typeface="NikoshBAN" panose="02000000000000000000" pitchFamily="2" charset="0"/>
              <a:cs typeface="NikoshBAN" panose="02000000000000000000" pitchFamily="2" charset="0"/>
            </a:endParaRPr>
          </a:p>
          <a:p>
            <a:r>
              <a:rPr lang="en-US" sz="2400" dirty="0" err="1">
                <a:latin typeface="NikoshBAN" panose="02000000000000000000" pitchFamily="2" charset="0"/>
                <a:cs typeface="NikoshBAN" panose="02000000000000000000" pitchFamily="2" charset="0"/>
              </a:rPr>
              <a:t>ঘর</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হয়</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না,তদ্রূপ</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সালাত</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ছাড়াও</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দ্বীন</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পরিপূর্ণ</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হয়</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না</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আল্লাহ</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তাআলা</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ইরশাদ</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করেনঃ-নিশ্চয়</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নির্ধারিত</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সময়ে</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সালাত</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কায়েম</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করা</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মুমিনের</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জন্য</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অবশ্য</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কর্তব্য</a:t>
            </a:r>
            <a:r>
              <a:rPr lang="en-US" sz="2400" dirty="0">
                <a:latin typeface="NikoshBAN" panose="02000000000000000000" pitchFamily="2" charset="0"/>
                <a:cs typeface="NikoshBAN" panose="02000000000000000000" pitchFamily="2" charset="0"/>
              </a:rPr>
              <a:t>।(</a:t>
            </a:r>
            <a:r>
              <a:rPr lang="en-US" sz="2400" dirty="0" err="1">
                <a:latin typeface="NikoshBAN" panose="02000000000000000000" pitchFamily="2" charset="0"/>
                <a:cs typeface="NikoshBAN" panose="02000000000000000000" pitchFamily="2" charset="0"/>
              </a:rPr>
              <a:t>সুরা</a:t>
            </a:r>
            <a:r>
              <a:rPr lang="en-US" sz="2400" dirty="0">
                <a:latin typeface="NikoshBAN" panose="02000000000000000000" pitchFamily="2" charset="0"/>
                <a:cs typeface="NikoshBAN" panose="02000000000000000000" pitchFamily="2" charset="0"/>
              </a:rPr>
              <a:t> নিসা,১০৩) </a:t>
            </a:r>
          </a:p>
        </p:txBody>
      </p:sp>
      <p:sp>
        <p:nvSpPr>
          <p:cNvPr id="2" name="TextBox 1">
            <a:extLst>
              <a:ext uri="{FF2B5EF4-FFF2-40B4-BE49-F238E27FC236}">
                <a16:creationId xmlns:a16="http://schemas.microsoft.com/office/drawing/2014/main" id="{A72AE7E3-82E3-4807-A7C8-783A78223055}"/>
              </a:ext>
            </a:extLst>
          </p:cNvPr>
          <p:cNvSpPr txBox="1"/>
          <p:nvPr/>
        </p:nvSpPr>
        <p:spPr>
          <a:xfrm>
            <a:off x="1524000" y="457200"/>
            <a:ext cx="2590800" cy="923330"/>
          </a:xfrm>
          <a:prstGeom prst="rect">
            <a:avLst/>
          </a:prstGeom>
          <a:noFill/>
        </p:spPr>
        <p:txBody>
          <a:bodyPr wrap="square" rtlCol="0">
            <a:spAutoFit/>
          </a:bodyPr>
          <a:lstStyle/>
          <a:p>
            <a:r>
              <a:rPr lang="bn-IN" sz="5400" dirty="0">
                <a:latin typeface="NikoshBAN" panose="02000000000000000000" pitchFamily="2" charset="0"/>
                <a:cs typeface="NikoshBAN" panose="02000000000000000000" pitchFamily="2" charset="0"/>
              </a:rPr>
              <a:t>বিস্তারিতঃ- </a:t>
            </a:r>
            <a:endParaRPr lang="en-US" sz="5400" dirty="0">
              <a:latin typeface="NikoshBAN" panose="02000000000000000000" pitchFamily="2" charset="0"/>
              <a:cs typeface="NikoshBAN" panose="02000000000000000000" pitchFamily="2" charset="0"/>
            </a:endParaRP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8">
                                            <p:bg/>
                                          </p:spTgt>
                                        </p:tgtEl>
                                        <p:attrNameLst>
                                          <p:attrName>style.visibility</p:attrName>
                                        </p:attrNameLst>
                                      </p:cBhvr>
                                      <p:to>
                                        <p:strVal val="visible"/>
                                      </p:to>
                                    </p:set>
                                    <p:animEffect transition="in" filter="wipe(down)">
                                      <p:cBhvr>
                                        <p:cTn id="25" dur="580">
                                          <p:stCondLst>
                                            <p:cond delay="0"/>
                                          </p:stCondLst>
                                        </p:cTn>
                                        <p:tgtEl>
                                          <p:spTgt spid="8">
                                            <p:bg/>
                                          </p:spTgt>
                                        </p:tgtEl>
                                      </p:cBhvr>
                                    </p:animEffect>
                                    <p:anim calcmode="lin" valueType="num">
                                      <p:cBhvr>
                                        <p:cTn id="26" dur="1822" tmFilter="0,0; 0.14,0.36; 0.43,0.73; 0.71,0.91; 1.0,1.0">
                                          <p:stCondLst>
                                            <p:cond delay="0"/>
                                          </p:stCondLst>
                                        </p:cTn>
                                        <p:tgtEl>
                                          <p:spTgt spid="8">
                                            <p:bg/>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8">
                                            <p:bg/>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8">
                                            <p:bg/>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8">
                                            <p:bg/>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8">
                                            <p:bg/>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8">
                                            <p:bg/>
                                          </p:spTgt>
                                        </p:tgtEl>
                                      </p:cBhvr>
                                      <p:to x="100000" y="60000"/>
                                    </p:animScale>
                                    <p:animScale>
                                      <p:cBhvr>
                                        <p:cTn id="32" dur="166" decel="50000">
                                          <p:stCondLst>
                                            <p:cond delay="676"/>
                                          </p:stCondLst>
                                        </p:cTn>
                                        <p:tgtEl>
                                          <p:spTgt spid="8">
                                            <p:bg/>
                                          </p:spTgt>
                                        </p:tgtEl>
                                      </p:cBhvr>
                                      <p:to x="100000" y="100000"/>
                                    </p:animScale>
                                    <p:animScale>
                                      <p:cBhvr>
                                        <p:cTn id="33" dur="26">
                                          <p:stCondLst>
                                            <p:cond delay="1312"/>
                                          </p:stCondLst>
                                        </p:cTn>
                                        <p:tgtEl>
                                          <p:spTgt spid="8">
                                            <p:bg/>
                                          </p:spTgt>
                                        </p:tgtEl>
                                      </p:cBhvr>
                                      <p:to x="100000" y="80000"/>
                                    </p:animScale>
                                    <p:animScale>
                                      <p:cBhvr>
                                        <p:cTn id="34" dur="166" decel="50000">
                                          <p:stCondLst>
                                            <p:cond delay="1338"/>
                                          </p:stCondLst>
                                        </p:cTn>
                                        <p:tgtEl>
                                          <p:spTgt spid="8">
                                            <p:bg/>
                                          </p:spTgt>
                                        </p:tgtEl>
                                      </p:cBhvr>
                                      <p:to x="100000" y="100000"/>
                                    </p:animScale>
                                    <p:animScale>
                                      <p:cBhvr>
                                        <p:cTn id="35" dur="26">
                                          <p:stCondLst>
                                            <p:cond delay="1642"/>
                                          </p:stCondLst>
                                        </p:cTn>
                                        <p:tgtEl>
                                          <p:spTgt spid="8">
                                            <p:bg/>
                                          </p:spTgt>
                                        </p:tgtEl>
                                      </p:cBhvr>
                                      <p:to x="100000" y="90000"/>
                                    </p:animScale>
                                    <p:animScale>
                                      <p:cBhvr>
                                        <p:cTn id="36" dur="166" decel="50000">
                                          <p:stCondLst>
                                            <p:cond delay="1668"/>
                                          </p:stCondLst>
                                        </p:cTn>
                                        <p:tgtEl>
                                          <p:spTgt spid="8">
                                            <p:bg/>
                                          </p:spTgt>
                                        </p:tgtEl>
                                      </p:cBhvr>
                                      <p:to x="100000" y="100000"/>
                                    </p:animScale>
                                    <p:animScale>
                                      <p:cBhvr>
                                        <p:cTn id="37" dur="26">
                                          <p:stCondLst>
                                            <p:cond delay="1808"/>
                                          </p:stCondLst>
                                        </p:cTn>
                                        <p:tgtEl>
                                          <p:spTgt spid="8">
                                            <p:bg/>
                                          </p:spTgt>
                                        </p:tgtEl>
                                      </p:cBhvr>
                                      <p:to x="100000" y="95000"/>
                                    </p:animScale>
                                    <p:animScale>
                                      <p:cBhvr>
                                        <p:cTn id="38" dur="166" decel="50000">
                                          <p:stCondLst>
                                            <p:cond delay="1834"/>
                                          </p:stCondLst>
                                        </p:cTn>
                                        <p:tgtEl>
                                          <p:spTgt spid="8">
                                            <p:bg/>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8">
                                            <p:txEl>
                                              <p:pRg st="0" end="0"/>
                                            </p:txEl>
                                          </p:spTgt>
                                        </p:tgtEl>
                                        <p:attrNameLst>
                                          <p:attrName>style.visibility</p:attrName>
                                        </p:attrNameLst>
                                      </p:cBhvr>
                                      <p:to>
                                        <p:strVal val="visible"/>
                                      </p:to>
                                    </p:set>
                                    <p:animEffect transition="in" filter="wipe(down)">
                                      <p:cBhvr>
                                        <p:cTn id="43" dur="580">
                                          <p:stCondLst>
                                            <p:cond delay="0"/>
                                          </p:stCondLst>
                                        </p:cTn>
                                        <p:tgtEl>
                                          <p:spTgt spid="8">
                                            <p:txEl>
                                              <p:pRg st="0" end="0"/>
                                            </p:txEl>
                                          </p:spTgt>
                                        </p:tgtEl>
                                      </p:cBhvr>
                                    </p:animEffect>
                                    <p:anim calcmode="lin" valueType="num">
                                      <p:cBhvr>
                                        <p:cTn id="44" dur="1822" tmFilter="0,0; 0.14,0.36; 0.43,0.73; 0.71,0.91; 1.0,1.0">
                                          <p:stCondLst>
                                            <p:cond delay="0"/>
                                          </p:stCondLst>
                                        </p:cTn>
                                        <p:tgtEl>
                                          <p:spTgt spid="8">
                                            <p:txEl>
                                              <p:pRg st="0" end="0"/>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8">
                                            <p:txEl>
                                              <p:pRg st="0" end="0"/>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8">
                                            <p:txEl>
                                              <p:pRg st="0" end="0"/>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8">
                                            <p:txEl>
                                              <p:pRg st="0" end="0"/>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8">
                                            <p:txEl>
                                              <p:pRg st="0" end="0"/>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8">
                                            <p:txEl>
                                              <p:pRg st="0" end="0"/>
                                            </p:txEl>
                                          </p:spTgt>
                                        </p:tgtEl>
                                      </p:cBhvr>
                                      <p:to x="100000" y="60000"/>
                                    </p:animScale>
                                    <p:animScale>
                                      <p:cBhvr>
                                        <p:cTn id="50" dur="166" decel="50000">
                                          <p:stCondLst>
                                            <p:cond delay="676"/>
                                          </p:stCondLst>
                                        </p:cTn>
                                        <p:tgtEl>
                                          <p:spTgt spid="8">
                                            <p:txEl>
                                              <p:pRg st="0" end="0"/>
                                            </p:txEl>
                                          </p:spTgt>
                                        </p:tgtEl>
                                      </p:cBhvr>
                                      <p:to x="100000" y="100000"/>
                                    </p:animScale>
                                    <p:animScale>
                                      <p:cBhvr>
                                        <p:cTn id="51" dur="26">
                                          <p:stCondLst>
                                            <p:cond delay="1312"/>
                                          </p:stCondLst>
                                        </p:cTn>
                                        <p:tgtEl>
                                          <p:spTgt spid="8">
                                            <p:txEl>
                                              <p:pRg st="0" end="0"/>
                                            </p:txEl>
                                          </p:spTgt>
                                        </p:tgtEl>
                                      </p:cBhvr>
                                      <p:to x="100000" y="80000"/>
                                    </p:animScale>
                                    <p:animScale>
                                      <p:cBhvr>
                                        <p:cTn id="52" dur="166" decel="50000">
                                          <p:stCondLst>
                                            <p:cond delay="1338"/>
                                          </p:stCondLst>
                                        </p:cTn>
                                        <p:tgtEl>
                                          <p:spTgt spid="8">
                                            <p:txEl>
                                              <p:pRg st="0" end="0"/>
                                            </p:txEl>
                                          </p:spTgt>
                                        </p:tgtEl>
                                      </p:cBhvr>
                                      <p:to x="100000" y="100000"/>
                                    </p:animScale>
                                    <p:animScale>
                                      <p:cBhvr>
                                        <p:cTn id="53" dur="26">
                                          <p:stCondLst>
                                            <p:cond delay="1642"/>
                                          </p:stCondLst>
                                        </p:cTn>
                                        <p:tgtEl>
                                          <p:spTgt spid="8">
                                            <p:txEl>
                                              <p:pRg st="0" end="0"/>
                                            </p:txEl>
                                          </p:spTgt>
                                        </p:tgtEl>
                                      </p:cBhvr>
                                      <p:to x="100000" y="90000"/>
                                    </p:animScale>
                                    <p:animScale>
                                      <p:cBhvr>
                                        <p:cTn id="54" dur="166" decel="50000">
                                          <p:stCondLst>
                                            <p:cond delay="1668"/>
                                          </p:stCondLst>
                                        </p:cTn>
                                        <p:tgtEl>
                                          <p:spTgt spid="8">
                                            <p:txEl>
                                              <p:pRg st="0" end="0"/>
                                            </p:txEl>
                                          </p:spTgt>
                                        </p:tgtEl>
                                      </p:cBhvr>
                                      <p:to x="100000" y="100000"/>
                                    </p:animScale>
                                    <p:animScale>
                                      <p:cBhvr>
                                        <p:cTn id="55" dur="26">
                                          <p:stCondLst>
                                            <p:cond delay="1808"/>
                                          </p:stCondLst>
                                        </p:cTn>
                                        <p:tgtEl>
                                          <p:spTgt spid="8">
                                            <p:txEl>
                                              <p:pRg st="0" end="0"/>
                                            </p:txEl>
                                          </p:spTgt>
                                        </p:tgtEl>
                                      </p:cBhvr>
                                      <p:to x="100000" y="95000"/>
                                    </p:animScale>
                                    <p:animScale>
                                      <p:cBhvr>
                                        <p:cTn id="56" dur="166" decel="50000">
                                          <p:stCondLst>
                                            <p:cond delay="1834"/>
                                          </p:stCondLst>
                                        </p:cTn>
                                        <p:tgtEl>
                                          <p:spTgt spid="8">
                                            <p:txEl>
                                              <p:pRg st="0" end="0"/>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 presetClass="entr" presetSubtype="9" fill="hold" grpId="0" nodeType="clickEffect">
                                  <p:stCondLst>
                                    <p:cond delay="0"/>
                                  </p:stCondLst>
                                  <p:iterate type="wd">
                                    <p:tmPct val="10000"/>
                                  </p:iterate>
                                  <p:childTnLst>
                                    <p:set>
                                      <p:cBhvr>
                                        <p:cTn id="60" dur="1" fill="hold">
                                          <p:stCondLst>
                                            <p:cond delay="0"/>
                                          </p:stCondLst>
                                        </p:cTn>
                                        <p:tgtEl>
                                          <p:spTgt spid="7"/>
                                        </p:tgtEl>
                                        <p:attrNameLst>
                                          <p:attrName>style.visibility</p:attrName>
                                        </p:attrNameLst>
                                      </p:cBhvr>
                                      <p:to>
                                        <p:strVal val="visible"/>
                                      </p:to>
                                    </p:set>
                                    <p:anim calcmode="lin" valueType="num">
                                      <p:cBhvr additive="base">
                                        <p:cTn id="61" dur="2000" fill="hold"/>
                                        <p:tgtEl>
                                          <p:spTgt spid="7"/>
                                        </p:tgtEl>
                                        <p:attrNameLst>
                                          <p:attrName>ppt_x</p:attrName>
                                        </p:attrNameLst>
                                      </p:cBhvr>
                                      <p:tavLst>
                                        <p:tav tm="0">
                                          <p:val>
                                            <p:strVal val="0-#ppt_w/2"/>
                                          </p:val>
                                        </p:tav>
                                        <p:tav tm="100000">
                                          <p:val>
                                            <p:strVal val="#ppt_x"/>
                                          </p:val>
                                        </p:tav>
                                      </p:tavLst>
                                    </p:anim>
                                    <p:anim calcmode="lin" valueType="num">
                                      <p:cBhvr additive="base">
                                        <p:cTn id="62" dur="2000" fill="hold"/>
                                        <p:tgtEl>
                                          <p:spTgt spid="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build="p"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6A8B924-6ABB-4362-A3AF-5813EACA9464}"/>
              </a:ext>
            </a:extLst>
          </p:cNvPr>
          <p:cNvSpPr txBox="1"/>
          <p:nvPr/>
        </p:nvSpPr>
        <p:spPr>
          <a:xfrm>
            <a:off x="609600" y="990600"/>
            <a:ext cx="7620000" cy="5262979"/>
          </a:xfrm>
          <a:prstGeom prst="rect">
            <a:avLst/>
          </a:prstGeom>
          <a:noFill/>
        </p:spPr>
        <p:txBody>
          <a:bodyPr wrap="square">
            <a:spAutoFit/>
          </a:bodyPr>
          <a:lstStyle/>
          <a:p>
            <a:pPr algn="l"/>
            <a:r>
              <a:rPr lang="as-IN" sz="2400" b="0" i="0" dirty="0">
                <a:solidFill>
                  <a:srgbClr val="92D050"/>
                </a:solidFill>
                <a:effectLst/>
                <a:latin typeface="NikoshBAN" panose="02000000000000000000" pitchFamily="2" charset="0"/>
                <a:cs typeface="NikoshBAN" panose="02000000000000000000" pitchFamily="2" charset="0"/>
              </a:rPr>
              <a:t>যার সঙ্গে আর্থসামাজিক অন্যান্য বিষয়ও জড়িত। আর্থিক বিষয়টি হালাল রিজিকেরও অন্তর্ভুক্ত এবং হালাল জীবিকা দৈহিক পবিত্রতা নিশ্চিত করে এবং দৈহিক-জৈবিক পবিত্রতা সালাতের মৌলিক ও প্রাথমিক শর্তও বটে।</a:t>
            </a:r>
            <a:br>
              <a:rPr lang="as-IN" sz="2400" b="0" i="0" dirty="0">
                <a:solidFill>
                  <a:srgbClr val="92D050"/>
                </a:solidFill>
                <a:effectLst/>
                <a:latin typeface="NikoshBAN" panose="02000000000000000000" pitchFamily="2" charset="0"/>
                <a:cs typeface="NikoshBAN" panose="02000000000000000000" pitchFamily="2" charset="0"/>
              </a:rPr>
            </a:br>
            <a:r>
              <a:rPr lang="as-IN" sz="2400" b="0" i="0" dirty="0">
                <a:solidFill>
                  <a:srgbClr val="92D050"/>
                </a:solidFill>
                <a:effectLst/>
                <a:latin typeface="NikoshBAN" panose="02000000000000000000" pitchFamily="2" charset="0"/>
                <a:cs typeface="NikoshBAN" panose="02000000000000000000" pitchFamily="2" charset="0"/>
              </a:rPr>
              <a:t>নামাজের অন্যতম শিক্ষা ‘খুশু–খুজু’ (বিনয় ও নম্রতা)। খুশু-খুজু যা কিনা সালাতের মনস্তাত্ত্বিক ব্যবহার। আর একাগ্রতাই সালাতকে প্রাণবন্ত করে তোলে। কেবলই অনুভূতিহীন ঠোঁট নড়াচড়া ও ওঠা–বসার কোনো গ্রহণযোগ্যতা নেই। মনে রাখতে হবে, সালাত পাগল ও শিশুদের ওপর অপরিহার্য নয়। যে ব্যক্তি যত ধীরস্থির, ধ্যান, জ্ঞান, মানসিক, শারীরিক দিক থেকে যোগ্য এবং এমন দূরদৃষ্টিসম্পন্ন যে জাগতিক জগতের জায়নামাজে সিজদায় উপনীত হয় বটে, তবে পবিত্র আমেজ ও আবেগে, অনুভূতিতে, চক্ষু মুদে জাগতিক জগতের চৌহদ্দি ভেদ করে আরশের ফরশে সিজদাহকে পৌঁছাতে পারে; সে-ই সালাতকে প্রাণবন্ত করতে পারে। এরূপ সালাত মানুষের সুস্থ চিন্তা, ইমানি জীবনকে পূর্ণতা দেয়। তখন এক ওয়াক্তের সালাতবিহীন সময় জীবনে যে বোধগত শূন্যতা সৃষ্টি করে, সেটাই তার জন্য চরম মানসিক শাস্তির কারণ হয়ে ওঠে। জাহান্নামের শাস্তি, সে তো দূরতম বিষয়।</a:t>
            </a:r>
          </a:p>
        </p:txBody>
      </p:sp>
      <p:sp>
        <p:nvSpPr>
          <p:cNvPr id="7" name="TextBox 6">
            <a:extLst>
              <a:ext uri="{FF2B5EF4-FFF2-40B4-BE49-F238E27FC236}">
                <a16:creationId xmlns:a16="http://schemas.microsoft.com/office/drawing/2014/main" id="{54EB0AB4-902A-4286-BB81-995F10DA4EEC}"/>
              </a:ext>
            </a:extLst>
          </p:cNvPr>
          <p:cNvSpPr txBox="1"/>
          <p:nvPr/>
        </p:nvSpPr>
        <p:spPr>
          <a:xfrm>
            <a:off x="914400" y="212735"/>
            <a:ext cx="2895600" cy="584775"/>
          </a:xfrm>
          <a:prstGeom prst="rect">
            <a:avLst/>
          </a:prstGeom>
          <a:noFill/>
        </p:spPr>
        <p:txBody>
          <a:bodyPr wrap="square" rtlCol="0">
            <a:spAutoFit/>
          </a:bodyPr>
          <a:lstStyle/>
          <a:p>
            <a:r>
              <a:rPr lang="bn-IN" sz="3200" dirty="0">
                <a:latin typeface="NikoshBAN" panose="02000000000000000000" pitchFamily="2" charset="0"/>
                <a:cs typeface="NikoshBAN" panose="02000000000000000000" pitchFamily="2" charset="0"/>
              </a:rPr>
              <a:t>সালাতের গুরুত্বঃ</a:t>
            </a:r>
            <a:endParaRPr lang="en-US" sz="3200" dirty="0">
              <a:latin typeface="NikoshBAN" panose="02000000000000000000" pitchFamily="2" charset="0"/>
              <a:cs typeface="NikoshBAN" panose="02000000000000000000" pitchFamily="2" charset="0"/>
            </a:endParaRP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outVertical)">
                                      <p:cBhvr>
                                        <p:cTn id="7" dur="2000"/>
                                        <p:tgtEl>
                                          <p:spTgt spid="6"/>
                                        </p:tgtEl>
                                      </p:cBhvr>
                                    </p:animEffect>
                                  </p:childTnLst>
                                </p:cTn>
                              </p:par>
                              <p:par>
                                <p:cTn id="8" presetID="16" presetClass="entr" presetSubtype="37"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outVertical)">
                                      <p:cBhvr>
                                        <p:cTn id="10"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0C85F74-7B37-4841-8EE8-ED063C57C455}"/>
              </a:ext>
            </a:extLst>
          </p:cNvPr>
          <p:cNvSpPr txBox="1"/>
          <p:nvPr/>
        </p:nvSpPr>
        <p:spPr>
          <a:xfrm>
            <a:off x="647700" y="428178"/>
            <a:ext cx="7848600" cy="6063198"/>
          </a:xfrm>
          <a:prstGeom prst="rect">
            <a:avLst/>
          </a:prstGeom>
          <a:noFill/>
        </p:spPr>
        <p:txBody>
          <a:bodyPr wrap="square">
            <a:spAutoFit/>
          </a:bodyPr>
          <a:lstStyle/>
          <a:p>
            <a:r>
              <a:rPr lang="as-IN" sz="2800" b="1" i="0" dirty="0">
                <a:solidFill>
                  <a:schemeClr val="tx1">
                    <a:lumMod val="95000"/>
                  </a:schemeClr>
                </a:solidFill>
                <a:effectLst/>
                <a:latin typeface="NikoshBAN" panose="02000000000000000000" pitchFamily="2" charset="0"/>
                <a:cs typeface="NikoshBAN" panose="02000000000000000000" pitchFamily="2" charset="0"/>
              </a:rPr>
              <a:t>সালাতের নির্দেশ ও পরিপ্রেক্ষিত</a:t>
            </a:r>
            <a:r>
              <a:rPr lang="bn-IN" sz="2800" b="1" i="0" dirty="0">
                <a:solidFill>
                  <a:schemeClr val="tx1">
                    <a:lumMod val="95000"/>
                  </a:schemeClr>
                </a:solidFill>
                <a:effectLst/>
                <a:latin typeface="NikoshBAN" panose="02000000000000000000" pitchFamily="2" charset="0"/>
                <a:cs typeface="NikoshBAN" panose="02000000000000000000" pitchFamily="2" charset="0"/>
              </a:rPr>
              <a:t>ঃ</a:t>
            </a:r>
            <a:br>
              <a:rPr lang="as-IN" sz="2400" b="0" i="0" dirty="0">
                <a:solidFill>
                  <a:srgbClr val="92D050"/>
                </a:solidFill>
                <a:effectLst/>
                <a:latin typeface="NikoshBAN" panose="02000000000000000000" pitchFamily="2" charset="0"/>
                <a:cs typeface="NikoshBAN" panose="02000000000000000000" pitchFamily="2" charset="0"/>
              </a:rPr>
            </a:br>
            <a:r>
              <a:rPr lang="as-IN" sz="2400" b="0" i="0" dirty="0">
                <a:solidFill>
                  <a:srgbClr val="92D050"/>
                </a:solidFill>
                <a:effectLst/>
                <a:latin typeface="NikoshBAN" panose="02000000000000000000" pitchFamily="2" charset="0"/>
                <a:cs typeface="NikoshBAN" panose="02000000000000000000" pitchFamily="2" charset="0"/>
              </a:rPr>
              <a:t>সালাতের নির্দেশ আল্লাহ থেকে মিরাজের সময় হজরত মুহাম্মদ (সা.)-এর মাধ্যমে। সালাত (নামাজ) মুসলিম জীবনের অপরিহার্য একটি বিষয়, যা ব্যক্তিগত, পারিবারিক, সামাজিক, বৈষয়িক, ইহলৌকিক, পারলৌকিক, জীবনের সঙ্গে ওতপ্রোতভাবে যুক্ত এবং স্বীয় সত্তা ও সৃষ্টিকর্তার সঙ্গে সম্পর্কের সেতুবন্ধবিশেষ। হায়াতের প্রতিটি পরতে-পর্যায়ে ও স্তরে সালাতের সঙ্গে সময় সম্পৃক্ত। আল্লাহ তাআলা বলেন, নিঃসন্দেহে সালাত বিশ্বাসীদের ওপর সময়ের সঙ্গে সম্পৃক্ত করে আবশ্যকীয় করা হয়েছে। (সূরা নিসা, আয়াত-১০৩)।</a:t>
            </a:r>
            <a:br>
              <a:rPr lang="as-IN" sz="2400" b="0" i="0" dirty="0">
                <a:solidFill>
                  <a:srgbClr val="92D050"/>
                </a:solidFill>
                <a:effectLst/>
                <a:latin typeface="NikoshBAN" panose="02000000000000000000" pitchFamily="2" charset="0"/>
                <a:cs typeface="NikoshBAN" panose="02000000000000000000" pitchFamily="2" charset="0"/>
              </a:rPr>
            </a:br>
            <a:r>
              <a:rPr lang="as-IN" sz="2400" b="0" i="0" dirty="0">
                <a:solidFill>
                  <a:srgbClr val="92D050"/>
                </a:solidFill>
                <a:effectLst/>
                <a:latin typeface="NikoshBAN" panose="02000000000000000000" pitchFamily="2" charset="0"/>
                <a:cs typeface="NikoshBAN" panose="02000000000000000000" pitchFamily="2" charset="0"/>
              </a:rPr>
              <a:t>সালাত সময়ানুবর্তিতার শিক্ষা দিয়ে, দায়িত্বপরায়ণতার দীক্ষা দিয়ে, পবিত্র অনুভব ও আবেগের এমন এক স্বর্ণালি শৃঙ্খল রচনা করে, যা আপাতদৃষ্টিতে মানুষকে কেবল শৃঙ্খলিতই করে না; উপরন্তু তা সৃষ্টিকর্তার সঙ্গে পবিত্র দাসত্বের বন্ধনের মাধ্যমে অপরাপর সব বন্দিত্ব থেকেও মুক্তি দেয়। সালাতের প্রতিষ্ঠা দীন ও অস্তিত্বের প্রতিষ্ঠা।</a:t>
            </a:r>
            <a:br>
              <a:rPr lang="as-IN" sz="2400" b="0" i="0" dirty="0">
                <a:solidFill>
                  <a:srgbClr val="92D050"/>
                </a:solidFill>
                <a:effectLst/>
                <a:latin typeface="NikoshBAN" panose="02000000000000000000" pitchFamily="2" charset="0"/>
                <a:cs typeface="NikoshBAN" panose="02000000000000000000" pitchFamily="2" charset="0"/>
              </a:rPr>
            </a:br>
            <a:r>
              <a:rPr lang="as-IN" sz="2400" b="0" i="0" dirty="0">
                <a:solidFill>
                  <a:srgbClr val="92D050"/>
                </a:solidFill>
                <a:effectLst/>
                <a:latin typeface="NikoshBAN" panose="02000000000000000000" pitchFamily="2" charset="0"/>
                <a:cs typeface="NikoshBAN" panose="02000000000000000000" pitchFamily="2" charset="0"/>
              </a:rPr>
              <a:t>সালাতকে অবজ্ঞা করা নিজ অস্তিত্বকে অস্বীকার করারই নামান্তর। হজরত রাসুলুল্লাহ (সা.) বলেন, যে সালাত প্রতিষ্ঠা করল, সে দীনকে প্রতিষ্ঠা করল আর যে সালাতকে বিনষ্ট করল, সে দীনকেই বিনষ্ট করল। সালাত মনোদৈহিক তথা মানসিক, মৌখিক ও দৈহিকের সঠিক সমন্বয়ের একটি সমন্বিত ইবাদত। </a:t>
            </a:r>
            <a:endParaRPr lang="en-US" sz="2400" dirty="0">
              <a:solidFill>
                <a:srgbClr val="92D050"/>
              </a:solidFill>
            </a:endParaRPr>
          </a:p>
        </p:txBody>
      </p:sp>
    </p:spTree>
    <p:extLst>
      <p:ext uri="{BB962C8B-B14F-4D97-AF65-F5344CB8AC3E}">
        <p14:creationId xmlns:p14="http://schemas.microsoft.com/office/powerpoint/2010/main" val="4149223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outHorizontal)">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223</TotalTime>
  <Words>752</Words>
  <Application>Microsoft Office PowerPoint</Application>
  <PresentationFormat>On-screen Show (4:3)</PresentationFormat>
  <Paragraphs>35</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NikoshBAN</vt:lpstr>
      <vt:lpstr>Rockwell</vt:lpstr>
      <vt:lpstr>Wingdings</vt:lpstr>
      <vt:lpstr>Wingdings 2</vt:lpstr>
      <vt:lpstr>Foundry</vt:lpstr>
      <vt:lpstr>স্বাগতম </vt:lpstr>
      <vt:lpstr>শিক্ষক পরিচিতি</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HP</cp:lastModifiedBy>
  <cp:revision>65</cp:revision>
  <dcterms:created xsi:type="dcterms:W3CDTF">2021-08-26T08:59:52Z</dcterms:created>
  <dcterms:modified xsi:type="dcterms:W3CDTF">2022-02-07T06:02:03Z</dcterms:modified>
</cp:coreProperties>
</file>