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/>
              <a:t>WELCOME TO ALL</a:t>
            </a:r>
            <a:endParaRPr lang="en-US" sz="1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He designed the pages of the Constitution of Bangladesh.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তিনি বাংলাদেশের সংবিধানের পৃষ্ঠার নকশা করেছিলেন</a:t>
            </a:r>
            <a:r>
              <a:rPr lang="hi-IN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He founded the Folk Art museum at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Sonargaon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and also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Zainul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Abedin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Shangrahasala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’ , a gallery of his own works in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Mymensingh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in 1975.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তিনি সোনার গাওঁয়ে লোকশিল্পযাদুঘর ও ১৯৭৫ সালে ময়মনসিঙ্গহে জয়নুল আবেদিন সংগ্রহশালা নামে তার নিজের চিত্রকর্মের এক গ্যালারী প্রতিষ্ঠা করেন</a:t>
            </a:r>
            <a:r>
              <a:rPr lang="hi-IN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The river Brahmaputra played a vital role in his painting and was a source of inspiration all through his career.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তার চিত্রকর্মে এবং কর্মজীবনের প্ররণার উৎস হিসেবে ব্রহ্মপুত্র নদ গুরুত্বপূর্ণ ভূমিকা রেখেছে</a:t>
            </a:r>
            <a:r>
              <a:rPr lang="hi-IN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Much of his childhood was spent near the scenic river Brahmaputra.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তার শৈশবের বেশির ভাগ সময় কেটেছে চিত্রবৎ ব্রহ্মপুত্র নদের সাণ্যিধ্যে</a:t>
            </a:r>
            <a:r>
              <a:rPr lang="hi-IN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A series of water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colours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that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Zainul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did as his tribute to the river earned him the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Govornor’s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Gold Medal in an all-India exhibition in 1938.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নদীর প্রতি শ্রদ্ধা রেখে জয়নুল যে পর্যায়ক্রমিক জলরং ব্যবহার করতেন তা তাকে ১৯৩৮ সালে সর্ব-ভারতীয় প্রদর্শনীতে গভর্ণরের স্বর্ণপদক এনে দেয়</a:t>
            </a:r>
            <a:r>
              <a:rPr lang="hi-IN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This was the first time that he came into spotlight and this award gave him the confidence to create his own visual style.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এতে প্রথমবারের মতো তিনি লোকচক্ষুর কেন্দ্রবিন্দুতে আসেন এবং এই পুরস্কার তাকে তার নিসজ্ব দৃশ্যমান চিত্রশৈলী তৈরিতে আত্নবিশ্বাস যোগায়</a:t>
            </a:r>
            <a:r>
              <a:rPr lang="hi-IN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Zainul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Abedin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was born in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Kishoreganj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on 29 December 1914 and died in Dhaka on 28 May 1976.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জয়নুল আবেদিন ১৯১৪ সালের ২৯ ডিসেম্বর কিশোরগঞ্জে জম্মগ্রহণ করেন এবং ১৯৭৬ সালের ২৮ মে ঢাকায় মৃত্যু বরণ করেন</a:t>
            </a:r>
            <a:r>
              <a:rPr lang="hi-IN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4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4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4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40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Choose the best answers from the alternatives</a:t>
            </a:r>
            <a:endParaRPr lang="en-US" sz="2400" dirty="0" smtClean="0"/>
          </a:p>
          <a:p>
            <a:r>
              <a:rPr lang="en-US" sz="2400" b="1" i="1" dirty="0" smtClean="0"/>
              <a:t>Q:1.Who designed the page of Constitution of Bangladesh? </a:t>
            </a:r>
            <a:endParaRPr lang="en-US" sz="2400" dirty="0" smtClean="0"/>
          </a:p>
          <a:p>
            <a:r>
              <a:rPr lang="en-US" sz="2400" b="1" i="1" dirty="0" err="1" smtClean="0"/>
              <a:t>Ans</a:t>
            </a:r>
            <a:r>
              <a:rPr lang="en-US" sz="2400" b="1" i="1" dirty="0" smtClean="0"/>
              <a:t>: (a)</a:t>
            </a:r>
            <a:r>
              <a:rPr lang="en-US" sz="2400" b="1" i="1" dirty="0" err="1" smtClean="0"/>
              <a:t>Rabindra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Nath</a:t>
            </a:r>
            <a:r>
              <a:rPr lang="en-US" sz="2400" b="1" i="1" dirty="0" smtClean="0"/>
              <a:t> (b)</a:t>
            </a:r>
            <a:r>
              <a:rPr lang="en-US" sz="2400" b="1" i="1" dirty="0" err="1" smtClean="0"/>
              <a:t>Jasimuddin</a:t>
            </a:r>
            <a:r>
              <a:rPr lang="en-US" sz="2400" b="1" i="1" dirty="0" smtClean="0"/>
              <a:t> (c) </a:t>
            </a:r>
            <a:r>
              <a:rPr lang="en-US" sz="2400" b="1" i="1" dirty="0" err="1" smtClean="0"/>
              <a:t>Zainul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Abedin</a:t>
            </a:r>
            <a:r>
              <a:rPr lang="en-US" sz="2400" b="1" i="1" dirty="0" smtClean="0"/>
              <a:t> </a:t>
            </a:r>
            <a:endParaRPr lang="en-US" sz="2400" dirty="0" smtClean="0"/>
          </a:p>
          <a:p>
            <a:r>
              <a:rPr lang="en-US" sz="2400" b="1" i="1" dirty="0" smtClean="0"/>
              <a:t>Q:2.Where was </a:t>
            </a:r>
            <a:r>
              <a:rPr lang="en-US" sz="2400" b="1" i="1" dirty="0" err="1" smtClean="0"/>
              <a:t>Zainul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Abedin</a:t>
            </a:r>
            <a:r>
              <a:rPr lang="en-US" sz="2400" b="1" i="1" dirty="0" smtClean="0"/>
              <a:t> born? </a:t>
            </a:r>
            <a:endParaRPr lang="en-US" sz="2400" dirty="0" smtClean="0"/>
          </a:p>
          <a:p>
            <a:r>
              <a:rPr lang="en-US" sz="2400" b="1" i="1" dirty="0" err="1" smtClean="0"/>
              <a:t>Ans</a:t>
            </a:r>
            <a:r>
              <a:rPr lang="en-US" sz="2400" b="1" i="1" dirty="0" smtClean="0"/>
              <a:t>:(a)</a:t>
            </a:r>
            <a:r>
              <a:rPr lang="en-US" sz="2400" b="1" i="1" dirty="0" err="1" smtClean="0"/>
              <a:t>Kishorgang</a:t>
            </a:r>
            <a:r>
              <a:rPr lang="en-US" sz="2400" b="1" i="1" dirty="0" smtClean="0"/>
              <a:t> (b)</a:t>
            </a:r>
            <a:r>
              <a:rPr lang="en-US" sz="2400" b="1" i="1" dirty="0" err="1" smtClean="0"/>
              <a:t>Bogra</a:t>
            </a:r>
            <a:r>
              <a:rPr lang="en-US" sz="2400" b="1" i="1" dirty="0" smtClean="0"/>
              <a:t>  (c) </a:t>
            </a:r>
            <a:r>
              <a:rPr lang="en-US" sz="2400" b="1" i="1" dirty="0" err="1" smtClean="0"/>
              <a:t>Pabna</a:t>
            </a:r>
            <a:r>
              <a:rPr lang="en-US" sz="2400" b="1" i="1" dirty="0" smtClean="0"/>
              <a:t> </a:t>
            </a:r>
            <a:endParaRPr lang="en-US" sz="2400" dirty="0" smtClean="0"/>
          </a:p>
          <a:p>
            <a:r>
              <a:rPr lang="en-US" sz="2400" b="1" i="1" dirty="0" smtClean="0"/>
              <a:t>Q:3.which river played a vital role in </a:t>
            </a:r>
            <a:r>
              <a:rPr lang="en-US" sz="2400" b="1" i="1" dirty="0" err="1" smtClean="0"/>
              <a:t>Zainul’s</a:t>
            </a:r>
            <a:r>
              <a:rPr lang="en-US" sz="2400" b="1" i="1" dirty="0" smtClean="0"/>
              <a:t> life ? </a:t>
            </a:r>
            <a:endParaRPr lang="en-US" sz="2400" dirty="0" smtClean="0"/>
          </a:p>
          <a:p>
            <a:r>
              <a:rPr lang="en-US" sz="2400" b="1" i="1" dirty="0" err="1" smtClean="0"/>
              <a:t>Ans</a:t>
            </a:r>
            <a:r>
              <a:rPr lang="en-US" sz="2400" b="1" i="1" dirty="0" smtClean="0"/>
              <a:t>:(a)The </a:t>
            </a:r>
            <a:r>
              <a:rPr lang="en-US" sz="2400" b="1" i="1" dirty="0" err="1" smtClean="0"/>
              <a:t>Karatoa</a:t>
            </a:r>
            <a:r>
              <a:rPr lang="en-US" sz="2400" b="1" i="1" dirty="0" smtClean="0"/>
              <a:t> (b) The </a:t>
            </a:r>
            <a:r>
              <a:rPr lang="en-US" sz="2400" b="1" i="1" dirty="0" err="1" smtClean="0"/>
              <a:t>Padma</a:t>
            </a:r>
            <a:r>
              <a:rPr lang="en-US" sz="2400" b="1" i="1" dirty="0" smtClean="0"/>
              <a:t>  (c) The Brahmaputra</a:t>
            </a:r>
            <a:endParaRPr lang="en-US" sz="2400" dirty="0" smtClean="0"/>
          </a:p>
          <a:p>
            <a:r>
              <a:rPr lang="en-US" sz="2400" b="1" i="1" dirty="0" smtClean="0"/>
              <a:t>Q. 4 </a:t>
            </a:r>
            <a:r>
              <a:rPr lang="en-US" sz="2400" b="1" i="1" dirty="0" err="1" smtClean="0"/>
              <a:t>Zainul’s</a:t>
            </a:r>
            <a:r>
              <a:rPr lang="en-US" sz="2400" b="1" i="1" dirty="0" smtClean="0"/>
              <a:t> sketches mainly deal with human----</a:t>
            </a:r>
            <a:endParaRPr lang="en-US" sz="2400" dirty="0" smtClean="0"/>
          </a:p>
          <a:p>
            <a:r>
              <a:rPr lang="en-US" sz="2400" b="1" i="1" dirty="0" err="1" smtClean="0"/>
              <a:t>i</a:t>
            </a:r>
            <a:r>
              <a:rPr lang="en-US" sz="2400" b="1" i="1" dirty="0" smtClean="0"/>
              <a:t>) joy ii) amusement iii) enjoyment iv) miseries</a:t>
            </a:r>
            <a:endParaRPr lang="en-US" sz="2400" dirty="0" smtClean="0"/>
          </a:p>
          <a:p>
            <a:r>
              <a:rPr lang="en-US" sz="2400" b="1" i="1" dirty="0" smtClean="0"/>
              <a:t>Answer: iv) miseries. </a:t>
            </a:r>
            <a:endParaRPr lang="en-US" sz="2400" dirty="0" smtClean="0"/>
          </a:p>
          <a:p>
            <a:r>
              <a:rPr lang="en-US" sz="2400" b="1" i="1" dirty="0" smtClean="0"/>
              <a:t>Q.5  </a:t>
            </a:r>
            <a:r>
              <a:rPr lang="en-US" sz="2400" b="1" i="1" dirty="0" err="1" smtClean="0"/>
              <a:t>Zainul</a:t>
            </a:r>
            <a:r>
              <a:rPr lang="en-US" sz="2400" b="1" i="1" dirty="0" smtClean="0"/>
              <a:t> had developed love for art from his ---</a:t>
            </a:r>
            <a:endParaRPr lang="en-US" sz="2400" dirty="0" smtClean="0"/>
          </a:p>
          <a:p>
            <a:r>
              <a:rPr lang="en-US" sz="2400" b="1" i="1" dirty="0" err="1" smtClean="0"/>
              <a:t>i</a:t>
            </a:r>
            <a:r>
              <a:rPr lang="en-US" sz="2400" b="1" i="1" dirty="0" smtClean="0"/>
              <a:t>) school life ii) college life iii. University life iv) professional life.</a:t>
            </a:r>
            <a:endParaRPr lang="en-US" sz="2400" dirty="0" smtClean="0"/>
          </a:p>
          <a:p>
            <a:r>
              <a:rPr lang="en-US" sz="2400" b="1" i="1" dirty="0" smtClean="0"/>
              <a:t>Answer: 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) school life. </a:t>
            </a:r>
            <a:endParaRPr lang="en-US" sz="2400" dirty="0" smtClean="0"/>
          </a:p>
          <a:p>
            <a:r>
              <a:rPr lang="en-US" sz="2400" b="1" i="1" dirty="0" smtClean="0"/>
              <a:t>Q. 6  He was very --- student.</a:t>
            </a:r>
            <a:endParaRPr lang="en-US" sz="2400" dirty="0" smtClean="0"/>
          </a:p>
          <a:p>
            <a:r>
              <a:rPr lang="en-US" sz="2400" b="1" i="1" dirty="0" err="1" smtClean="0"/>
              <a:t>i</a:t>
            </a:r>
            <a:r>
              <a:rPr lang="en-US" sz="2400" b="1" i="1" dirty="0" smtClean="0"/>
              <a:t>) dull ii) brilliant iii) idiotic iv) foolish.</a:t>
            </a:r>
            <a:endParaRPr lang="en-US" sz="2400" dirty="0" smtClean="0"/>
          </a:p>
          <a:p>
            <a:r>
              <a:rPr lang="en-US" sz="2400" b="1" i="1" dirty="0" smtClean="0"/>
              <a:t>Answer: ii) brilliant. </a:t>
            </a:r>
            <a:endParaRPr lang="en-US" sz="2400" dirty="0" smtClean="0"/>
          </a:p>
          <a:p>
            <a:r>
              <a:rPr lang="en-US" sz="2400" b="1" i="1" dirty="0" smtClean="0"/>
              <a:t>Q. 7. He depicted the picture of famine with ---</a:t>
            </a:r>
            <a:endParaRPr lang="en-US" sz="2400" dirty="0" smtClean="0"/>
          </a:p>
          <a:p>
            <a:r>
              <a:rPr lang="en-US" sz="2400" b="1" i="1" dirty="0" err="1" smtClean="0"/>
              <a:t>i</a:t>
            </a:r>
            <a:r>
              <a:rPr lang="en-US" sz="2400" b="1" i="1" dirty="0" smtClean="0"/>
              <a:t>) cruelty  ii) hatred  iii) sympathy iv) unkindness</a:t>
            </a:r>
            <a:endParaRPr lang="en-US" sz="2400" dirty="0" smtClean="0"/>
          </a:p>
          <a:p>
            <a:r>
              <a:rPr lang="en-US" sz="2400" b="1" i="1" dirty="0" smtClean="0"/>
              <a:t>Answer: iii) sympathy.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0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0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0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0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30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307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307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307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Evaluation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a) From your reading of the first paragraph describe how we are responsible for the increase of greenhouse gases.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b) Man can neither change the sun’s radiation nor the earth’s orbit around the sun.” why?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c) What is the main cause of the increase in carbon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di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-oxide level in the atmosphere?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d) Briefly describe why enormous areas of forests are destroyed by people every year.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e) Do you agree with the view that indiscriminate cutting down of trees is taking us to destruction? Give reasons for your answer in the light of the passage.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8000" b="1" u="sng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Home Assignment</a:t>
            </a:r>
            <a:endParaRPr lang="en-US" sz="54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You will bring to write the summary  of  the text as your home task.</a:t>
            </a:r>
            <a:endParaRPr lang="en-US" sz="11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FFFF00"/>
                </a:solidFill>
              </a:rPr>
              <a:t>GOOD BYE TO ALL</a:t>
            </a:r>
            <a:endParaRPr lang="en-US" sz="13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Unit-7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Lesson-01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Zainul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Abedin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the great artist.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জয়নুল আবেদিন মহান চিত্রশিল্পী)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Word Meaning-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শব্দার্থ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Acclaim-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সাধুবাদ দেওয়া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অভিনন্দিত করা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Commemorate-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স্মরণীয় করে রাখা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Compassion-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করূণা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সমবেদনা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Knack-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দক্ষতা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কৌশল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Outstanding-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অসাধারণ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Pioneer-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অগ্রদূত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Portray-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প্রতিকৃতি আঁকা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Predominant-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মূখ্য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প্রধান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Regime- (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রেজিম) শাসন ব্যবস্থা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সরকার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Sinister-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অশুভ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অনিষ্টকর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Skeletal-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কঙ্কালসার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Sketch-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ছবির নকশা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Visionary-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অবাস্তব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কাল্পনিক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2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2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2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22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2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2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22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22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22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22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22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22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22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22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22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228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228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228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228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228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228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READING TEXT</a:t>
            </a:r>
            <a:endParaRPr lang="en-US" dirty="0" smtClean="0"/>
          </a:p>
          <a:p>
            <a:r>
              <a:rPr lang="en-US" b="1" dirty="0" smtClean="0"/>
              <a:t>The pioneer of Bangladesh modern art </a:t>
            </a:r>
            <a:r>
              <a:rPr lang="en-US" b="1" dirty="0" err="1" smtClean="0"/>
              <a:t>Zainul</a:t>
            </a:r>
            <a:r>
              <a:rPr lang="en-US" b="1" dirty="0" smtClean="0"/>
              <a:t> </a:t>
            </a:r>
            <a:r>
              <a:rPr lang="en-US" b="1" dirty="0" err="1" smtClean="0"/>
              <a:t>Abedin</a:t>
            </a:r>
            <a:r>
              <a:rPr lang="en-US" b="1" dirty="0" smtClean="0"/>
              <a:t> is widely acclaimed for his Bengal  ‘ Famine Sketches’.</a:t>
            </a:r>
            <a:endParaRPr lang="en-US" dirty="0" smtClean="0"/>
          </a:p>
          <a:p>
            <a:r>
              <a:rPr lang="en-US" b="1" dirty="0" smtClean="0"/>
              <a:t>Through the series of sketches, </a:t>
            </a:r>
            <a:r>
              <a:rPr lang="en-US" b="1" dirty="0" err="1" smtClean="0"/>
              <a:t>Zainul</a:t>
            </a:r>
            <a:r>
              <a:rPr lang="en-US" b="1" dirty="0" smtClean="0"/>
              <a:t> not only documented the harsh famine of 1943 but also showed its sinister face through the skeletal figures of the people destined to die of starvation in a man-made plight. </a:t>
            </a:r>
            <a:endParaRPr lang="en-US" dirty="0" smtClean="0"/>
          </a:p>
          <a:p>
            <a:r>
              <a:rPr lang="en-US" b="1" dirty="0" smtClean="0"/>
              <a:t>He depicted these extremely shocking pictures with human compassion. </a:t>
            </a:r>
            <a:endParaRPr lang="en-US" dirty="0" smtClean="0"/>
          </a:p>
          <a:p>
            <a:r>
              <a:rPr lang="en-US" b="1" dirty="0" smtClean="0"/>
              <a:t>He made his own ink by burning charcoal and used cheap ordinary packing paper for sketching. </a:t>
            </a:r>
            <a:endParaRPr lang="en-US" dirty="0" smtClean="0"/>
          </a:p>
          <a:p>
            <a:r>
              <a:rPr lang="en-US" b="1" dirty="0" smtClean="0"/>
              <a:t>Using the ink and applying the brush where necessary, he produced the drawing and sketches which later became iconic images of human suffering. </a:t>
            </a:r>
            <a:endParaRPr lang="en-US" dirty="0" smtClean="0"/>
          </a:p>
          <a:p>
            <a:r>
              <a:rPr lang="en-US" b="1" dirty="0" err="1" smtClean="0"/>
              <a:t>Zainul</a:t>
            </a:r>
            <a:r>
              <a:rPr lang="en-US" b="1" dirty="0" smtClean="0"/>
              <a:t> developed a knack for drawing and painting when he was a high school student. </a:t>
            </a:r>
            <a:endParaRPr lang="en-US" dirty="0" smtClean="0"/>
          </a:p>
          <a:p>
            <a:r>
              <a:rPr lang="en-US" b="1" dirty="0" smtClean="0"/>
              <a:t>After completing high school, he took admission in a Government School of Art, </a:t>
            </a:r>
            <a:r>
              <a:rPr lang="en-US" b="1" dirty="0" err="1" smtClean="0"/>
              <a:t>Culcutta</a:t>
            </a:r>
            <a:r>
              <a:rPr lang="en-US" b="1" dirty="0" smtClean="0"/>
              <a:t> </a:t>
            </a:r>
            <a:endParaRPr lang="en-US" dirty="0" smtClean="0"/>
          </a:p>
          <a:p>
            <a:r>
              <a:rPr lang="en-US" b="1" dirty="0" smtClean="0"/>
              <a:t>(Now Kolkata). </a:t>
            </a:r>
            <a:endParaRPr lang="en-US" dirty="0" smtClean="0"/>
          </a:p>
          <a:p>
            <a:r>
              <a:rPr lang="en-US" b="1" dirty="0" smtClean="0"/>
              <a:t>He graduated with the first position in first class in 1938. </a:t>
            </a:r>
            <a:endParaRPr lang="en-US" dirty="0" smtClean="0"/>
          </a:p>
          <a:p>
            <a:r>
              <a:rPr lang="en-US" b="1" dirty="0" smtClean="0"/>
              <a:t>He was appointed a teacher of the Art School while he was still a student there. </a:t>
            </a:r>
            <a:endParaRPr lang="en-US" dirty="0" smtClean="0"/>
          </a:p>
          <a:p>
            <a:r>
              <a:rPr lang="en-US" b="1" dirty="0" smtClean="0"/>
              <a:t>He also attended the Slade School of Arts, London during 1951-1952. </a:t>
            </a:r>
            <a:endParaRPr lang="en-US" dirty="0" smtClean="0"/>
          </a:p>
          <a:p>
            <a:r>
              <a:rPr lang="en-US" b="1" dirty="0" err="1" smtClean="0"/>
              <a:t>Zainul</a:t>
            </a:r>
            <a:r>
              <a:rPr lang="en-US" b="1" dirty="0" smtClean="0"/>
              <a:t> </a:t>
            </a:r>
            <a:r>
              <a:rPr lang="en-US" b="1" dirty="0" err="1" smtClean="0"/>
              <a:t>Abedin</a:t>
            </a:r>
            <a:r>
              <a:rPr lang="en-US" b="1" dirty="0" smtClean="0"/>
              <a:t> is considered the founding father of Bangladesh Art. </a:t>
            </a:r>
            <a:endParaRPr lang="en-US" dirty="0" smtClean="0"/>
          </a:p>
          <a:p>
            <a:r>
              <a:rPr lang="en-US" b="1" dirty="0" smtClean="0"/>
              <a:t>He was an artist of outstanding talent and earned international reputation. </a:t>
            </a:r>
            <a:endParaRPr lang="en-US" dirty="0" smtClean="0"/>
          </a:p>
          <a:p>
            <a:r>
              <a:rPr lang="en-US" b="1" dirty="0" smtClean="0"/>
              <a:t>For his artistic and visionary qualities, he is referred to as ‘</a:t>
            </a:r>
            <a:r>
              <a:rPr lang="en-US" b="1" dirty="0" err="1" smtClean="0"/>
              <a:t>Shilpacharya</a:t>
            </a:r>
            <a:r>
              <a:rPr lang="en-US" b="1" dirty="0" smtClean="0"/>
              <a:t>’ meaning ‘ great teacher of art’ in Bangladesh.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1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12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12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12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12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He was the first principal of the first art school in Dhaka in East Pakistan (Now in Bangladesh). </a:t>
            </a:r>
            <a:endParaRPr lang="en-US" sz="2400" dirty="0" smtClean="0"/>
          </a:p>
          <a:p>
            <a:r>
              <a:rPr lang="en-US" sz="2400" b="1" dirty="0" smtClean="0"/>
              <a:t>He organized the ‘</a:t>
            </a:r>
            <a:r>
              <a:rPr lang="en-US" sz="2400" b="1" dirty="0" err="1" smtClean="0"/>
              <a:t>Nabanna</a:t>
            </a:r>
            <a:r>
              <a:rPr lang="en-US" sz="2400" b="1" dirty="0" smtClean="0"/>
              <a:t>’ (harvest) exhibition in 1969. </a:t>
            </a:r>
            <a:endParaRPr lang="en-US" sz="2400" dirty="0" smtClean="0"/>
          </a:p>
          <a:p>
            <a:r>
              <a:rPr lang="en-US" sz="2400" b="1" dirty="0" smtClean="0"/>
              <a:t>The exhibition included a 65 feet long scroll portraying the rural East Pakistan in phases from abundance to poverty. </a:t>
            </a:r>
            <a:endParaRPr lang="en-US" sz="2400" dirty="0" smtClean="0"/>
          </a:p>
          <a:p>
            <a:r>
              <a:rPr lang="en-US" sz="2400" b="1" dirty="0" smtClean="0"/>
              <a:t>This intensified the already heightened non-cooperation movement against the Pakistan regime. </a:t>
            </a:r>
            <a:endParaRPr lang="en-US" sz="2400" dirty="0" smtClean="0"/>
          </a:p>
          <a:p>
            <a:r>
              <a:rPr lang="en-US" sz="2400" b="1" dirty="0" smtClean="0"/>
              <a:t>The exhibition was symbolic of the artists’ protest and a milestone in our struggle for cultural and political freedom. </a:t>
            </a:r>
            <a:endParaRPr lang="en-US" sz="2400" dirty="0" smtClean="0"/>
          </a:p>
          <a:p>
            <a:r>
              <a:rPr lang="en-US" sz="2400" b="1" i="1" dirty="0" err="1" smtClean="0"/>
              <a:t>Zainul’s</a:t>
            </a:r>
            <a:r>
              <a:rPr lang="en-US" sz="2400" b="1" i="1" dirty="0" smtClean="0"/>
              <a:t> dynamic style of work is evident in a 30 feet long scroll painting called ‘</a:t>
            </a:r>
            <a:r>
              <a:rPr lang="en-US" sz="2400" b="1" i="1" dirty="0" err="1" smtClean="0"/>
              <a:t>Manpura</a:t>
            </a:r>
            <a:r>
              <a:rPr lang="en-US" sz="2400" b="1" i="1" dirty="0" smtClean="0"/>
              <a:t>’ , which was done to commemorate the death of hundreds and thousands of people in the devastating cyclone of 1970. </a:t>
            </a:r>
            <a:endParaRPr lang="en-US" sz="2400" dirty="0" smtClean="0"/>
          </a:p>
          <a:p>
            <a:r>
              <a:rPr lang="en-US" sz="2400" b="1" dirty="0" smtClean="0"/>
              <a:t>He designed the pages of the Constitution of Bangladesh. </a:t>
            </a:r>
            <a:endParaRPr lang="en-US" sz="2400" dirty="0" smtClean="0"/>
          </a:p>
          <a:p>
            <a:r>
              <a:rPr lang="en-US" sz="2400" b="1" dirty="0" smtClean="0"/>
              <a:t>He founded the Folk Art museum at </a:t>
            </a:r>
            <a:r>
              <a:rPr lang="en-US" sz="2400" b="1" dirty="0" err="1" smtClean="0"/>
              <a:t>Sonargaon</a:t>
            </a:r>
            <a:r>
              <a:rPr lang="en-US" sz="2400" b="1" dirty="0" smtClean="0"/>
              <a:t>, and also </a:t>
            </a:r>
            <a:r>
              <a:rPr lang="en-US" sz="2400" b="1" dirty="0" err="1" smtClean="0"/>
              <a:t>Zainul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Abedin</a:t>
            </a:r>
            <a:r>
              <a:rPr lang="en-US" sz="2400" b="1" dirty="0" smtClean="0"/>
              <a:t> ‘</a:t>
            </a:r>
            <a:r>
              <a:rPr lang="en-US" sz="2400" b="1" i="1" dirty="0" err="1" smtClean="0"/>
              <a:t>Shangrahasala</a:t>
            </a:r>
            <a:r>
              <a:rPr lang="en-US" sz="2400" b="1" dirty="0" smtClean="0"/>
              <a:t>’ , a gallery of his own works in </a:t>
            </a:r>
            <a:r>
              <a:rPr lang="en-US" sz="2400" b="1" dirty="0" err="1" smtClean="0"/>
              <a:t>Mymensingh</a:t>
            </a:r>
            <a:r>
              <a:rPr lang="en-US" sz="2400" b="1" dirty="0" smtClean="0"/>
              <a:t> in 1975. </a:t>
            </a:r>
            <a:endParaRPr lang="en-US" sz="2400" dirty="0" smtClean="0"/>
          </a:p>
          <a:p>
            <a:r>
              <a:rPr lang="en-US" sz="2400" b="1" dirty="0" smtClean="0"/>
              <a:t>The river Brahmaputra played a vital role in his painting and was a source of inspiration all through his career. </a:t>
            </a:r>
            <a:endParaRPr lang="en-US" sz="2400" dirty="0" smtClean="0"/>
          </a:p>
          <a:p>
            <a:r>
              <a:rPr lang="en-US" sz="2400" b="1" dirty="0" smtClean="0"/>
              <a:t> 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Much of his childhood was spent near the scenic river Brahmaputra.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A series of water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colours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that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Zainul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did as his tribute to the river earned him the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Govornor’s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Gold Medal in an all-India exhibition in 1938.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This was the first time that he came into spotlight and this award gave him the confidence to create his own visual style.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Zainul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Abedin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was born in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Kishoreganj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on 29 December 1914 and died in Dhaka on 28 May 1976.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READING TEXT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The pioneer of Bangladesh modern art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Zainul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Abedin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is widely acclaimed for his Bengal  ‘ Famine Sketches’.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বাংলাদেশী আধুনিক চিত্রশিল্পের পথিকৃৎ জয়নুল আবেদিন তাঁর বাংলার দূর্ভিক্ষ চিত্রর জন্য ব্যাপকভাবে  প্রশংসিত হন</a:t>
            </a:r>
            <a:r>
              <a:rPr lang="hi-IN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Through the series of sketches,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Zainul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not only documented the harsh famine of 1943 but also showed its sinister face through the skeletal figures of the people destined to die of starvation in a man-made plight.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ধারাবাহিক চিত্রের মধ্য দিয়ে জয়নুল শুধু ১৯৪৩ এর কঠিন দূর্ভিক্ষকেই উপস্থাপন করেন 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বরং এক মানব সৃষ্ট দুর্দশার ফলে অনাহারে মৃত্যু যাদের নিয়তি হয়েছে তাদের কঙ্কালসার দেহের মধ্য দিয়ে এর অশুভ রূপকেও দেখিয়ে দিয়েছেন</a:t>
            </a:r>
            <a:r>
              <a:rPr lang="hi-IN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He depicted these extremely shocking pictures with human compassion.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এই চরম মর্মান্তিক চিত্রকে তিনি মানবীয় করূণার মধ্য দিয়ে চিত্রিত করেছেন</a:t>
            </a:r>
            <a:r>
              <a:rPr lang="hi-IN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He made his own ink by burning charcoal and used cheap ordinary packing paper for sketching.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ছবি আঁকতে তিনি কাঠ কয়লা পুড়িয়ে তার নিজস্ব কালি তৈরি করতেন এবং মোড়ক বাঁধাইয়ের সস্তা কাগজ ব্যবহার করতেন</a:t>
            </a:r>
            <a:r>
              <a:rPr lang="hi-IN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Using the ink and applying the brush where necessary, he produced the drawing and sketches which later became iconic images of human suffering.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প্রয়োজন অনুযায়ী কালি এবং তুলি ব্যবহার করে তিনি ছবি ও স্কেচ তৈরি করতেন যা পরবর্তীতে মানুষের দুর্দশার প্রতীকী চিত্রে পরিণত হয়</a:t>
            </a:r>
            <a:r>
              <a:rPr lang="hi-IN" sz="2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Zainul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developed a knack for drawing and painting when he was a high school student.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উচ্চবিদ্যালয়ের ছাত্র থাকার সময়ই তিনি (জয়নুল) ছবি আঁকার এবং রং করার দক্ষতা অর্জন করেন</a:t>
            </a:r>
            <a:r>
              <a:rPr lang="hi-IN" sz="2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After completing high school, he took admission in a Government School of Art,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Culcutta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(Now Kolkata).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উচ্চবিদ্যালয়ে লেখাপড়া সম্পন্ন করার পর জয়নুল ক্যালকাটার (বর্তমান কলকাতার) সরকারী আর্ট কলেজে ভর্তি হন</a:t>
            </a:r>
            <a:r>
              <a:rPr lang="hi-IN" sz="2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He graduated with the first position in first class in 1938.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১৯৩৮ সালে তিনি প্রথম শ্রেণিতে প্রথম স্থান অর্জন করে স্নাতক সম্পন্ন করেন</a:t>
            </a:r>
            <a:r>
              <a:rPr lang="hi-IN" sz="2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He was appointed a teacher of the Art School while he was still a student there.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ছাত্র থাকা কালীণ সময়েই তিনি আর্ট স্কুলের শিক্ষক হিসেবে নিয়োগ পান</a:t>
            </a:r>
            <a:r>
              <a:rPr lang="hi-IN" sz="2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He also attended the Slade School of Arts, London during 1951-1952.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১৯৫১-৫২ সালে তিনি লন্ডনের স্লেড স্কুল অব আর্টসেও তিনি যোগদান করেন</a:t>
            </a:r>
            <a:r>
              <a:rPr lang="hi-IN" sz="2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7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7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71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71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71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71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Zainul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Abedin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is considered the founding father of Bangladesh Art.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জয়নুল আবেদিনকে বাংলাদেশী চিত্রশিল্পের পথিকৃৎ হিসেবে বিবেচনা করা হয়</a:t>
            </a:r>
            <a:r>
              <a:rPr lang="hi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He was an artist of outstanding talent and earned international reputation.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তিনি একজন অসাধারণ প্রতিভার চিত্রশিল্পী ছিলেন এবং আন্তর্জাতিক সুনাম অর্জন করেছিলেন</a:t>
            </a:r>
            <a:r>
              <a:rPr lang="hi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For his artistic and visionary qualities, he is referred to as ‘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Shilpacharya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’ meaning ‘ great teacher of art’ in Bangladesh.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তার শৈল্পিক ও বিচক্ষণ গুণের জন্য বাংলাদেশে তাকে শিল্পাচার্য হিসেবে আখ্যায়িত করা হয় যার অর্থ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চিত্র শিল্পের মহান শিক্ষক</a:t>
            </a:r>
            <a:r>
              <a:rPr lang="hi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He was the first principal of the first art school in Dhaka in East Pakistan (Now in Bangladesh).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তিনি ছিলেন পূর্ব পাকিস্তানের (বর্তমান বাংলাদেশের) প্রথম আর্ট স্কুলের প্রথম অধ্যক্ষ</a:t>
            </a:r>
            <a:r>
              <a:rPr lang="hi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89154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He organized the ‘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Nabanna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’ (harvest) exhibition in 1969.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১৯৬৯ সালে তিনি নবান্ন (ফসল কাটা) প্রদর্শিনীর আয়োজন করেন</a:t>
            </a:r>
            <a:r>
              <a:rPr lang="hi-IN" sz="2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The exhibition included a 65 feet long scroll portraying the rural East Pakistan in phases from abundance to poverty.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ঐ প্রদর্শনীতে একটি ৬৫ ফুট দীর্ঘ পাকানো কাগজে গ্রামীণ পূর্ব পাকিস্তানের প্রাচূর্য থেকে দারিদ্রের বিভিন্ন ধাপকে চিত্রের মাধ্যমে বর্ণনা করা হয়</a:t>
            </a:r>
            <a:r>
              <a:rPr lang="hi-IN" sz="2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This intensified the already heightened non-cooperation movement against the Pakistan regime.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এটি ঐ সময়ের পাকিস্তানি শাসনের বিরুদ্ধে ইতোমধ্যেই তুঙ্গে ওঠা অসহযোগ আন্দোলনকে তীব্র করে তোলে</a:t>
            </a:r>
            <a:r>
              <a:rPr lang="hi-IN" sz="2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The exhibition was symbolic of the artists’ protest and a milestone in our struggle for cultural and political freedom.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প্রদর্শনীটি ছিল শিল্পীদের প্রতিবাদের প্রতীক এবং সাংস্কৃতিক ও রাজনৈতিক স্বাধীনতার জন্য আমাদের সংগ্রামের এক মাইলফলক</a:t>
            </a:r>
            <a:r>
              <a:rPr lang="hi-IN" sz="2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Zainul’s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dynamic style of work is evident in a 30 feet long scroll painting called ‘</a:t>
            </a:r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Manpura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’ , which was done to commemorate the death of hundreds and thousands of people in the devastating cyclone of 1970.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i="1" dirty="0" smtClean="0">
                <a:latin typeface="NikoshBAN" pitchFamily="2" charset="0"/>
                <a:cs typeface="NikoshBAN" pitchFamily="2" charset="0"/>
              </a:rPr>
              <a:t>জয়নুলের প্রাণবন্ত শিল্পশৈলীর প্রমাণ মেলে মনপুরা নামে ৩০ ফুট দীর্ঘ এক স্ক্রলচিত্রে যা করা হয়েছিল ১৯৭০ এর বিধ্বংসী ঘূর্ণিঝড়ে নিহত শত শত ও হাজার হাজার লোককে স্মরণ করে</a:t>
            </a:r>
            <a:r>
              <a:rPr lang="hi-IN" sz="2000" b="1" i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1826</Words>
  <Application>Microsoft Office PowerPoint</Application>
  <PresentationFormat>On-screen Show (4:3)</PresentationFormat>
  <Paragraphs>130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Mohammad Ayub Ali</dc:creator>
  <cp:lastModifiedBy>Mohammad Ayub Ali</cp:lastModifiedBy>
  <cp:revision>21</cp:revision>
  <dcterms:created xsi:type="dcterms:W3CDTF">2006-08-16T00:00:00Z</dcterms:created>
  <dcterms:modified xsi:type="dcterms:W3CDTF">2021-11-14T14:45:16Z</dcterms:modified>
</cp:coreProperties>
</file>