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1F9B397-1087-44E0-85B3-626DED8CBE65}">
          <p14:sldIdLst>
            <p14:sldId id="256"/>
            <p14:sldId id="257"/>
            <p14:sldId id="258"/>
            <p14:sldId id="259"/>
            <p14:sldId id="260"/>
            <p14:sldId id="261"/>
            <p14:sldId id="262"/>
            <p14:sldId id="263"/>
          </p14:sldIdLst>
        </p14:section>
        <p14:section name="Untitled Section" id="{253EDD48-D104-4C34-A6E6-9A1A60A62D77}">
          <p14:sldIdLst>
            <p14:sldId id="264"/>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FF9933"/>
    <a:srgbClr val="F1EE68"/>
    <a:srgbClr val="65E5A2"/>
    <a:srgbClr val="F5A061"/>
    <a:srgbClr val="949FF0"/>
    <a:srgbClr val="67E9EF"/>
    <a:srgbClr val="EF6043"/>
    <a:srgbClr val="FF66CC"/>
    <a:srgbClr val="DD0B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9413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737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0060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3251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32223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88789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3168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32421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366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6536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58438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02-Jun-21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1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02-Jun-21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9121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02-Jun-21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8318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228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322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02-Jun-21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91520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5086" y="2709334"/>
            <a:ext cx="6271514" cy="2472266"/>
          </a:xfrm>
        </p:spPr>
        <p:txBody>
          <a:bodyPr/>
          <a:lstStyle/>
          <a:p>
            <a:r>
              <a:rPr lang="en-US" sz="6000" dirty="0" smtClean="0">
                <a:solidFill>
                  <a:schemeClr val="accent1">
                    <a:lumMod val="50000"/>
                  </a:schemeClr>
                </a:solidFill>
                <a:latin typeface="Shonar Bangla" panose="020B0502040204020203" pitchFamily="34" charset="0"/>
                <a:cs typeface="Shonar Bangla" panose="020B0502040204020203" pitchFamily="34" charset="0"/>
              </a:rPr>
              <a:t/>
            </a:r>
            <a:br>
              <a:rPr lang="en-US" sz="6000" dirty="0" smtClean="0">
                <a:solidFill>
                  <a:schemeClr val="accent1">
                    <a:lumMod val="50000"/>
                  </a:schemeClr>
                </a:solidFill>
                <a:latin typeface="Shonar Bangla" panose="020B0502040204020203" pitchFamily="34" charset="0"/>
                <a:cs typeface="Shonar Bangla" panose="020B0502040204020203" pitchFamily="34" charset="0"/>
              </a:rPr>
            </a:br>
            <a:r>
              <a:rPr lang="bn-IN" dirty="0" smtClean="0">
                <a:solidFill>
                  <a:schemeClr val="accent1">
                    <a:lumMod val="50000"/>
                  </a:schemeClr>
                </a:solidFill>
                <a:latin typeface="Shonar Bangla" panose="020B0502040204020203" pitchFamily="34" charset="0"/>
                <a:cs typeface="Shonar Bangla" panose="020B0502040204020203" pitchFamily="34" charset="0"/>
              </a:rPr>
              <a:t>অনলাইন ক্লাসে স্বাগতম</a:t>
            </a:r>
            <a:r>
              <a:rPr lang="bn-IN" sz="6000" dirty="0" smtClean="0">
                <a:solidFill>
                  <a:schemeClr val="accent1">
                    <a:lumMod val="50000"/>
                  </a:schemeClr>
                </a:solidFill>
                <a:latin typeface="Shonar Bangla" panose="020B0502040204020203" pitchFamily="34" charset="0"/>
                <a:cs typeface="Shonar Bangla" panose="020B0502040204020203" pitchFamily="34" charset="0"/>
              </a:rPr>
              <a:t/>
            </a:r>
            <a:br>
              <a:rPr lang="bn-IN" sz="6000" dirty="0" smtClean="0">
                <a:solidFill>
                  <a:schemeClr val="accent1">
                    <a:lumMod val="50000"/>
                  </a:schemeClr>
                </a:solidFill>
                <a:latin typeface="Shonar Bangla" panose="020B0502040204020203" pitchFamily="34" charset="0"/>
                <a:cs typeface="Shonar Bangla" panose="020B0502040204020203" pitchFamily="34" charset="0"/>
              </a:rPr>
            </a:br>
            <a:r>
              <a:rPr lang="bn-IN" sz="4800" b="1" dirty="0" smtClean="0">
                <a:solidFill>
                  <a:schemeClr val="accent1">
                    <a:lumMod val="50000"/>
                  </a:schemeClr>
                </a:solidFill>
                <a:latin typeface="Shonar Bangla" panose="020B0502040204020203" pitchFamily="34" charset="0"/>
                <a:cs typeface="Shonar Bangla" panose="020B0502040204020203" pitchFamily="34" charset="0"/>
              </a:rPr>
              <a:t>উপস্থাপনায়</a:t>
            </a:r>
            <a:r>
              <a:rPr lang="en-US" sz="6000" dirty="0">
                <a:solidFill>
                  <a:schemeClr val="accent1">
                    <a:lumMod val="50000"/>
                  </a:schemeClr>
                </a:solidFill>
                <a:latin typeface="Shonar Bangla" panose="020B0502040204020203" pitchFamily="34" charset="0"/>
                <a:cs typeface="Shonar Bangla" panose="020B0502040204020203" pitchFamily="34" charset="0"/>
              </a:rPr>
              <a:t/>
            </a:r>
            <a:br>
              <a:rPr lang="en-US" sz="6000" dirty="0">
                <a:solidFill>
                  <a:schemeClr val="accent1">
                    <a:lumMod val="50000"/>
                  </a:schemeClr>
                </a:solidFill>
                <a:latin typeface="Shonar Bangla" panose="020B0502040204020203" pitchFamily="34" charset="0"/>
                <a:cs typeface="Shonar Bangla" panose="020B0502040204020203" pitchFamily="34" charset="0"/>
              </a:rPr>
            </a:br>
            <a:r>
              <a:rPr lang="bn-IN" sz="6000" dirty="0" smtClean="0">
                <a:solidFill>
                  <a:schemeClr val="accent1">
                    <a:lumMod val="50000"/>
                  </a:schemeClr>
                </a:solidFill>
                <a:latin typeface="Shonar Bangla" panose="020B0502040204020203" pitchFamily="34" charset="0"/>
                <a:cs typeface="Shonar Bangla" panose="020B0502040204020203" pitchFamily="34" charset="0"/>
              </a:rPr>
              <a:t>মোঃ ফেরদাউস আমিন</a:t>
            </a:r>
            <a:r>
              <a:rPr lang="bn-IN" dirty="0" smtClean="0">
                <a:solidFill>
                  <a:schemeClr val="accent1">
                    <a:lumMod val="50000"/>
                  </a:schemeClr>
                </a:solidFill>
                <a:latin typeface="Shonar Bangla" panose="020B0502040204020203" pitchFamily="34" charset="0"/>
                <a:cs typeface="Shonar Bangla" panose="020B0502040204020203" pitchFamily="34" charset="0"/>
              </a:rPr>
              <a:t/>
            </a:r>
            <a:br>
              <a:rPr lang="bn-IN" dirty="0" smtClean="0">
                <a:solidFill>
                  <a:schemeClr val="accent1">
                    <a:lumMod val="50000"/>
                  </a:schemeClr>
                </a:solidFill>
                <a:latin typeface="Shonar Bangla" panose="020B0502040204020203" pitchFamily="34" charset="0"/>
                <a:cs typeface="Shonar Bangla" panose="020B0502040204020203" pitchFamily="34" charset="0"/>
              </a:rPr>
            </a:br>
            <a:r>
              <a:rPr lang="bn-IN" sz="4000" dirty="0" smtClean="0">
                <a:solidFill>
                  <a:schemeClr val="accent1">
                    <a:lumMod val="50000"/>
                  </a:schemeClr>
                </a:solidFill>
                <a:latin typeface="Shonar Bangla" panose="020B0502040204020203" pitchFamily="34" charset="0"/>
                <a:cs typeface="Shonar Bangla" panose="020B0502040204020203" pitchFamily="34" charset="0"/>
              </a:rPr>
              <a:t>প্রভাষক, রাষ্ট্রবিজ্ঞান বিভাগ</a:t>
            </a:r>
            <a:br>
              <a:rPr lang="bn-IN" sz="4000" dirty="0" smtClean="0">
                <a:solidFill>
                  <a:schemeClr val="accent1">
                    <a:lumMod val="50000"/>
                  </a:schemeClr>
                </a:solidFill>
                <a:latin typeface="Shonar Bangla" panose="020B0502040204020203" pitchFamily="34" charset="0"/>
                <a:cs typeface="Shonar Bangla" panose="020B0502040204020203" pitchFamily="34" charset="0"/>
              </a:rPr>
            </a:br>
            <a:r>
              <a:rPr lang="bn-IN" sz="4000" dirty="0" smtClean="0">
                <a:solidFill>
                  <a:schemeClr val="accent1">
                    <a:lumMod val="50000"/>
                  </a:schemeClr>
                </a:solidFill>
                <a:latin typeface="Shonar Bangla" panose="020B0502040204020203" pitchFamily="34" charset="0"/>
                <a:cs typeface="Shonar Bangla" panose="020B0502040204020203" pitchFamily="34" charset="0"/>
              </a:rPr>
              <a:t>চাঁদপুর সরকারি মহিলা কলেজ, চাঁদপুর</a:t>
            </a:r>
            <a:endParaRPr lang="en-US" dirty="0">
              <a:solidFill>
                <a:schemeClr val="accent1">
                  <a:lumMod val="50000"/>
                </a:schemeClr>
              </a:solidFill>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78907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70000"/>
            <a:ext cx="6347713" cy="1320800"/>
          </a:xfrm>
        </p:spPr>
        <p:txBody>
          <a:bodyPr>
            <a:normAutofit/>
          </a:bodyPr>
          <a:lstStyle/>
          <a:p>
            <a:r>
              <a:rPr lang="bn-BD" sz="5400" dirty="0">
                <a:latin typeface="Shonar Bangla" panose="020B0502040204020203" pitchFamily="34" charset="0"/>
                <a:cs typeface="Shonar Bangla" panose="020B0502040204020203" pitchFamily="34" charset="0"/>
              </a:rPr>
              <a:t>আরও তথ্যের জন্য -</a:t>
            </a:r>
            <a:endParaRPr lang="en-US" sz="5400" dirty="0">
              <a:latin typeface="Shonar Bangla" panose="020B0502040204020203" pitchFamily="34" charset="0"/>
              <a:cs typeface="Shonar Bangla" panose="020B0502040204020203" pitchFamily="34" charset="0"/>
            </a:endParaRPr>
          </a:p>
        </p:txBody>
      </p:sp>
      <p:sp>
        <p:nvSpPr>
          <p:cNvPr id="3" name="Content Placeholder 2"/>
          <p:cNvSpPr>
            <a:spLocks noGrp="1"/>
          </p:cNvSpPr>
          <p:nvPr>
            <p:ph idx="1"/>
          </p:nvPr>
        </p:nvSpPr>
        <p:spPr>
          <a:xfrm>
            <a:off x="762000" y="2770190"/>
            <a:ext cx="6347714" cy="1039810"/>
          </a:xfrm>
        </p:spPr>
        <p:txBody>
          <a:bodyPr>
            <a:normAutofit/>
          </a:bodyPr>
          <a:lstStyle/>
          <a:p>
            <a:pPr marL="0" indent="0">
              <a:buNone/>
            </a:pPr>
            <a:r>
              <a:rPr lang="en-US" sz="4000" dirty="0">
                <a:latin typeface="Shonar Bangla" panose="020B0502040204020203" pitchFamily="34" charset="0"/>
                <a:cs typeface="Shonar Bangla" panose="020B0502040204020203" pitchFamily="34" charset="0"/>
              </a:rPr>
              <a:t>https://en.wikipedia.org/wiki/Civics</a:t>
            </a:r>
          </a:p>
        </p:txBody>
      </p:sp>
    </p:spTree>
    <p:extLst>
      <p:ext uri="{BB962C8B-B14F-4D97-AF65-F5344CB8AC3E}">
        <p14:creationId xmlns:p14="http://schemas.microsoft.com/office/powerpoint/2010/main" val="835476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8" y="1752600"/>
            <a:ext cx="6553201" cy="3880773"/>
          </a:xfrm>
        </p:spPr>
        <p:txBody>
          <a:bodyPr>
            <a:normAutofit/>
          </a:bodyPr>
          <a:lstStyle/>
          <a:p>
            <a:pPr marL="0" indent="0" algn="ctr">
              <a:buNone/>
            </a:pPr>
            <a:r>
              <a:rPr lang="bn-IN" sz="4000" dirty="0" smtClean="0">
                <a:latin typeface="Shonar Bangla" panose="020B0502040204020203" pitchFamily="34" charset="0"/>
                <a:cs typeface="Shonar Bangla" panose="020B0502040204020203" pitchFamily="34" charset="0"/>
              </a:rPr>
              <a:t>উচ্চ মাধ্যমিক পৌরনীতি ও সুশাসন (১ম পত্র)</a:t>
            </a:r>
          </a:p>
          <a:p>
            <a:pPr marL="0" indent="0" algn="ctr">
              <a:buNone/>
            </a:pPr>
            <a:r>
              <a:rPr lang="bn-IN" sz="4000" dirty="0" smtClean="0">
                <a:latin typeface="Shonar Bangla" panose="020B0502040204020203" pitchFamily="34" charset="0"/>
                <a:cs typeface="Shonar Bangla" panose="020B0502040204020203" pitchFamily="34" charset="0"/>
              </a:rPr>
              <a:t> অধ্যায় – ০১ </a:t>
            </a:r>
          </a:p>
          <a:p>
            <a:pPr marL="0" indent="0" algn="ctr">
              <a:buNone/>
            </a:pPr>
            <a:r>
              <a:rPr lang="bn-IN" sz="4000" dirty="0" smtClean="0">
                <a:latin typeface="Shonar Bangla" panose="020B0502040204020203" pitchFamily="34" charset="0"/>
                <a:cs typeface="Shonar Bangla" panose="020B0502040204020203" pitchFamily="34" charset="0"/>
              </a:rPr>
              <a:t>পৌরনীতি ও সুশাসন পরিচিতি</a:t>
            </a:r>
            <a:endParaRPr lang="en-US" sz="40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357261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812800"/>
            <a:ext cx="6347713" cy="1320800"/>
          </a:xfrm>
        </p:spPr>
        <p:txBody>
          <a:bodyPr>
            <a:normAutofit/>
          </a:bodyPr>
          <a:lstStyle/>
          <a:p>
            <a:r>
              <a:rPr lang="bn-IN" sz="5400" b="1" dirty="0" smtClean="0">
                <a:solidFill>
                  <a:schemeClr val="accent1">
                    <a:lumMod val="50000"/>
                  </a:schemeClr>
                </a:solidFill>
                <a:latin typeface="Shonar Bangla" panose="020B0502040204020203" pitchFamily="34" charset="0"/>
                <a:cs typeface="Shonar Bangla" panose="020B0502040204020203" pitchFamily="34" charset="0"/>
              </a:rPr>
              <a:t>আলোচ্য বিষয়</a:t>
            </a:r>
            <a:endParaRPr lang="en-US" sz="5400" b="1" dirty="0">
              <a:solidFill>
                <a:schemeClr val="accent1">
                  <a:lumMod val="50000"/>
                </a:schemeClr>
              </a:solidFill>
              <a:latin typeface="Shonar Bangla" panose="020B0502040204020203" pitchFamily="34" charset="0"/>
              <a:cs typeface="Shonar Bangla" panose="020B0502040204020203" pitchFamily="34" charset="0"/>
            </a:endParaRPr>
          </a:p>
        </p:txBody>
      </p:sp>
      <p:sp>
        <p:nvSpPr>
          <p:cNvPr id="3" name="Content Placeholder 2"/>
          <p:cNvSpPr>
            <a:spLocks noGrp="1"/>
          </p:cNvSpPr>
          <p:nvPr>
            <p:ph idx="1"/>
          </p:nvPr>
        </p:nvSpPr>
        <p:spPr>
          <a:xfrm>
            <a:off x="967486" y="2443827"/>
            <a:ext cx="6347714" cy="3880773"/>
          </a:xfrm>
        </p:spPr>
        <p:txBody>
          <a:bodyPr>
            <a:normAutofit/>
          </a:bodyPr>
          <a:lstStyle/>
          <a:p>
            <a:r>
              <a:rPr lang="bn-IN" sz="4000" dirty="0" smtClean="0">
                <a:latin typeface="Shonar Bangla" panose="020B0502040204020203" pitchFamily="34" charset="0"/>
                <a:cs typeface="Shonar Bangla" panose="020B0502040204020203" pitchFamily="34" charset="0"/>
              </a:rPr>
              <a:t>পৌরনীতির ধারণা ও পরিধি</a:t>
            </a:r>
          </a:p>
          <a:p>
            <a:r>
              <a:rPr lang="bn-IN" sz="4000" dirty="0" smtClean="0">
                <a:latin typeface="Shonar Bangla" panose="020B0502040204020203" pitchFamily="34" charset="0"/>
                <a:cs typeface="Shonar Bangla" panose="020B0502040204020203" pitchFamily="34" charset="0"/>
              </a:rPr>
              <a:t>পৌরনীতি পাঠের গুরুত্ব</a:t>
            </a:r>
          </a:p>
          <a:p>
            <a:r>
              <a:rPr lang="bn-IN" sz="4000" dirty="0" smtClean="0">
                <a:latin typeface="Shonar Bangla" panose="020B0502040204020203" pitchFamily="34" charset="0"/>
                <a:cs typeface="Shonar Bangla" panose="020B0502040204020203" pitchFamily="34" charset="0"/>
              </a:rPr>
              <a:t>সুশাসন ও এর বৈশিষ্ট্য </a:t>
            </a:r>
          </a:p>
        </p:txBody>
      </p:sp>
    </p:spTree>
    <p:extLst>
      <p:ext uri="{BB962C8B-B14F-4D97-AF65-F5344CB8AC3E}">
        <p14:creationId xmlns:p14="http://schemas.microsoft.com/office/powerpoint/2010/main" val="1915408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par>
                          <p:cTn id="13" fill="hold">
                            <p:stCondLst>
                              <p:cond delay="1000"/>
                            </p:stCondLst>
                            <p:childTnLst>
                              <p:par>
                                <p:cTn id="14" presetID="14" presetClass="entr" presetSubtype="1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6" dur="500"/>
                                        <p:tgtEl>
                                          <p:spTgt spid="3">
                                            <p:txEl>
                                              <p:pRg st="1" end="1"/>
                                            </p:txEl>
                                          </p:spTgt>
                                        </p:tgtEl>
                                      </p:cBhvr>
                                    </p:animEffect>
                                  </p:childTnLst>
                                </p:cTn>
                              </p:par>
                            </p:childTnLst>
                          </p:cTn>
                        </p:par>
                        <p:par>
                          <p:cTn id="17" fill="hold">
                            <p:stCondLst>
                              <p:cond delay="1500"/>
                            </p:stCondLst>
                            <p:childTnLst>
                              <p:par>
                                <p:cTn id="18" presetID="14" presetClass="entr" presetSubtype="1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304800"/>
            <a:ext cx="8077201" cy="1320800"/>
          </a:xfrm>
        </p:spPr>
        <p:txBody>
          <a:bodyPr>
            <a:normAutofit/>
          </a:bodyPr>
          <a:lstStyle/>
          <a:p>
            <a:pPr algn="ctr"/>
            <a:r>
              <a:rPr lang="bn-IN" sz="5400" dirty="0" smtClean="0">
                <a:solidFill>
                  <a:schemeClr val="accent1">
                    <a:lumMod val="50000"/>
                  </a:schemeClr>
                </a:solidFill>
                <a:latin typeface="Shonar Bangla" panose="020B0502040204020203" pitchFamily="34" charset="0"/>
                <a:cs typeface="Shonar Bangla" panose="020B0502040204020203" pitchFamily="34" charset="0"/>
              </a:rPr>
              <a:t>পৌরনীতির ধারণা </a:t>
            </a:r>
            <a:endParaRPr lang="en-US" sz="5400" dirty="0">
              <a:solidFill>
                <a:schemeClr val="accent1">
                  <a:lumMod val="50000"/>
                </a:schemeClr>
              </a:solidFill>
              <a:latin typeface="Shonar Bangla" panose="020B0502040204020203" pitchFamily="34" charset="0"/>
              <a:cs typeface="Shonar Bangla" panose="020B0502040204020203" pitchFamily="34" charset="0"/>
            </a:endParaRPr>
          </a:p>
        </p:txBody>
      </p:sp>
      <p:sp>
        <p:nvSpPr>
          <p:cNvPr id="3" name="Content Placeholder 2"/>
          <p:cNvSpPr>
            <a:spLocks noGrp="1"/>
          </p:cNvSpPr>
          <p:nvPr>
            <p:ph idx="1"/>
          </p:nvPr>
        </p:nvSpPr>
        <p:spPr>
          <a:xfrm>
            <a:off x="266699" y="1257300"/>
            <a:ext cx="8610599" cy="4343400"/>
          </a:xfrm>
        </p:spPr>
        <p:txBody>
          <a:bodyPr>
            <a:noAutofit/>
          </a:bodyPr>
          <a:lstStyle/>
          <a:p>
            <a:pPr algn="just"/>
            <a:r>
              <a:rPr lang="bn-IN" sz="3000" dirty="0" smtClean="0">
                <a:latin typeface="Shonar Bangla" panose="020B0502040204020203" pitchFamily="34" charset="0"/>
                <a:cs typeface="Shonar Bangla" panose="020B0502040204020203" pitchFamily="34" charset="0"/>
              </a:rPr>
              <a:t>পৌরনীতি নাগরিকতা বিষয়ক একটি মৌলিক সামাজিক বিজ্ঞান। পৌরনীতির ইংরেজি প্রতিশব্দ </a:t>
            </a:r>
            <a:r>
              <a:rPr lang="en-US" sz="3000" dirty="0" smtClean="0">
                <a:latin typeface="Shonar Bangla" panose="020B0502040204020203" pitchFamily="34" charset="0"/>
                <a:cs typeface="Shonar Bangla" panose="020B0502040204020203" pitchFamily="34" charset="0"/>
              </a:rPr>
              <a:t>Civics. Civics </a:t>
            </a:r>
            <a:r>
              <a:rPr lang="bn-IN" sz="3000" dirty="0" smtClean="0">
                <a:latin typeface="Shonar Bangla" panose="020B0502040204020203" pitchFamily="34" charset="0"/>
                <a:cs typeface="Shonar Bangla" panose="020B0502040204020203" pitchFamily="34" charset="0"/>
              </a:rPr>
              <a:t>শব্দটি এসেছে দুটি ল্যাটিন শব্দ </a:t>
            </a:r>
            <a:r>
              <a:rPr lang="en-US" sz="3000" dirty="0" err="1" smtClean="0">
                <a:latin typeface="Shonar Bangla" panose="020B0502040204020203" pitchFamily="34" charset="0"/>
                <a:cs typeface="Shonar Bangla" panose="020B0502040204020203" pitchFamily="34" charset="0"/>
              </a:rPr>
              <a:t>Civis</a:t>
            </a:r>
            <a:r>
              <a:rPr lang="bn-IN" sz="3000" dirty="0" smtClean="0">
                <a:latin typeface="Shonar Bangla" panose="020B0502040204020203" pitchFamily="34" charset="0"/>
                <a:cs typeface="Shonar Bangla" panose="020B0502040204020203" pitchFamily="34" charset="0"/>
              </a:rPr>
              <a:t> এবং</a:t>
            </a:r>
            <a:r>
              <a:rPr lang="en-US" sz="3000" dirty="0" smtClean="0">
                <a:latin typeface="Shonar Bangla" panose="020B0502040204020203" pitchFamily="34" charset="0"/>
                <a:cs typeface="Shonar Bangla" panose="020B0502040204020203" pitchFamily="34" charset="0"/>
              </a:rPr>
              <a:t> </a:t>
            </a:r>
            <a:r>
              <a:rPr lang="en-US" sz="3000" dirty="0" err="1" smtClean="0">
                <a:latin typeface="Shonar Bangla" panose="020B0502040204020203" pitchFamily="34" charset="0"/>
                <a:cs typeface="Shonar Bangla" panose="020B0502040204020203" pitchFamily="34" charset="0"/>
              </a:rPr>
              <a:t>Civitas</a:t>
            </a:r>
            <a:r>
              <a:rPr lang="bn-IN" sz="3000" dirty="0" smtClean="0">
                <a:latin typeface="Shonar Bangla" panose="020B0502040204020203" pitchFamily="34" charset="0"/>
                <a:cs typeface="Shonar Bangla" panose="020B0502040204020203" pitchFamily="34" charset="0"/>
              </a:rPr>
              <a:t> থেকে। </a:t>
            </a:r>
            <a:r>
              <a:rPr lang="en-US" sz="3000" dirty="0" err="1" smtClean="0">
                <a:latin typeface="Shonar Bangla" panose="020B0502040204020203" pitchFamily="34" charset="0"/>
                <a:cs typeface="Shonar Bangla" panose="020B0502040204020203" pitchFamily="34" charset="0"/>
              </a:rPr>
              <a:t>Civis</a:t>
            </a:r>
            <a:r>
              <a:rPr lang="bn-IN" sz="3000" dirty="0" smtClean="0">
                <a:latin typeface="Shonar Bangla" panose="020B0502040204020203" pitchFamily="34" charset="0"/>
                <a:cs typeface="Shonar Bangla" panose="020B0502040204020203" pitchFamily="34" charset="0"/>
              </a:rPr>
              <a:t> শব্দের অর্থ নাগরিক এবং </a:t>
            </a:r>
            <a:r>
              <a:rPr lang="en-US" sz="3000" dirty="0" err="1" smtClean="0">
                <a:latin typeface="Shonar Bangla" panose="020B0502040204020203" pitchFamily="34" charset="0"/>
                <a:cs typeface="Shonar Bangla" panose="020B0502040204020203" pitchFamily="34" charset="0"/>
              </a:rPr>
              <a:t>Civitas</a:t>
            </a:r>
            <a:r>
              <a:rPr lang="bn-IN" sz="3000" dirty="0" smtClean="0">
                <a:latin typeface="Shonar Bangla" panose="020B0502040204020203" pitchFamily="34" charset="0"/>
                <a:cs typeface="Shonar Bangla" panose="020B0502040204020203" pitchFamily="34" charset="0"/>
              </a:rPr>
              <a:t> শব্দের অর্থ নগররাষ্ট্র। সুতরাং শাব্দিক অর্থে পৌরনীতি হলো নাগরিক ও নগররাষ্ট্র বিষয়ক শাস্ত্র। </a:t>
            </a:r>
          </a:p>
          <a:p>
            <a:pPr algn="just"/>
            <a:r>
              <a:rPr lang="bn-IN" sz="3000" dirty="0" smtClean="0">
                <a:latin typeface="Shonar Bangla" panose="020B0502040204020203" pitchFamily="34" charset="0"/>
                <a:cs typeface="Shonar Bangla" panose="020B0502040204020203" pitchFamily="34" charset="0"/>
              </a:rPr>
              <a:t>প্রাচীন গ্রিসে এক একটি নগরকে কেন্দ্র করে এক একটি রাষ্ট্র গঠিত হতো। এথেন্স, স্পার্টা, মেগেরা, রোডস প্রভৃতি ছিল প্রাচীন গ্রিসের উল্লেখযোগ্য নগররাষ্ট্র। এসব নগররাষ্ট্রের সকল সদস্যকে নাগরিক বলা হতো না। যারা কেবল রাষ্ট্রীয় কর্মকাণ্ডে অংশগ্রহণ করতো, শুধু তাদেরকেই নাগরিক বলা হতো। মহিলা, দাস ও বিদেশিদের রাষ্ট্রীয় কর্মকাণ্ডে অংশগ্রহনের সুযোগ ছিল না বিধায় তাদেরকে নাগরিক বলা হতো না। </a:t>
            </a:r>
            <a:endParaRPr lang="en-US" sz="30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32574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par>
                          <p:cTn id="8" fill="hold">
                            <p:stCondLst>
                              <p:cond delay="500"/>
                            </p:stCondLst>
                            <p:childTnLst>
                              <p:par>
                                <p:cTn id="9" presetID="6" presetClass="entr" presetSubtype="32"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out)">
                                      <p:cBhvr>
                                        <p:cTn id="11" dur="750"/>
                                        <p:tgtEl>
                                          <p:spTgt spid="3">
                                            <p:txEl>
                                              <p:pRg st="0" end="0"/>
                                            </p:txEl>
                                          </p:spTgt>
                                        </p:tgtEl>
                                      </p:cBhvr>
                                    </p:animEffect>
                                  </p:childTnLst>
                                </p:cTn>
                              </p:par>
                            </p:childTnLst>
                          </p:cTn>
                        </p:par>
                        <p:par>
                          <p:cTn id="12" fill="hold">
                            <p:stCondLst>
                              <p:cond delay="1250"/>
                            </p:stCondLst>
                            <p:childTnLst>
                              <p:par>
                                <p:cTn id="13" presetID="6" presetClass="entr" presetSubtype="32"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out)">
                                      <p:cBhvr>
                                        <p:cTn id="15"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8" y="685800"/>
            <a:ext cx="7848601" cy="5355563"/>
          </a:xfrm>
        </p:spPr>
        <p:txBody>
          <a:bodyPr>
            <a:normAutofit/>
          </a:bodyPr>
          <a:lstStyle/>
          <a:p>
            <a:pPr algn="just"/>
            <a:r>
              <a:rPr lang="en-US" sz="3000" dirty="0" smtClean="0">
                <a:latin typeface="Shonar Bangla" panose="020B0502040204020203" pitchFamily="34" charset="0"/>
                <a:cs typeface="Shonar Bangla" panose="020B0502040204020203" pitchFamily="34" charset="0"/>
              </a:rPr>
              <a:t>E M White </a:t>
            </a:r>
            <a:r>
              <a:rPr lang="bn-IN" sz="3000" dirty="0" smtClean="0">
                <a:latin typeface="Shonar Bangla" panose="020B0502040204020203" pitchFamily="34" charset="0"/>
                <a:cs typeface="Shonar Bangla" panose="020B0502040204020203" pitchFamily="34" charset="0"/>
              </a:rPr>
              <a:t>তাঁর </a:t>
            </a:r>
            <a:r>
              <a:rPr lang="en-US" sz="3000" dirty="0" smtClean="0">
                <a:latin typeface="Shonar Bangla" panose="020B0502040204020203" pitchFamily="34" charset="0"/>
                <a:cs typeface="Shonar Bangla" panose="020B0502040204020203" pitchFamily="34" charset="0"/>
              </a:rPr>
              <a:t>“The Philosophy of Citizenship”</a:t>
            </a:r>
            <a:r>
              <a:rPr lang="bn-IN" sz="3000" dirty="0" smtClean="0">
                <a:latin typeface="Shonar Bangla" panose="020B0502040204020203" pitchFamily="34" charset="0"/>
                <a:cs typeface="Shonar Bangla" panose="020B0502040204020203" pitchFamily="34" charset="0"/>
              </a:rPr>
              <a:t> গ্রন্থে</a:t>
            </a:r>
            <a:r>
              <a:rPr lang="en-US" sz="3000" dirty="0" smtClean="0">
                <a:latin typeface="Shonar Bangla" panose="020B0502040204020203" pitchFamily="34" charset="0"/>
                <a:cs typeface="Shonar Bangla" panose="020B0502040204020203" pitchFamily="34" charset="0"/>
              </a:rPr>
              <a:t> </a:t>
            </a:r>
            <a:r>
              <a:rPr lang="bn-IN" sz="3000" dirty="0" smtClean="0">
                <a:latin typeface="Shonar Bangla" panose="020B0502040204020203" pitchFamily="34" charset="0"/>
                <a:cs typeface="Shonar Bangla" panose="020B0502040204020203" pitchFamily="34" charset="0"/>
              </a:rPr>
              <a:t>বলেছেন</a:t>
            </a:r>
            <a:r>
              <a:rPr lang="en-US" sz="3000" dirty="0" smtClean="0">
                <a:latin typeface="Shonar Bangla" panose="020B0502040204020203" pitchFamily="34" charset="0"/>
                <a:cs typeface="Shonar Bangla" panose="020B0502040204020203" pitchFamily="34" charset="0"/>
              </a:rPr>
              <a:t>, “Civics is that subject which deals with everything appertaining to citizenship</a:t>
            </a:r>
            <a:r>
              <a:rPr lang="en-US" sz="3000" dirty="0" smtClean="0">
                <a:latin typeface="Shonar Bangla" panose="020B0502040204020203" pitchFamily="34" charset="0"/>
                <a:cs typeface="Shonar Bangla" panose="020B0502040204020203" pitchFamily="34" charset="0"/>
              </a:rPr>
              <a:t>.”</a:t>
            </a:r>
            <a:endParaRPr lang="en-US" sz="3000" dirty="0">
              <a:latin typeface="Shonar Bangla" panose="020B0502040204020203" pitchFamily="34" charset="0"/>
              <a:cs typeface="Shonar Bangla" panose="020B0502040204020203" pitchFamily="34" charset="0"/>
            </a:endParaRPr>
          </a:p>
          <a:p>
            <a:pPr algn="just"/>
            <a:r>
              <a:rPr lang="en-US" sz="3000" dirty="0" smtClean="0">
                <a:latin typeface="Shonar Bangla" panose="020B0502040204020203" pitchFamily="34" charset="0"/>
                <a:cs typeface="Shonar Bangla" panose="020B0502040204020203" pitchFamily="34" charset="0"/>
              </a:rPr>
              <a:t>F I </a:t>
            </a:r>
            <a:r>
              <a:rPr lang="en-US" sz="3000" dirty="0" err="1" smtClean="0">
                <a:latin typeface="Shonar Bangla" panose="020B0502040204020203" pitchFamily="34" charset="0"/>
                <a:cs typeface="Shonar Bangla" panose="020B0502040204020203" pitchFamily="34" charset="0"/>
              </a:rPr>
              <a:t>Gloud</a:t>
            </a:r>
            <a:r>
              <a:rPr lang="bn-IN" sz="3000" dirty="0" smtClean="0">
                <a:latin typeface="Shonar Bangla" panose="020B0502040204020203" pitchFamily="34" charset="0"/>
                <a:cs typeface="Shonar Bangla" panose="020B0502040204020203" pitchFamily="34" charset="0"/>
              </a:rPr>
              <a:t> এর মতে</a:t>
            </a:r>
            <a:r>
              <a:rPr lang="en-US" sz="3000" dirty="0" smtClean="0">
                <a:latin typeface="Shonar Bangla" panose="020B0502040204020203" pitchFamily="34" charset="0"/>
                <a:cs typeface="Shonar Bangla" panose="020B0502040204020203" pitchFamily="34" charset="0"/>
              </a:rPr>
              <a:t>, “Civics is the study of institutions, habits, activities and spirit by means of which a man or woman may fulfil the duties and receive, benefits of membership in a political community</a:t>
            </a:r>
            <a:r>
              <a:rPr lang="en-US" sz="3000" dirty="0" smtClean="0">
                <a:latin typeface="Shonar Bangla" panose="020B0502040204020203" pitchFamily="34" charset="0"/>
                <a:cs typeface="Shonar Bangla" panose="020B0502040204020203" pitchFamily="34" charset="0"/>
              </a:rPr>
              <a:t>.”</a:t>
            </a:r>
            <a:endParaRPr lang="bn-IN" sz="3000" dirty="0">
              <a:latin typeface="Shonar Bangla" panose="020B0502040204020203" pitchFamily="34" charset="0"/>
              <a:cs typeface="Shonar Bangla" panose="020B0502040204020203" pitchFamily="34" charset="0"/>
            </a:endParaRPr>
          </a:p>
          <a:p>
            <a:pPr algn="just"/>
            <a:r>
              <a:rPr lang="en-US" sz="3000" dirty="0" smtClean="0">
                <a:latin typeface="Shonar Bangla" panose="020B0502040204020203" pitchFamily="34" charset="0"/>
                <a:cs typeface="Shonar Bangla" panose="020B0502040204020203" pitchFamily="34" charset="0"/>
              </a:rPr>
              <a:t>Webster’s International Dictionary</a:t>
            </a:r>
            <a:r>
              <a:rPr lang="bn-IN" sz="3000" dirty="0" smtClean="0">
                <a:latin typeface="Shonar Bangla" panose="020B0502040204020203" pitchFamily="34" charset="0"/>
                <a:cs typeface="Shonar Bangla" panose="020B0502040204020203" pitchFamily="34" charset="0"/>
              </a:rPr>
              <a:t> তে পৌরনীতির সংজ্ঞায় বলা আছে</a:t>
            </a:r>
            <a:r>
              <a:rPr lang="en-US" sz="3000" dirty="0" smtClean="0">
                <a:latin typeface="Shonar Bangla" panose="020B0502040204020203" pitchFamily="34" charset="0"/>
                <a:cs typeface="Shonar Bangla" panose="020B0502040204020203" pitchFamily="34" charset="0"/>
              </a:rPr>
              <a:t>, “Civics is that department of political science dealing with rights of citizenship and duties of citizen.” </a:t>
            </a:r>
            <a:endParaRPr lang="en-US" sz="30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312764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ounded Rectangle 3"/>
          <p:cNvSpPr/>
          <p:nvPr/>
        </p:nvSpPr>
        <p:spPr>
          <a:xfrm rot="18462944">
            <a:off x="-23096" y="2052893"/>
            <a:ext cx="2057400" cy="1143000"/>
          </a:xfrm>
          <a:prstGeom prst="roundRect">
            <a:avLst>
              <a:gd name="adj" fmla="val 50000"/>
            </a:avLst>
          </a:prstGeom>
          <a:solidFill>
            <a:srgbClr val="DD0B47"/>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rot="18462944">
            <a:off x="1709732" y="2052892"/>
            <a:ext cx="2057400" cy="1143000"/>
          </a:xfrm>
          <a:prstGeom prst="roundRect">
            <a:avLst>
              <a:gd name="adj" fmla="val 50000"/>
            </a:avLst>
          </a:prstGeom>
          <a:solidFill>
            <a:srgbClr val="434AD5"/>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rot="18462944">
            <a:off x="3529673" y="2052891"/>
            <a:ext cx="2057400" cy="1143000"/>
          </a:xfrm>
          <a:prstGeom prst="roundRect">
            <a:avLst>
              <a:gd name="adj" fmla="val 50000"/>
            </a:avLst>
          </a:prstGeom>
          <a:solidFill>
            <a:srgbClr val="ED51C4"/>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rot="18462944">
            <a:off x="5315369" y="2091240"/>
            <a:ext cx="2057400" cy="1143000"/>
          </a:xfrm>
          <a:prstGeom prst="roundRect">
            <a:avLst>
              <a:gd name="adj" fmla="val 50000"/>
            </a:avLst>
          </a:prstGeom>
          <a:solidFill>
            <a:srgbClr val="FF6600"/>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rot="18462944">
            <a:off x="7048197" y="2091240"/>
            <a:ext cx="2057400" cy="1143000"/>
          </a:xfrm>
          <a:prstGeom prst="roundRect">
            <a:avLst>
              <a:gd name="adj" fmla="val 50000"/>
            </a:avLst>
          </a:prstGeom>
          <a:solidFill>
            <a:srgbClr val="04E489"/>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rot="3137056" flipV="1">
            <a:off x="886874" y="3868470"/>
            <a:ext cx="2057400" cy="1143000"/>
          </a:xfrm>
          <a:prstGeom prst="roundRect">
            <a:avLst>
              <a:gd name="adj" fmla="val 50000"/>
            </a:avLst>
          </a:prstGeom>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3137056" flipV="1">
            <a:off x="2619702" y="3868468"/>
            <a:ext cx="2057400" cy="1143000"/>
          </a:xfrm>
          <a:prstGeom prst="roundRect">
            <a:avLst>
              <a:gd name="adj" fmla="val 50000"/>
            </a:avLst>
          </a:prstGeom>
          <a:solidFill>
            <a:srgbClr val="FFC000"/>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3137056" flipV="1">
            <a:off x="4352530" y="3868466"/>
            <a:ext cx="2057400" cy="1143000"/>
          </a:xfrm>
          <a:prstGeom prst="roundRect">
            <a:avLst>
              <a:gd name="adj" fmla="val 50000"/>
            </a:avLst>
          </a:prstGeom>
          <a:solidFill>
            <a:schemeClr val="accent6">
              <a:lumMod val="75000"/>
            </a:schemeClr>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3137056" flipV="1">
            <a:off x="6085358" y="3868464"/>
            <a:ext cx="2057400" cy="1143000"/>
          </a:xfrm>
          <a:prstGeom prst="roundRect">
            <a:avLst>
              <a:gd name="adj" fmla="val 50000"/>
            </a:avLst>
          </a:prstGeom>
          <a:solidFill>
            <a:schemeClr val="accent5">
              <a:lumMod val="60000"/>
              <a:lumOff val="40000"/>
            </a:schemeClr>
          </a:solidFill>
          <a:ln>
            <a:noFill/>
          </a:ln>
          <a:effectLst>
            <a:outerShdw blurRad="635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2924882" y="152400"/>
            <a:ext cx="3294236" cy="707886"/>
          </a:xfrm>
          <a:prstGeom prst="rect">
            <a:avLst/>
          </a:prstGeom>
          <a:noFill/>
        </p:spPr>
        <p:txBody>
          <a:bodyPr wrap="square" rtlCol="0">
            <a:spAutoFit/>
          </a:bodyPr>
          <a:lstStyle/>
          <a:p>
            <a:pPr algn="ctr"/>
            <a:r>
              <a:rPr lang="bn-IN" sz="4000" dirty="0" smtClean="0">
                <a:latin typeface="Shonar Bangla" panose="020B0502040204020203" pitchFamily="34" charset="0"/>
                <a:cs typeface="Shonar Bangla" panose="020B0502040204020203" pitchFamily="34" charset="0"/>
              </a:rPr>
              <a:t>পৌরনীতির পরিধি</a:t>
            </a:r>
            <a:endParaRPr lang="en-US" sz="4000" dirty="0">
              <a:latin typeface="Shonar Bangla" panose="020B0502040204020203" pitchFamily="34" charset="0"/>
              <a:cs typeface="Shonar Bangla" panose="020B0502040204020203" pitchFamily="34" charset="0"/>
            </a:endParaRPr>
          </a:p>
        </p:txBody>
      </p:sp>
      <p:sp>
        <p:nvSpPr>
          <p:cNvPr id="17" name="TextBox 16"/>
          <p:cNvSpPr txBox="1"/>
          <p:nvPr/>
        </p:nvSpPr>
        <p:spPr>
          <a:xfrm rot="18468062">
            <a:off x="266391" y="2284163"/>
            <a:ext cx="1534574" cy="584775"/>
          </a:xfrm>
          <a:prstGeom prst="rect">
            <a:avLst/>
          </a:prstGeom>
          <a:noFill/>
        </p:spPr>
        <p:txBody>
          <a:bodyPr wrap="square" rtlCol="0">
            <a:spAutoFit/>
          </a:bodyPr>
          <a:lstStyle/>
          <a:p>
            <a:pPr algn="ctr"/>
            <a:r>
              <a:rPr lang="bn-IN" sz="3200" dirty="0" smtClean="0">
                <a:solidFill>
                  <a:schemeClr val="bg1"/>
                </a:solidFill>
                <a:latin typeface="Shonar Bangla" panose="020B0502040204020203" pitchFamily="34" charset="0"/>
                <a:cs typeface="Shonar Bangla" panose="020B0502040204020203" pitchFamily="34" charset="0"/>
              </a:rPr>
              <a:t>নাগরিকতা</a:t>
            </a:r>
            <a:endParaRPr lang="en-US" sz="3200" dirty="0">
              <a:solidFill>
                <a:schemeClr val="bg1"/>
              </a:solidFill>
              <a:latin typeface="Shonar Bangla" panose="020B0502040204020203" pitchFamily="34" charset="0"/>
              <a:cs typeface="Shonar Bangla" panose="020B0502040204020203" pitchFamily="34" charset="0"/>
            </a:endParaRPr>
          </a:p>
        </p:txBody>
      </p:sp>
      <p:sp>
        <p:nvSpPr>
          <p:cNvPr id="18" name="TextBox 17"/>
          <p:cNvSpPr txBox="1"/>
          <p:nvPr/>
        </p:nvSpPr>
        <p:spPr>
          <a:xfrm rot="18468062">
            <a:off x="2014991" y="2037941"/>
            <a:ext cx="1534574" cy="1077218"/>
          </a:xfrm>
          <a:prstGeom prst="rect">
            <a:avLst/>
          </a:prstGeom>
          <a:noFill/>
        </p:spPr>
        <p:txBody>
          <a:bodyPr wrap="square" rtlCol="0">
            <a:spAutoFit/>
          </a:bodyPr>
          <a:lstStyle/>
          <a:p>
            <a:pPr algn="ctr"/>
            <a:r>
              <a:rPr lang="bn-IN" sz="3200" dirty="0" smtClean="0">
                <a:solidFill>
                  <a:schemeClr val="bg1"/>
                </a:solidFill>
                <a:latin typeface="Shonar Bangla" panose="020B0502040204020203" pitchFamily="34" charset="0"/>
                <a:cs typeface="Shonar Bangla" panose="020B0502040204020203" pitchFamily="34" charset="0"/>
              </a:rPr>
              <a:t>অধিকার ও কর্তব্য</a:t>
            </a:r>
            <a:endParaRPr lang="en-US" sz="3200" dirty="0">
              <a:solidFill>
                <a:schemeClr val="bg1"/>
              </a:solidFill>
              <a:latin typeface="Shonar Bangla" panose="020B0502040204020203" pitchFamily="34" charset="0"/>
              <a:cs typeface="Shonar Bangla" panose="020B0502040204020203" pitchFamily="34" charset="0"/>
            </a:endParaRPr>
          </a:p>
        </p:txBody>
      </p:sp>
      <p:sp>
        <p:nvSpPr>
          <p:cNvPr id="19" name="TextBox 18"/>
          <p:cNvSpPr txBox="1"/>
          <p:nvPr/>
        </p:nvSpPr>
        <p:spPr>
          <a:xfrm rot="18468062">
            <a:off x="3789198" y="2351134"/>
            <a:ext cx="1534574" cy="584775"/>
          </a:xfrm>
          <a:prstGeom prst="rect">
            <a:avLst/>
          </a:prstGeom>
          <a:noFill/>
        </p:spPr>
        <p:txBody>
          <a:bodyPr wrap="square" rtlCol="0">
            <a:spAutoFit/>
          </a:bodyPr>
          <a:lstStyle/>
          <a:p>
            <a:pPr algn="ctr"/>
            <a:r>
              <a:rPr lang="bn-IN" sz="3200" dirty="0" smtClean="0">
                <a:latin typeface="Shonar Bangla" panose="020B0502040204020203" pitchFamily="34" charset="0"/>
                <a:cs typeface="Shonar Bangla" panose="020B0502040204020203" pitchFamily="34" charset="0"/>
              </a:rPr>
              <a:t>পরিবার</a:t>
            </a:r>
            <a:endParaRPr lang="en-US" sz="3200" dirty="0">
              <a:latin typeface="Shonar Bangla" panose="020B0502040204020203" pitchFamily="34" charset="0"/>
              <a:cs typeface="Shonar Bangla" panose="020B0502040204020203" pitchFamily="34" charset="0"/>
            </a:endParaRPr>
          </a:p>
        </p:txBody>
      </p:sp>
      <p:sp>
        <p:nvSpPr>
          <p:cNvPr id="20" name="TextBox 19"/>
          <p:cNvSpPr txBox="1"/>
          <p:nvPr/>
        </p:nvSpPr>
        <p:spPr>
          <a:xfrm rot="18468062">
            <a:off x="5572828" y="2151870"/>
            <a:ext cx="1534574" cy="1077218"/>
          </a:xfrm>
          <a:prstGeom prst="rect">
            <a:avLst/>
          </a:prstGeom>
          <a:noFill/>
        </p:spPr>
        <p:txBody>
          <a:bodyPr wrap="square" rtlCol="0">
            <a:spAutoFit/>
          </a:bodyPr>
          <a:lstStyle/>
          <a:p>
            <a:pPr algn="ctr"/>
            <a:r>
              <a:rPr lang="bn-IN" sz="3200" dirty="0" smtClean="0">
                <a:solidFill>
                  <a:schemeClr val="bg1"/>
                </a:solidFill>
                <a:latin typeface="Shonar Bangla" panose="020B0502040204020203" pitchFamily="34" charset="0"/>
                <a:cs typeface="Shonar Bangla" panose="020B0502040204020203" pitchFamily="34" charset="0"/>
              </a:rPr>
              <a:t>রাজনৈতিক প্রতিষ্ঠান</a:t>
            </a:r>
            <a:endParaRPr lang="en-US" sz="3200" dirty="0">
              <a:solidFill>
                <a:schemeClr val="bg1"/>
              </a:solidFill>
              <a:latin typeface="Shonar Bangla" panose="020B0502040204020203" pitchFamily="34" charset="0"/>
              <a:cs typeface="Shonar Bangla" panose="020B0502040204020203" pitchFamily="34" charset="0"/>
            </a:endParaRPr>
          </a:p>
        </p:txBody>
      </p:sp>
      <p:sp>
        <p:nvSpPr>
          <p:cNvPr id="21" name="TextBox 20"/>
          <p:cNvSpPr txBox="1"/>
          <p:nvPr/>
        </p:nvSpPr>
        <p:spPr>
          <a:xfrm rot="18468062">
            <a:off x="7309610" y="2247241"/>
            <a:ext cx="1534574" cy="830997"/>
          </a:xfrm>
          <a:prstGeom prst="rect">
            <a:avLst/>
          </a:prstGeom>
          <a:noFill/>
        </p:spPr>
        <p:txBody>
          <a:bodyPr wrap="square" rtlCol="0">
            <a:spAutoFit/>
          </a:bodyPr>
          <a:lstStyle/>
          <a:p>
            <a:pPr algn="ctr"/>
            <a:r>
              <a:rPr lang="bn-IN" sz="2400" dirty="0" smtClean="0">
                <a:latin typeface="Shonar Bangla" panose="020B0502040204020203" pitchFamily="34" charset="0"/>
                <a:cs typeface="Shonar Bangla" panose="020B0502040204020203" pitchFamily="34" charset="0"/>
              </a:rPr>
              <a:t>স্থানীয়, জাতীয় ও আন্তর্জাতিক</a:t>
            </a:r>
            <a:endParaRPr lang="en-US" sz="2400" dirty="0">
              <a:latin typeface="Shonar Bangla" panose="020B0502040204020203" pitchFamily="34" charset="0"/>
              <a:cs typeface="Shonar Bangla" panose="020B0502040204020203" pitchFamily="34" charset="0"/>
            </a:endParaRPr>
          </a:p>
        </p:txBody>
      </p:sp>
      <p:sp>
        <p:nvSpPr>
          <p:cNvPr id="22" name="TextBox 21"/>
          <p:cNvSpPr txBox="1"/>
          <p:nvPr/>
        </p:nvSpPr>
        <p:spPr>
          <a:xfrm rot="3120000">
            <a:off x="6251271" y="3988141"/>
            <a:ext cx="1534574"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বিমূর্ত বিষয়াবলী</a:t>
            </a:r>
            <a:endParaRPr lang="en-US" sz="2800" dirty="0">
              <a:latin typeface="Shonar Bangla" panose="020B0502040204020203" pitchFamily="34" charset="0"/>
              <a:cs typeface="Shonar Bangla" panose="020B0502040204020203" pitchFamily="34" charset="0"/>
            </a:endParaRPr>
          </a:p>
        </p:txBody>
      </p:sp>
      <p:sp>
        <p:nvSpPr>
          <p:cNvPr id="23" name="TextBox 22"/>
          <p:cNvSpPr txBox="1"/>
          <p:nvPr/>
        </p:nvSpPr>
        <p:spPr>
          <a:xfrm rot="3120000">
            <a:off x="4550637" y="3777298"/>
            <a:ext cx="1534574" cy="1384995"/>
          </a:xfrm>
          <a:prstGeom prst="rect">
            <a:avLst/>
          </a:prstGeom>
          <a:noFill/>
        </p:spPr>
        <p:txBody>
          <a:bodyPr wrap="square" rtlCol="0">
            <a:spAutoFit/>
          </a:bodyPr>
          <a:lstStyle/>
          <a:p>
            <a:pPr algn="ctr"/>
            <a:r>
              <a:rPr lang="bn-IN" sz="2800" dirty="0" smtClean="0">
                <a:solidFill>
                  <a:schemeClr val="bg1"/>
                </a:solidFill>
                <a:latin typeface="Shonar Bangla" panose="020B0502040204020203" pitchFamily="34" charset="0"/>
                <a:cs typeface="Shonar Bangla" panose="020B0502040204020203" pitchFamily="34" charset="0"/>
              </a:rPr>
              <a:t>নাগরিকের অতীত, ভবিষ্যৎ</a:t>
            </a:r>
            <a:endParaRPr lang="en-US" sz="2800" dirty="0">
              <a:solidFill>
                <a:schemeClr val="bg1"/>
              </a:solidFill>
              <a:latin typeface="Shonar Bangla" panose="020B0502040204020203" pitchFamily="34" charset="0"/>
              <a:cs typeface="Shonar Bangla" panose="020B0502040204020203" pitchFamily="34" charset="0"/>
            </a:endParaRPr>
          </a:p>
        </p:txBody>
      </p:sp>
      <p:sp>
        <p:nvSpPr>
          <p:cNvPr id="24" name="TextBox 23"/>
          <p:cNvSpPr txBox="1"/>
          <p:nvPr/>
        </p:nvSpPr>
        <p:spPr>
          <a:xfrm rot="3120000">
            <a:off x="2880200" y="4002564"/>
            <a:ext cx="1534574"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সমসাময়িক বিষয়</a:t>
            </a:r>
            <a:endParaRPr lang="en-US" sz="2800" dirty="0">
              <a:latin typeface="Shonar Bangla" panose="020B0502040204020203" pitchFamily="34" charset="0"/>
              <a:cs typeface="Shonar Bangla" panose="020B0502040204020203" pitchFamily="34" charset="0"/>
            </a:endParaRPr>
          </a:p>
        </p:txBody>
      </p:sp>
      <p:sp>
        <p:nvSpPr>
          <p:cNvPr id="25" name="TextBox 24"/>
          <p:cNvSpPr txBox="1"/>
          <p:nvPr/>
        </p:nvSpPr>
        <p:spPr>
          <a:xfrm rot="3120000">
            <a:off x="1127600" y="4002681"/>
            <a:ext cx="1534574"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শাসনতান্ত্রিক বিকাশ</a:t>
            </a:r>
            <a:endParaRPr lang="en-US" sz="28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340318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9"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0-#ppt_w/2"/>
                                          </p:val>
                                        </p:tav>
                                        <p:tav tm="100000">
                                          <p:val>
                                            <p:strVal val="#ppt_x"/>
                                          </p:val>
                                        </p:tav>
                                      </p:tavLst>
                                    </p:anim>
                                    <p:anim calcmode="lin" valueType="num">
                                      <p:cBhvr additive="base">
                                        <p:cTn id="14" dur="500" fill="hold"/>
                                        <p:tgtEl>
                                          <p:spTgt spid="17"/>
                                        </p:tgtEl>
                                        <p:attrNameLst>
                                          <p:attrName>ppt_y</p:attrName>
                                        </p:attrNameLst>
                                      </p:cBhvr>
                                      <p:tavLst>
                                        <p:tav tm="0">
                                          <p:val>
                                            <p:strVal val="0-#ppt_h/2"/>
                                          </p:val>
                                        </p:tav>
                                        <p:tav tm="100000">
                                          <p:val>
                                            <p:strVal val="#ppt_y"/>
                                          </p:val>
                                        </p:tav>
                                      </p:tavLst>
                                    </p:anim>
                                  </p:childTnLst>
                                </p:cTn>
                              </p:par>
                              <p:par>
                                <p:cTn id="15" presetID="2" presetClass="entr" presetSubtype="9"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9"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0-#ppt_w/2"/>
                                          </p:val>
                                        </p:tav>
                                        <p:tav tm="100000">
                                          <p:val>
                                            <p:strVal val="#ppt_x"/>
                                          </p:val>
                                        </p:tav>
                                      </p:tavLst>
                                    </p:anim>
                                    <p:anim calcmode="lin" valueType="num">
                                      <p:cBhvr additive="base">
                                        <p:cTn id="23" dur="500" fill="hold"/>
                                        <p:tgtEl>
                                          <p:spTgt spid="8"/>
                                        </p:tgtEl>
                                        <p:attrNameLst>
                                          <p:attrName>ppt_y</p:attrName>
                                        </p:attrNameLst>
                                      </p:cBhvr>
                                      <p:tavLst>
                                        <p:tav tm="0">
                                          <p:val>
                                            <p:strVal val="0-#ppt_h/2"/>
                                          </p:val>
                                        </p:tav>
                                        <p:tav tm="100000">
                                          <p:val>
                                            <p:strVal val="#ppt_y"/>
                                          </p:val>
                                        </p:tav>
                                      </p:tavLst>
                                    </p:anim>
                                  </p:childTnLst>
                                </p:cTn>
                              </p:par>
                              <p:par>
                                <p:cTn id="24" presetID="2" presetClass="entr" presetSubtype="9"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anim calcmode="lin" valueType="num">
                                      <p:cBhvr additive="base">
                                        <p:cTn id="26" dur="500" fill="hold"/>
                                        <p:tgtEl>
                                          <p:spTgt spid="18"/>
                                        </p:tgtEl>
                                        <p:attrNameLst>
                                          <p:attrName>ppt_x</p:attrName>
                                        </p:attrNameLst>
                                      </p:cBhvr>
                                      <p:tavLst>
                                        <p:tav tm="0">
                                          <p:val>
                                            <p:strVal val="0-#ppt_w/2"/>
                                          </p:val>
                                        </p:tav>
                                        <p:tav tm="100000">
                                          <p:val>
                                            <p:strVal val="#ppt_x"/>
                                          </p:val>
                                        </p:tav>
                                      </p:tavLst>
                                    </p:anim>
                                    <p:anim calcmode="lin" valueType="num">
                                      <p:cBhvr additive="base">
                                        <p:cTn id="27" dur="500" fill="hold"/>
                                        <p:tgtEl>
                                          <p:spTgt spid="18"/>
                                        </p:tgtEl>
                                        <p:attrNameLst>
                                          <p:attrName>ppt_y</p:attrName>
                                        </p:attrNameLst>
                                      </p:cBhvr>
                                      <p:tavLst>
                                        <p:tav tm="0">
                                          <p:val>
                                            <p:strVal val="0-#ppt_h/2"/>
                                          </p:val>
                                        </p:tav>
                                        <p:tav tm="100000">
                                          <p:val>
                                            <p:strVal val="#ppt_y"/>
                                          </p:val>
                                        </p:tav>
                                      </p:tavLst>
                                    </p:anim>
                                  </p:childTnLst>
                                </p:cTn>
                              </p:par>
                            </p:childTnLst>
                          </p:cTn>
                        </p:par>
                        <p:par>
                          <p:cTn id="28" fill="hold">
                            <p:stCondLst>
                              <p:cond delay="2000"/>
                            </p:stCondLst>
                            <p:childTnLst>
                              <p:par>
                                <p:cTn id="29" presetID="2" presetClass="entr" presetSubtype="9"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0-#ppt_w/2"/>
                                          </p:val>
                                        </p:tav>
                                        <p:tav tm="100000">
                                          <p:val>
                                            <p:strVal val="#ppt_x"/>
                                          </p:val>
                                        </p:tav>
                                      </p:tavLst>
                                    </p:anim>
                                    <p:anim calcmode="lin" valueType="num">
                                      <p:cBhvr additive="base">
                                        <p:cTn id="32" dur="500" fill="hold"/>
                                        <p:tgtEl>
                                          <p:spTgt spid="9"/>
                                        </p:tgtEl>
                                        <p:attrNameLst>
                                          <p:attrName>ppt_y</p:attrName>
                                        </p:attrNameLst>
                                      </p:cBhvr>
                                      <p:tavLst>
                                        <p:tav tm="0">
                                          <p:val>
                                            <p:strVal val="0-#ppt_h/2"/>
                                          </p:val>
                                        </p:tav>
                                        <p:tav tm="100000">
                                          <p:val>
                                            <p:strVal val="#ppt_y"/>
                                          </p:val>
                                        </p:tav>
                                      </p:tavLst>
                                    </p:anim>
                                  </p:childTnLst>
                                </p:cTn>
                              </p:par>
                              <p:par>
                                <p:cTn id="33" presetID="2" presetClass="entr" presetSubtype="9"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0-#ppt_w/2"/>
                                          </p:val>
                                        </p:tav>
                                        <p:tav tm="100000">
                                          <p:val>
                                            <p:strVal val="#ppt_x"/>
                                          </p:val>
                                        </p:tav>
                                      </p:tavLst>
                                    </p:anim>
                                    <p:anim calcmode="lin" valueType="num">
                                      <p:cBhvr additive="base">
                                        <p:cTn id="36" dur="500" fill="hold"/>
                                        <p:tgtEl>
                                          <p:spTgt spid="19"/>
                                        </p:tgtEl>
                                        <p:attrNameLst>
                                          <p:attrName>ppt_y</p:attrName>
                                        </p:attrNameLst>
                                      </p:cBhvr>
                                      <p:tavLst>
                                        <p:tav tm="0">
                                          <p:val>
                                            <p:strVal val="0-#ppt_h/2"/>
                                          </p:val>
                                        </p:tav>
                                        <p:tav tm="100000">
                                          <p:val>
                                            <p:strVal val="#ppt_y"/>
                                          </p:val>
                                        </p:tav>
                                      </p:tavLst>
                                    </p:anim>
                                  </p:childTnLst>
                                </p:cTn>
                              </p:par>
                            </p:childTnLst>
                          </p:cTn>
                        </p:par>
                        <p:par>
                          <p:cTn id="37" fill="hold">
                            <p:stCondLst>
                              <p:cond delay="2500"/>
                            </p:stCondLst>
                            <p:childTnLst>
                              <p:par>
                                <p:cTn id="38" presetID="2" presetClass="entr" presetSubtype="9"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additive="base">
                                        <p:cTn id="40" dur="500" fill="hold"/>
                                        <p:tgtEl>
                                          <p:spTgt spid="10"/>
                                        </p:tgtEl>
                                        <p:attrNameLst>
                                          <p:attrName>ppt_x</p:attrName>
                                        </p:attrNameLst>
                                      </p:cBhvr>
                                      <p:tavLst>
                                        <p:tav tm="0">
                                          <p:val>
                                            <p:strVal val="0-#ppt_w/2"/>
                                          </p:val>
                                        </p:tav>
                                        <p:tav tm="100000">
                                          <p:val>
                                            <p:strVal val="#ppt_x"/>
                                          </p:val>
                                        </p:tav>
                                      </p:tavLst>
                                    </p:anim>
                                    <p:anim calcmode="lin" valueType="num">
                                      <p:cBhvr additive="base">
                                        <p:cTn id="41" dur="500" fill="hold"/>
                                        <p:tgtEl>
                                          <p:spTgt spid="10"/>
                                        </p:tgtEl>
                                        <p:attrNameLst>
                                          <p:attrName>ppt_y</p:attrName>
                                        </p:attrNameLst>
                                      </p:cBhvr>
                                      <p:tavLst>
                                        <p:tav tm="0">
                                          <p:val>
                                            <p:strVal val="0-#ppt_h/2"/>
                                          </p:val>
                                        </p:tav>
                                        <p:tav tm="100000">
                                          <p:val>
                                            <p:strVal val="#ppt_y"/>
                                          </p:val>
                                        </p:tav>
                                      </p:tavLst>
                                    </p:anim>
                                  </p:childTnLst>
                                </p:cTn>
                              </p:par>
                              <p:par>
                                <p:cTn id="42" presetID="2" presetClass="entr" presetSubtype="9" fill="hold" grpId="0" nodeType="with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0-#ppt_w/2"/>
                                          </p:val>
                                        </p:tav>
                                        <p:tav tm="100000">
                                          <p:val>
                                            <p:strVal val="#ppt_x"/>
                                          </p:val>
                                        </p:tav>
                                      </p:tavLst>
                                    </p:anim>
                                    <p:anim calcmode="lin" valueType="num">
                                      <p:cBhvr additive="base">
                                        <p:cTn id="45" dur="500" fill="hold"/>
                                        <p:tgtEl>
                                          <p:spTgt spid="20"/>
                                        </p:tgtEl>
                                        <p:attrNameLst>
                                          <p:attrName>ppt_y</p:attrName>
                                        </p:attrNameLst>
                                      </p:cBhvr>
                                      <p:tavLst>
                                        <p:tav tm="0">
                                          <p:val>
                                            <p:strVal val="0-#ppt_h/2"/>
                                          </p:val>
                                        </p:tav>
                                        <p:tav tm="100000">
                                          <p:val>
                                            <p:strVal val="#ppt_y"/>
                                          </p:val>
                                        </p:tav>
                                      </p:tavLst>
                                    </p:anim>
                                  </p:childTnLst>
                                </p:cTn>
                              </p:par>
                            </p:childTnLst>
                          </p:cTn>
                        </p:par>
                        <p:par>
                          <p:cTn id="46" fill="hold">
                            <p:stCondLst>
                              <p:cond delay="3000"/>
                            </p:stCondLst>
                            <p:childTnLst>
                              <p:par>
                                <p:cTn id="47" presetID="2" presetClass="entr" presetSubtype="9" fill="hold" grpId="0" nodeType="after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0-#ppt_w/2"/>
                                          </p:val>
                                        </p:tav>
                                        <p:tav tm="100000">
                                          <p:val>
                                            <p:strVal val="#ppt_x"/>
                                          </p:val>
                                        </p:tav>
                                      </p:tavLst>
                                    </p:anim>
                                    <p:anim calcmode="lin" valueType="num">
                                      <p:cBhvr additive="base">
                                        <p:cTn id="50" dur="500" fill="hold"/>
                                        <p:tgtEl>
                                          <p:spTgt spid="11"/>
                                        </p:tgtEl>
                                        <p:attrNameLst>
                                          <p:attrName>ppt_y</p:attrName>
                                        </p:attrNameLst>
                                      </p:cBhvr>
                                      <p:tavLst>
                                        <p:tav tm="0">
                                          <p:val>
                                            <p:strVal val="0-#ppt_h/2"/>
                                          </p:val>
                                        </p:tav>
                                        <p:tav tm="100000">
                                          <p:val>
                                            <p:strVal val="#ppt_y"/>
                                          </p:val>
                                        </p:tav>
                                      </p:tavLst>
                                    </p:anim>
                                  </p:childTnLst>
                                </p:cTn>
                              </p:par>
                              <p:par>
                                <p:cTn id="51" presetID="2" presetClass="entr" presetSubtype="9"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anim calcmode="lin" valueType="num">
                                      <p:cBhvr additive="base">
                                        <p:cTn id="53" dur="500" fill="hold"/>
                                        <p:tgtEl>
                                          <p:spTgt spid="21"/>
                                        </p:tgtEl>
                                        <p:attrNameLst>
                                          <p:attrName>ppt_x</p:attrName>
                                        </p:attrNameLst>
                                      </p:cBhvr>
                                      <p:tavLst>
                                        <p:tav tm="0">
                                          <p:val>
                                            <p:strVal val="0-#ppt_w/2"/>
                                          </p:val>
                                        </p:tav>
                                        <p:tav tm="100000">
                                          <p:val>
                                            <p:strVal val="#ppt_x"/>
                                          </p:val>
                                        </p:tav>
                                      </p:tavLst>
                                    </p:anim>
                                    <p:anim calcmode="lin" valueType="num">
                                      <p:cBhvr additive="base">
                                        <p:cTn id="54" dur="500" fill="hold"/>
                                        <p:tgtEl>
                                          <p:spTgt spid="21"/>
                                        </p:tgtEl>
                                        <p:attrNameLst>
                                          <p:attrName>ppt_y</p:attrName>
                                        </p:attrNameLst>
                                      </p:cBhvr>
                                      <p:tavLst>
                                        <p:tav tm="0">
                                          <p:val>
                                            <p:strVal val="0-#ppt_h/2"/>
                                          </p:val>
                                        </p:tav>
                                        <p:tav tm="100000">
                                          <p:val>
                                            <p:strVal val="#ppt_y"/>
                                          </p:val>
                                        </p:tav>
                                      </p:tavLst>
                                    </p:anim>
                                  </p:childTnLst>
                                </p:cTn>
                              </p:par>
                            </p:childTnLst>
                          </p:cTn>
                        </p:par>
                        <p:par>
                          <p:cTn id="55" fill="hold">
                            <p:stCondLst>
                              <p:cond delay="3500"/>
                            </p:stCondLst>
                            <p:childTnLst>
                              <p:par>
                                <p:cTn id="56" presetID="2" presetClass="entr" presetSubtype="3" fill="hold" grpId="0" nodeType="afterEffect">
                                  <p:stCondLst>
                                    <p:cond delay="0"/>
                                  </p:stCondLst>
                                  <p:childTnLst>
                                    <p:set>
                                      <p:cBhvr>
                                        <p:cTn id="57" dur="1" fill="hold">
                                          <p:stCondLst>
                                            <p:cond delay="0"/>
                                          </p:stCondLst>
                                        </p:cTn>
                                        <p:tgtEl>
                                          <p:spTgt spid="15"/>
                                        </p:tgtEl>
                                        <p:attrNameLst>
                                          <p:attrName>style.visibility</p:attrName>
                                        </p:attrNameLst>
                                      </p:cBhvr>
                                      <p:to>
                                        <p:strVal val="visible"/>
                                      </p:to>
                                    </p:set>
                                    <p:anim calcmode="lin" valueType="num">
                                      <p:cBhvr additive="base">
                                        <p:cTn id="58" dur="500" fill="hold"/>
                                        <p:tgtEl>
                                          <p:spTgt spid="15"/>
                                        </p:tgtEl>
                                        <p:attrNameLst>
                                          <p:attrName>ppt_x</p:attrName>
                                        </p:attrNameLst>
                                      </p:cBhvr>
                                      <p:tavLst>
                                        <p:tav tm="0">
                                          <p:val>
                                            <p:strVal val="1+#ppt_w/2"/>
                                          </p:val>
                                        </p:tav>
                                        <p:tav tm="100000">
                                          <p:val>
                                            <p:strVal val="#ppt_x"/>
                                          </p:val>
                                        </p:tav>
                                      </p:tavLst>
                                    </p:anim>
                                    <p:anim calcmode="lin" valueType="num">
                                      <p:cBhvr additive="base">
                                        <p:cTn id="59" dur="500" fill="hold"/>
                                        <p:tgtEl>
                                          <p:spTgt spid="15"/>
                                        </p:tgtEl>
                                        <p:attrNameLst>
                                          <p:attrName>ppt_y</p:attrName>
                                        </p:attrNameLst>
                                      </p:cBhvr>
                                      <p:tavLst>
                                        <p:tav tm="0">
                                          <p:val>
                                            <p:strVal val="0-#ppt_h/2"/>
                                          </p:val>
                                        </p:tav>
                                        <p:tav tm="100000">
                                          <p:val>
                                            <p:strVal val="#ppt_y"/>
                                          </p:val>
                                        </p:tav>
                                      </p:tavLst>
                                    </p:anim>
                                  </p:childTnLst>
                                </p:cTn>
                              </p:par>
                              <p:par>
                                <p:cTn id="60" presetID="2" presetClass="entr" presetSubtype="3" fill="hold" grpId="0" nodeType="withEffect">
                                  <p:stCondLst>
                                    <p:cond delay="0"/>
                                  </p:stCondLst>
                                  <p:childTnLst>
                                    <p:set>
                                      <p:cBhvr>
                                        <p:cTn id="61" dur="1" fill="hold">
                                          <p:stCondLst>
                                            <p:cond delay="0"/>
                                          </p:stCondLst>
                                        </p:cTn>
                                        <p:tgtEl>
                                          <p:spTgt spid="22"/>
                                        </p:tgtEl>
                                        <p:attrNameLst>
                                          <p:attrName>style.visibility</p:attrName>
                                        </p:attrNameLst>
                                      </p:cBhvr>
                                      <p:to>
                                        <p:strVal val="visible"/>
                                      </p:to>
                                    </p:set>
                                    <p:anim calcmode="lin" valueType="num">
                                      <p:cBhvr additive="base">
                                        <p:cTn id="62" dur="500" fill="hold"/>
                                        <p:tgtEl>
                                          <p:spTgt spid="22"/>
                                        </p:tgtEl>
                                        <p:attrNameLst>
                                          <p:attrName>ppt_x</p:attrName>
                                        </p:attrNameLst>
                                      </p:cBhvr>
                                      <p:tavLst>
                                        <p:tav tm="0">
                                          <p:val>
                                            <p:strVal val="1+#ppt_w/2"/>
                                          </p:val>
                                        </p:tav>
                                        <p:tav tm="100000">
                                          <p:val>
                                            <p:strVal val="#ppt_x"/>
                                          </p:val>
                                        </p:tav>
                                      </p:tavLst>
                                    </p:anim>
                                    <p:anim calcmode="lin" valueType="num">
                                      <p:cBhvr additive="base">
                                        <p:cTn id="63" dur="500" fill="hold"/>
                                        <p:tgtEl>
                                          <p:spTgt spid="22"/>
                                        </p:tgtEl>
                                        <p:attrNameLst>
                                          <p:attrName>ppt_y</p:attrName>
                                        </p:attrNameLst>
                                      </p:cBhvr>
                                      <p:tavLst>
                                        <p:tav tm="0">
                                          <p:val>
                                            <p:strVal val="0-#ppt_h/2"/>
                                          </p:val>
                                        </p:tav>
                                        <p:tav tm="100000">
                                          <p:val>
                                            <p:strVal val="#ppt_y"/>
                                          </p:val>
                                        </p:tav>
                                      </p:tavLst>
                                    </p:anim>
                                  </p:childTnLst>
                                </p:cTn>
                              </p:par>
                            </p:childTnLst>
                          </p:cTn>
                        </p:par>
                        <p:par>
                          <p:cTn id="64" fill="hold">
                            <p:stCondLst>
                              <p:cond delay="4000"/>
                            </p:stCondLst>
                            <p:childTnLst>
                              <p:par>
                                <p:cTn id="65" presetID="2" presetClass="entr" presetSubtype="3" fill="hold" grpId="0" nodeType="after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1+#ppt_w/2"/>
                                          </p:val>
                                        </p:tav>
                                        <p:tav tm="100000">
                                          <p:val>
                                            <p:strVal val="#ppt_x"/>
                                          </p:val>
                                        </p:tav>
                                      </p:tavLst>
                                    </p:anim>
                                    <p:anim calcmode="lin" valueType="num">
                                      <p:cBhvr additive="base">
                                        <p:cTn id="68" dur="500" fill="hold"/>
                                        <p:tgtEl>
                                          <p:spTgt spid="14"/>
                                        </p:tgtEl>
                                        <p:attrNameLst>
                                          <p:attrName>ppt_y</p:attrName>
                                        </p:attrNameLst>
                                      </p:cBhvr>
                                      <p:tavLst>
                                        <p:tav tm="0">
                                          <p:val>
                                            <p:strVal val="0-#ppt_h/2"/>
                                          </p:val>
                                        </p:tav>
                                        <p:tav tm="100000">
                                          <p:val>
                                            <p:strVal val="#ppt_y"/>
                                          </p:val>
                                        </p:tav>
                                      </p:tavLst>
                                    </p:anim>
                                  </p:childTnLst>
                                </p:cTn>
                              </p:par>
                              <p:par>
                                <p:cTn id="69" presetID="2" presetClass="entr" presetSubtype="3" fill="hold" grpId="0" nodeType="withEffect">
                                  <p:stCondLst>
                                    <p:cond delay="0"/>
                                  </p:stCondLst>
                                  <p:childTnLst>
                                    <p:set>
                                      <p:cBhvr>
                                        <p:cTn id="70" dur="1" fill="hold">
                                          <p:stCondLst>
                                            <p:cond delay="0"/>
                                          </p:stCondLst>
                                        </p:cTn>
                                        <p:tgtEl>
                                          <p:spTgt spid="23"/>
                                        </p:tgtEl>
                                        <p:attrNameLst>
                                          <p:attrName>style.visibility</p:attrName>
                                        </p:attrNameLst>
                                      </p:cBhvr>
                                      <p:to>
                                        <p:strVal val="visible"/>
                                      </p:to>
                                    </p:set>
                                    <p:anim calcmode="lin" valueType="num">
                                      <p:cBhvr additive="base">
                                        <p:cTn id="71" dur="500" fill="hold"/>
                                        <p:tgtEl>
                                          <p:spTgt spid="23"/>
                                        </p:tgtEl>
                                        <p:attrNameLst>
                                          <p:attrName>ppt_x</p:attrName>
                                        </p:attrNameLst>
                                      </p:cBhvr>
                                      <p:tavLst>
                                        <p:tav tm="0">
                                          <p:val>
                                            <p:strVal val="1+#ppt_w/2"/>
                                          </p:val>
                                        </p:tav>
                                        <p:tav tm="100000">
                                          <p:val>
                                            <p:strVal val="#ppt_x"/>
                                          </p:val>
                                        </p:tav>
                                      </p:tavLst>
                                    </p:anim>
                                    <p:anim calcmode="lin" valueType="num">
                                      <p:cBhvr additive="base">
                                        <p:cTn id="72" dur="500" fill="hold"/>
                                        <p:tgtEl>
                                          <p:spTgt spid="23"/>
                                        </p:tgtEl>
                                        <p:attrNameLst>
                                          <p:attrName>ppt_y</p:attrName>
                                        </p:attrNameLst>
                                      </p:cBhvr>
                                      <p:tavLst>
                                        <p:tav tm="0">
                                          <p:val>
                                            <p:strVal val="0-#ppt_h/2"/>
                                          </p:val>
                                        </p:tav>
                                        <p:tav tm="100000">
                                          <p:val>
                                            <p:strVal val="#ppt_y"/>
                                          </p:val>
                                        </p:tav>
                                      </p:tavLst>
                                    </p:anim>
                                  </p:childTnLst>
                                </p:cTn>
                              </p:par>
                            </p:childTnLst>
                          </p:cTn>
                        </p:par>
                        <p:par>
                          <p:cTn id="73" fill="hold">
                            <p:stCondLst>
                              <p:cond delay="4500"/>
                            </p:stCondLst>
                            <p:childTnLst>
                              <p:par>
                                <p:cTn id="74" presetID="2" presetClass="entr" presetSubtype="3" fill="hold" grpId="0" nodeType="afterEffect">
                                  <p:stCondLst>
                                    <p:cond delay="0"/>
                                  </p:stCondLst>
                                  <p:childTnLst>
                                    <p:set>
                                      <p:cBhvr>
                                        <p:cTn id="75" dur="1" fill="hold">
                                          <p:stCondLst>
                                            <p:cond delay="0"/>
                                          </p:stCondLst>
                                        </p:cTn>
                                        <p:tgtEl>
                                          <p:spTgt spid="13"/>
                                        </p:tgtEl>
                                        <p:attrNameLst>
                                          <p:attrName>style.visibility</p:attrName>
                                        </p:attrNameLst>
                                      </p:cBhvr>
                                      <p:to>
                                        <p:strVal val="visible"/>
                                      </p:to>
                                    </p:set>
                                    <p:anim calcmode="lin" valueType="num">
                                      <p:cBhvr additive="base">
                                        <p:cTn id="76" dur="500" fill="hold"/>
                                        <p:tgtEl>
                                          <p:spTgt spid="13"/>
                                        </p:tgtEl>
                                        <p:attrNameLst>
                                          <p:attrName>ppt_x</p:attrName>
                                        </p:attrNameLst>
                                      </p:cBhvr>
                                      <p:tavLst>
                                        <p:tav tm="0">
                                          <p:val>
                                            <p:strVal val="1+#ppt_w/2"/>
                                          </p:val>
                                        </p:tav>
                                        <p:tav tm="100000">
                                          <p:val>
                                            <p:strVal val="#ppt_x"/>
                                          </p:val>
                                        </p:tav>
                                      </p:tavLst>
                                    </p:anim>
                                    <p:anim calcmode="lin" valueType="num">
                                      <p:cBhvr additive="base">
                                        <p:cTn id="77" dur="500" fill="hold"/>
                                        <p:tgtEl>
                                          <p:spTgt spid="13"/>
                                        </p:tgtEl>
                                        <p:attrNameLst>
                                          <p:attrName>ppt_y</p:attrName>
                                        </p:attrNameLst>
                                      </p:cBhvr>
                                      <p:tavLst>
                                        <p:tav tm="0">
                                          <p:val>
                                            <p:strVal val="0-#ppt_h/2"/>
                                          </p:val>
                                        </p:tav>
                                        <p:tav tm="100000">
                                          <p:val>
                                            <p:strVal val="#ppt_y"/>
                                          </p:val>
                                        </p:tav>
                                      </p:tavLst>
                                    </p:anim>
                                  </p:childTnLst>
                                </p:cTn>
                              </p:par>
                              <p:par>
                                <p:cTn id="78" presetID="2" presetClass="entr" presetSubtype="3" fill="hold" grpId="0" nodeType="withEffect">
                                  <p:stCondLst>
                                    <p:cond delay="0"/>
                                  </p:stCondLst>
                                  <p:childTnLst>
                                    <p:set>
                                      <p:cBhvr>
                                        <p:cTn id="79" dur="1" fill="hold">
                                          <p:stCondLst>
                                            <p:cond delay="0"/>
                                          </p:stCondLst>
                                        </p:cTn>
                                        <p:tgtEl>
                                          <p:spTgt spid="24"/>
                                        </p:tgtEl>
                                        <p:attrNameLst>
                                          <p:attrName>style.visibility</p:attrName>
                                        </p:attrNameLst>
                                      </p:cBhvr>
                                      <p:to>
                                        <p:strVal val="visible"/>
                                      </p:to>
                                    </p:set>
                                    <p:anim calcmode="lin" valueType="num">
                                      <p:cBhvr additive="base">
                                        <p:cTn id="80" dur="500" fill="hold"/>
                                        <p:tgtEl>
                                          <p:spTgt spid="24"/>
                                        </p:tgtEl>
                                        <p:attrNameLst>
                                          <p:attrName>ppt_x</p:attrName>
                                        </p:attrNameLst>
                                      </p:cBhvr>
                                      <p:tavLst>
                                        <p:tav tm="0">
                                          <p:val>
                                            <p:strVal val="1+#ppt_w/2"/>
                                          </p:val>
                                        </p:tav>
                                        <p:tav tm="100000">
                                          <p:val>
                                            <p:strVal val="#ppt_x"/>
                                          </p:val>
                                        </p:tav>
                                      </p:tavLst>
                                    </p:anim>
                                    <p:anim calcmode="lin" valueType="num">
                                      <p:cBhvr additive="base">
                                        <p:cTn id="81" dur="500" fill="hold"/>
                                        <p:tgtEl>
                                          <p:spTgt spid="24"/>
                                        </p:tgtEl>
                                        <p:attrNameLst>
                                          <p:attrName>ppt_y</p:attrName>
                                        </p:attrNameLst>
                                      </p:cBhvr>
                                      <p:tavLst>
                                        <p:tav tm="0">
                                          <p:val>
                                            <p:strVal val="0-#ppt_h/2"/>
                                          </p:val>
                                        </p:tav>
                                        <p:tav tm="100000">
                                          <p:val>
                                            <p:strVal val="#ppt_y"/>
                                          </p:val>
                                        </p:tav>
                                      </p:tavLst>
                                    </p:anim>
                                  </p:childTnLst>
                                </p:cTn>
                              </p:par>
                            </p:childTnLst>
                          </p:cTn>
                        </p:par>
                        <p:par>
                          <p:cTn id="82" fill="hold">
                            <p:stCondLst>
                              <p:cond delay="5000"/>
                            </p:stCondLst>
                            <p:childTnLst>
                              <p:par>
                                <p:cTn id="83" presetID="2" presetClass="entr" presetSubtype="3" fill="hold" grpId="0" nodeType="afterEffect">
                                  <p:stCondLst>
                                    <p:cond delay="0"/>
                                  </p:stCondLst>
                                  <p:childTnLst>
                                    <p:set>
                                      <p:cBhvr>
                                        <p:cTn id="84" dur="1" fill="hold">
                                          <p:stCondLst>
                                            <p:cond delay="0"/>
                                          </p:stCondLst>
                                        </p:cTn>
                                        <p:tgtEl>
                                          <p:spTgt spid="12"/>
                                        </p:tgtEl>
                                        <p:attrNameLst>
                                          <p:attrName>style.visibility</p:attrName>
                                        </p:attrNameLst>
                                      </p:cBhvr>
                                      <p:to>
                                        <p:strVal val="visible"/>
                                      </p:to>
                                    </p:set>
                                    <p:anim calcmode="lin" valueType="num">
                                      <p:cBhvr additive="base">
                                        <p:cTn id="85" dur="500" fill="hold"/>
                                        <p:tgtEl>
                                          <p:spTgt spid="12"/>
                                        </p:tgtEl>
                                        <p:attrNameLst>
                                          <p:attrName>ppt_x</p:attrName>
                                        </p:attrNameLst>
                                      </p:cBhvr>
                                      <p:tavLst>
                                        <p:tav tm="0">
                                          <p:val>
                                            <p:strVal val="1+#ppt_w/2"/>
                                          </p:val>
                                        </p:tav>
                                        <p:tav tm="100000">
                                          <p:val>
                                            <p:strVal val="#ppt_x"/>
                                          </p:val>
                                        </p:tav>
                                      </p:tavLst>
                                    </p:anim>
                                    <p:anim calcmode="lin" valueType="num">
                                      <p:cBhvr additive="base">
                                        <p:cTn id="86" dur="500" fill="hold"/>
                                        <p:tgtEl>
                                          <p:spTgt spid="12"/>
                                        </p:tgtEl>
                                        <p:attrNameLst>
                                          <p:attrName>ppt_y</p:attrName>
                                        </p:attrNameLst>
                                      </p:cBhvr>
                                      <p:tavLst>
                                        <p:tav tm="0">
                                          <p:val>
                                            <p:strVal val="0-#ppt_h/2"/>
                                          </p:val>
                                        </p:tav>
                                        <p:tav tm="100000">
                                          <p:val>
                                            <p:strVal val="#ppt_y"/>
                                          </p:val>
                                        </p:tav>
                                      </p:tavLst>
                                    </p:anim>
                                  </p:childTnLst>
                                </p:cTn>
                              </p:par>
                              <p:par>
                                <p:cTn id="87" presetID="2" presetClass="entr" presetSubtype="3"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anim calcmode="lin" valueType="num">
                                      <p:cBhvr additive="base">
                                        <p:cTn id="89" dur="500" fill="hold"/>
                                        <p:tgtEl>
                                          <p:spTgt spid="25"/>
                                        </p:tgtEl>
                                        <p:attrNameLst>
                                          <p:attrName>ppt_x</p:attrName>
                                        </p:attrNameLst>
                                      </p:cBhvr>
                                      <p:tavLst>
                                        <p:tav tm="0">
                                          <p:val>
                                            <p:strVal val="1+#ppt_w/2"/>
                                          </p:val>
                                        </p:tav>
                                        <p:tav tm="100000">
                                          <p:val>
                                            <p:strVal val="#ppt_x"/>
                                          </p:val>
                                        </p:tav>
                                      </p:tavLst>
                                    </p:anim>
                                    <p:anim calcmode="lin" valueType="num">
                                      <p:cBhvr additive="base">
                                        <p:cTn id="90"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P spid="12" grpId="0" animBg="1"/>
      <p:bldP spid="13" grpId="0" animBg="1"/>
      <p:bldP spid="14" grpId="0" animBg="1"/>
      <p:bldP spid="15" grpId="0" animBg="1"/>
      <p:bldP spid="16" grpId="0"/>
      <p:bldP spid="17" grpId="0"/>
      <p:bldP spid="18" grpId="0"/>
      <p:bldP spid="19" grpId="0"/>
      <p:bldP spid="20" grpId="0"/>
      <p:bldP spid="21" grpId="0"/>
      <p:bldP spid="22" grpId="0"/>
      <p:bldP spid="2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reeform 3"/>
          <p:cNvSpPr/>
          <p:nvPr/>
        </p:nvSpPr>
        <p:spPr>
          <a:xfrm rot="7197750">
            <a:off x="6038341" y="1326961"/>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Freeform 7"/>
          <p:cNvSpPr/>
          <p:nvPr/>
        </p:nvSpPr>
        <p:spPr>
          <a:xfrm rot="7197750">
            <a:off x="6432361" y="2903220"/>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Freeform 8"/>
          <p:cNvSpPr/>
          <p:nvPr/>
        </p:nvSpPr>
        <p:spPr>
          <a:xfrm rot="7197750">
            <a:off x="6038341" y="4573776"/>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Freeform 9"/>
          <p:cNvSpPr/>
          <p:nvPr/>
        </p:nvSpPr>
        <p:spPr>
          <a:xfrm rot="7197750">
            <a:off x="4091940" y="5403661"/>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0"/>
          <p:cNvSpPr/>
          <p:nvPr/>
        </p:nvSpPr>
        <p:spPr>
          <a:xfrm rot="7197750">
            <a:off x="2145540" y="4573776"/>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rgbClr val="67E9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1"/>
          <p:cNvSpPr/>
          <p:nvPr/>
        </p:nvSpPr>
        <p:spPr>
          <a:xfrm rot="7197750">
            <a:off x="1705799" y="2903220"/>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rgbClr val="FF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Freeform 12"/>
          <p:cNvSpPr/>
          <p:nvPr/>
        </p:nvSpPr>
        <p:spPr>
          <a:xfrm rot="7197750">
            <a:off x="2145541" y="1326961"/>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solidFill>
            <a:srgbClr val="EF6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Freeform 13"/>
          <p:cNvSpPr/>
          <p:nvPr/>
        </p:nvSpPr>
        <p:spPr>
          <a:xfrm rot="7197750">
            <a:off x="4091940" y="591503"/>
            <a:ext cx="1005840" cy="1005840"/>
          </a:xfrm>
          <a:custGeom>
            <a:avLst/>
            <a:gdLst>
              <a:gd name="connsiteX0" fmla="*/ 2208918 w 3798512"/>
              <a:gd name="connsiteY0" fmla="*/ 0 h 3743032"/>
              <a:gd name="connsiteX1" fmla="*/ 3798512 w 3798512"/>
              <a:gd name="connsiteY1" fmla="*/ 2664744 h 3743032"/>
              <a:gd name="connsiteX2" fmla="*/ 2474718 w 3798512"/>
              <a:gd name="connsiteY2" fmla="*/ 3121926 h 3743032"/>
              <a:gd name="connsiteX3" fmla="*/ 2442019 w 3798512"/>
              <a:gd name="connsiteY3" fmla="*/ 3116708 h 3743032"/>
              <a:gd name="connsiteX4" fmla="*/ 2439259 w 3798512"/>
              <a:gd name="connsiteY4" fmla="*/ 3121509 h 3743032"/>
              <a:gd name="connsiteX5" fmla="*/ 1333500 w 3798512"/>
              <a:gd name="connsiteY5" fmla="*/ 3743032 h 3743032"/>
              <a:gd name="connsiteX6" fmla="*/ 0 w 3798512"/>
              <a:gd name="connsiteY6" fmla="*/ 2333332 h 3743032"/>
              <a:gd name="connsiteX7" fmla="*/ 1064753 w 3798512"/>
              <a:gd name="connsiteY7" fmla="*/ 952272 h 3743032"/>
              <a:gd name="connsiteX8" fmla="*/ 1184104 w 3798512"/>
              <a:gd name="connsiteY8" fmla="*/ 933016 h 3743032"/>
              <a:gd name="connsiteX9" fmla="*/ 1225966 w 3798512"/>
              <a:gd name="connsiteY9" fmla="*/ 837339 h 3743032"/>
              <a:gd name="connsiteX10" fmla="*/ 2208918 w 3798512"/>
              <a:gd name="connsiteY10" fmla="*/ 0 h 374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8512" h="3743032">
                <a:moveTo>
                  <a:pt x="2208918" y="0"/>
                </a:moveTo>
                <a:lnTo>
                  <a:pt x="3798512" y="2664744"/>
                </a:lnTo>
                <a:cubicBezTo>
                  <a:pt x="3444703" y="3018554"/>
                  <a:pt x="2954106" y="3179888"/>
                  <a:pt x="2474718" y="3121926"/>
                </a:cubicBezTo>
                <a:lnTo>
                  <a:pt x="2442019" y="3116708"/>
                </a:lnTo>
                <a:lnTo>
                  <a:pt x="2439259" y="3121509"/>
                </a:lnTo>
                <a:cubicBezTo>
                  <a:pt x="2199620" y="3496492"/>
                  <a:pt x="1793795" y="3743032"/>
                  <a:pt x="1333500" y="3743032"/>
                </a:cubicBezTo>
                <a:cubicBezTo>
                  <a:pt x="597028" y="3743032"/>
                  <a:pt x="0" y="3111888"/>
                  <a:pt x="0" y="2333332"/>
                </a:cubicBezTo>
                <a:cubicBezTo>
                  <a:pt x="0" y="1652096"/>
                  <a:pt x="457100" y="1083721"/>
                  <a:pt x="1064753" y="952272"/>
                </a:cubicBezTo>
                <a:lnTo>
                  <a:pt x="1184104" y="933016"/>
                </a:lnTo>
                <a:lnTo>
                  <a:pt x="1225966" y="837339"/>
                </a:lnTo>
                <a:cubicBezTo>
                  <a:pt x="1417685" y="440577"/>
                  <a:pt x="1769448" y="131300"/>
                  <a:pt x="2208918"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4381500" y="609600"/>
            <a:ext cx="381000" cy="769441"/>
          </a:xfrm>
          <a:prstGeom prst="rect">
            <a:avLst/>
          </a:prstGeom>
          <a:noFill/>
        </p:spPr>
        <p:txBody>
          <a:bodyPr wrap="square" rtlCol="0">
            <a:spAutoFit/>
          </a:bodyPr>
          <a:lstStyle/>
          <a:p>
            <a:pPr algn="ctr"/>
            <a:r>
              <a:rPr lang="bn-IN" sz="4400" dirty="0">
                <a:latin typeface="Shonar Bangla" panose="020B0502040204020203" pitchFamily="34" charset="0"/>
                <a:cs typeface="Shonar Bangla" panose="020B0502040204020203" pitchFamily="34" charset="0"/>
              </a:rPr>
              <a:t>১</a:t>
            </a:r>
            <a:endParaRPr lang="en-US" sz="4400" dirty="0">
              <a:latin typeface="Shonar Bangla" panose="020B0502040204020203" pitchFamily="34" charset="0"/>
              <a:cs typeface="Shonar Bangla" panose="020B0502040204020203" pitchFamily="34" charset="0"/>
            </a:endParaRPr>
          </a:p>
        </p:txBody>
      </p:sp>
      <p:sp>
        <p:nvSpPr>
          <p:cNvPr id="16" name="TextBox 15"/>
          <p:cNvSpPr txBox="1"/>
          <p:nvPr/>
        </p:nvSpPr>
        <p:spPr>
          <a:xfrm>
            <a:off x="6324600" y="1371600"/>
            <a:ext cx="381000" cy="769441"/>
          </a:xfrm>
          <a:prstGeom prst="rect">
            <a:avLst/>
          </a:prstGeom>
          <a:noFill/>
        </p:spPr>
        <p:txBody>
          <a:bodyPr wrap="square" rtlCol="0">
            <a:spAutoFit/>
          </a:bodyPr>
          <a:lstStyle/>
          <a:p>
            <a:pPr algn="ctr"/>
            <a:r>
              <a:rPr lang="bn-IN" sz="4400" dirty="0" smtClean="0">
                <a:latin typeface="Shonar Bangla" panose="020B0502040204020203" pitchFamily="34" charset="0"/>
                <a:cs typeface="Shonar Bangla" panose="020B0502040204020203" pitchFamily="34" charset="0"/>
              </a:rPr>
              <a:t>২</a:t>
            </a:r>
            <a:endParaRPr lang="en-US" sz="4400" dirty="0">
              <a:latin typeface="Shonar Bangla" panose="020B0502040204020203" pitchFamily="34" charset="0"/>
              <a:cs typeface="Shonar Bangla" panose="020B0502040204020203" pitchFamily="34" charset="0"/>
            </a:endParaRPr>
          </a:p>
        </p:txBody>
      </p:sp>
      <p:sp>
        <p:nvSpPr>
          <p:cNvPr id="17" name="TextBox 16"/>
          <p:cNvSpPr txBox="1"/>
          <p:nvPr/>
        </p:nvSpPr>
        <p:spPr>
          <a:xfrm>
            <a:off x="6705600" y="2964359"/>
            <a:ext cx="381000" cy="769441"/>
          </a:xfrm>
          <a:prstGeom prst="rect">
            <a:avLst/>
          </a:prstGeom>
          <a:noFill/>
        </p:spPr>
        <p:txBody>
          <a:bodyPr wrap="square" rtlCol="0">
            <a:spAutoFit/>
          </a:bodyPr>
          <a:lstStyle/>
          <a:p>
            <a:pPr algn="ctr"/>
            <a:r>
              <a:rPr lang="bn-IN" sz="4400" dirty="0">
                <a:latin typeface="Shonar Bangla" panose="020B0502040204020203" pitchFamily="34" charset="0"/>
                <a:cs typeface="Shonar Bangla" panose="020B0502040204020203" pitchFamily="34" charset="0"/>
              </a:rPr>
              <a:t>৩</a:t>
            </a:r>
            <a:endParaRPr lang="en-US" sz="4400" dirty="0">
              <a:latin typeface="Shonar Bangla" panose="020B0502040204020203" pitchFamily="34" charset="0"/>
              <a:cs typeface="Shonar Bangla" panose="020B0502040204020203" pitchFamily="34" charset="0"/>
            </a:endParaRPr>
          </a:p>
        </p:txBody>
      </p:sp>
      <p:sp>
        <p:nvSpPr>
          <p:cNvPr id="18" name="TextBox 17"/>
          <p:cNvSpPr txBox="1"/>
          <p:nvPr/>
        </p:nvSpPr>
        <p:spPr>
          <a:xfrm>
            <a:off x="6324600" y="4640759"/>
            <a:ext cx="381000" cy="769441"/>
          </a:xfrm>
          <a:prstGeom prst="rect">
            <a:avLst/>
          </a:prstGeom>
          <a:noFill/>
        </p:spPr>
        <p:txBody>
          <a:bodyPr wrap="square" rtlCol="0">
            <a:spAutoFit/>
          </a:bodyPr>
          <a:lstStyle/>
          <a:p>
            <a:pPr algn="ctr"/>
            <a:r>
              <a:rPr lang="bn-IN" sz="4400" dirty="0" smtClean="0">
                <a:latin typeface="Shonar Bangla" panose="020B0502040204020203" pitchFamily="34" charset="0"/>
                <a:cs typeface="Shonar Bangla" panose="020B0502040204020203" pitchFamily="34" charset="0"/>
              </a:rPr>
              <a:t>৪</a:t>
            </a:r>
            <a:endParaRPr lang="en-US" sz="4400" dirty="0">
              <a:latin typeface="Shonar Bangla" panose="020B0502040204020203" pitchFamily="34" charset="0"/>
              <a:cs typeface="Shonar Bangla" panose="020B0502040204020203" pitchFamily="34" charset="0"/>
            </a:endParaRPr>
          </a:p>
        </p:txBody>
      </p:sp>
      <p:sp>
        <p:nvSpPr>
          <p:cNvPr id="19" name="TextBox 18"/>
          <p:cNvSpPr txBox="1"/>
          <p:nvPr/>
        </p:nvSpPr>
        <p:spPr>
          <a:xfrm>
            <a:off x="4381500" y="5478959"/>
            <a:ext cx="381000" cy="769441"/>
          </a:xfrm>
          <a:prstGeom prst="rect">
            <a:avLst/>
          </a:prstGeom>
          <a:noFill/>
        </p:spPr>
        <p:txBody>
          <a:bodyPr wrap="square" rtlCol="0">
            <a:spAutoFit/>
          </a:bodyPr>
          <a:lstStyle/>
          <a:p>
            <a:pPr algn="ctr"/>
            <a:r>
              <a:rPr lang="bn-IN" sz="4400" dirty="0">
                <a:latin typeface="Shonar Bangla" panose="020B0502040204020203" pitchFamily="34" charset="0"/>
                <a:cs typeface="Shonar Bangla" panose="020B0502040204020203" pitchFamily="34" charset="0"/>
              </a:rPr>
              <a:t>৫</a:t>
            </a:r>
            <a:endParaRPr lang="en-US" sz="4400" dirty="0">
              <a:latin typeface="Shonar Bangla" panose="020B0502040204020203" pitchFamily="34" charset="0"/>
              <a:cs typeface="Shonar Bangla" panose="020B0502040204020203" pitchFamily="34" charset="0"/>
            </a:endParaRPr>
          </a:p>
        </p:txBody>
      </p:sp>
      <p:sp>
        <p:nvSpPr>
          <p:cNvPr id="20" name="TextBox 19"/>
          <p:cNvSpPr txBox="1"/>
          <p:nvPr/>
        </p:nvSpPr>
        <p:spPr>
          <a:xfrm>
            <a:off x="2438400" y="4640758"/>
            <a:ext cx="381000" cy="769441"/>
          </a:xfrm>
          <a:prstGeom prst="rect">
            <a:avLst/>
          </a:prstGeom>
          <a:noFill/>
        </p:spPr>
        <p:txBody>
          <a:bodyPr wrap="square" rtlCol="0">
            <a:spAutoFit/>
          </a:bodyPr>
          <a:lstStyle/>
          <a:p>
            <a:pPr algn="ctr"/>
            <a:r>
              <a:rPr lang="bn-IN" sz="4400" dirty="0" smtClean="0">
                <a:latin typeface="Shonar Bangla" panose="020B0502040204020203" pitchFamily="34" charset="0"/>
                <a:cs typeface="Shonar Bangla" panose="020B0502040204020203" pitchFamily="34" charset="0"/>
              </a:rPr>
              <a:t>৬</a:t>
            </a:r>
            <a:endParaRPr lang="en-US" sz="4400" dirty="0">
              <a:latin typeface="Shonar Bangla" panose="020B0502040204020203" pitchFamily="34" charset="0"/>
              <a:cs typeface="Shonar Bangla" panose="020B0502040204020203" pitchFamily="34" charset="0"/>
            </a:endParaRPr>
          </a:p>
        </p:txBody>
      </p:sp>
      <p:sp>
        <p:nvSpPr>
          <p:cNvPr id="21" name="TextBox 20"/>
          <p:cNvSpPr txBox="1"/>
          <p:nvPr/>
        </p:nvSpPr>
        <p:spPr>
          <a:xfrm>
            <a:off x="1981200" y="2971800"/>
            <a:ext cx="381000" cy="769441"/>
          </a:xfrm>
          <a:prstGeom prst="rect">
            <a:avLst/>
          </a:prstGeom>
          <a:noFill/>
        </p:spPr>
        <p:txBody>
          <a:bodyPr wrap="square" rtlCol="0">
            <a:spAutoFit/>
          </a:bodyPr>
          <a:lstStyle/>
          <a:p>
            <a:pPr algn="ctr"/>
            <a:r>
              <a:rPr lang="bn-IN" sz="4400" dirty="0">
                <a:latin typeface="Shonar Bangla" panose="020B0502040204020203" pitchFamily="34" charset="0"/>
                <a:cs typeface="Shonar Bangla" panose="020B0502040204020203" pitchFamily="34" charset="0"/>
              </a:rPr>
              <a:t>৭</a:t>
            </a:r>
            <a:endParaRPr lang="en-US" sz="4400" dirty="0">
              <a:latin typeface="Shonar Bangla" panose="020B0502040204020203" pitchFamily="34" charset="0"/>
              <a:cs typeface="Shonar Bangla" panose="020B0502040204020203" pitchFamily="34" charset="0"/>
            </a:endParaRPr>
          </a:p>
        </p:txBody>
      </p:sp>
      <p:sp>
        <p:nvSpPr>
          <p:cNvPr id="22" name="TextBox 21"/>
          <p:cNvSpPr txBox="1"/>
          <p:nvPr/>
        </p:nvSpPr>
        <p:spPr>
          <a:xfrm>
            <a:off x="2438400" y="1371600"/>
            <a:ext cx="381000" cy="769441"/>
          </a:xfrm>
          <a:prstGeom prst="rect">
            <a:avLst/>
          </a:prstGeom>
          <a:noFill/>
        </p:spPr>
        <p:txBody>
          <a:bodyPr wrap="square" rtlCol="0">
            <a:spAutoFit/>
          </a:bodyPr>
          <a:lstStyle/>
          <a:p>
            <a:pPr algn="ctr"/>
            <a:r>
              <a:rPr lang="bn-IN" sz="4400" dirty="0" smtClean="0">
                <a:latin typeface="Shonar Bangla" panose="020B0502040204020203" pitchFamily="34" charset="0"/>
                <a:cs typeface="Shonar Bangla" panose="020B0502040204020203" pitchFamily="34" charset="0"/>
              </a:rPr>
              <a:t>৮</a:t>
            </a:r>
            <a:endParaRPr lang="en-US" sz="4400" dirty="0">
              <a:latin typeface="Shonar Bangla" panose="020B0502040204020203" pitchFamily="34" charset="0"/>
              <a:cs typeface="Shonar Bangla" panose="020B0502040204020203" pitchFamily="34" charset="0"/>
            </a:endParaRPr>
          </a:p>
        </p:txBody>
      </p:sp>
      <p:sp>
        <p:nvSpPr>
          <p:cNvPr id="23" name="Octagon 22"/>
          <p:cNvSpPr/>
          <p:nvPr/>
        </p:nvSpPr>
        <p:spPr>
          <a:xfrm>
            <a:off x="2697480" y="1554480"/>
            <a:ext cx="3749040" cy="3749040"/>
          </a:xfrm>
          <a:prstGeom prst="octagon">
            <a:avLst/>
          </a:prstGeom>
          <a:solidFill>
            <a:schemeClr val="tx1"/>
          </a:solidFill>
          <a:ln>
            <a:noFill/>
          </a:ln>
          <a:effectLst>
            <a:softEdge rad="4064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ctagon 23"/>
          <p:cNvSpPr/>
          <p:nvPr/>
        </p:nvSpPr>
        <p:spPr>
          <a:xfrm>
            <a:off x="2697480" y="1554480"/>
            <a:ext cx="3749040" cy="3749040"/>
          </a:xfrm>
          <a:prstGeom prst="octagon">
            <a:avLst/>
          </a:prstGeom>
          <a:solidFill>
            <a:schemeClr val="bg1"/>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657600" y="2551837"/>
            <a:ext cx="1828800" cy="1754326"/>
          </a:xfrm>
          <a:prstGeom prst="rect">
            <a:avLst/>
          </a:prstGeom>
          <a:noFill/>
        </p:spPr>
        <p:txBody>
          <a:bodyPr wrap="square" rtlCol="0">
            <a:spAutoFit/>
          </a:bodyPr>
          <a:lstStyle/>
          <a:p>
            <a:pPr algn="ctr"/>
            <a:r>
              <a:rPr lang="bn-IN" sz="3600" dirty="0" smtClean="0">
                <a:latin typeface="Shonar Bangla" panose="020B0502040204020203" pitchFamily="34" charset="0"/>
                <a:cs typeface="Shonar Bangla" panose="020B0502040204020203" pitchFamily="34" charset="0"/>
              </a:rPr>
              <a:t>পৌরনীতি পাঠের গুরুত্ব</a:t>
            </a:r>
            <a:endParaRPr lang="en-US" sz="3600" dirty="0">
              <a:latin typeface="Shonar Bangla" panose="020B0502040204020203" pitchFamily="34" charset="0"/>
              <a:cs typeface="Shonar Bangla" panose="020B0502040204020203" pitchFamily="34" charset="0"/>
            </a:endParaRPr>
          </a:p>
        </p:txBody>
      </p:sp>
      <p:sp>
        <p:nvSpPr>
          <p:cNvPr id="26" name="TextBox 25"/>
          <p:cNvSpPr txBox="1"/>
          <p:nvPr/>
        </p:nvSpPr>
        <p:spPr>
          <a:xfrm>
            <a:off x="5281741" y="609600"/>
            <a:ext cx="3024059"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সুন্দর নাগরিক জীবনের জন্য</a:t>
            </a:r>
            <a:endParaRPr lang="en-US" sz="2800" dirty="0">
              <a:latin typeface="Shonar Bangla" panose="020B0502040204020203" pitchFamily="34" charset="0"/>
              <a:cs typeface="Shonar Bangla" panose="020B0502040204020203" pitchFamily="34" charset="0"/>
            </a:endParaRPr>
          </a:p>
        </p:txBody>
      </p:sp>
      <p:sp>
        <p:nvSpPr>
          <p:cNvPr id="27" name="TextBox 26"/>
          <p:cNvSpPr txBox="1"/>
          <p:nvPr/>
        </p:nvSpPr>
        <p:spPr>
          <a:xfrm>
            <a:off x="7019157" y="1429614"/>
            <a:ext cx="1964251"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অধিকার ও কর্তব্য </a:t>
            </a:r>
            <a:endParaRPr lang="en-US" sz="2800" dirty="0">
              <a:latin typeface="Shonar Bangla" panose="020B0502040204020203" pitchFamily="34" charset="0"/>
              <a:cs typeface="Shonar Bangla" panose="020B0502040204020203" pitchFamily="34" charset="0"/>
            </a:endParaRPr>
          </a:p>
        </p:txBody>
      </p:sp>
      <p:sp>
        <p:nvSpPr>
          <p:cNvPr id="28" name="TextBox 27"/>
          <p:cNvSpPr txBox="1"/>
          <p:nvPr/>
        </p:nvSpPr>
        <p:spPr>
          <a:xfrm>
            <a:off x="7345680" y="2951946"/>
            <a:ext cx="1755266"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সুনাগরিকের গুণাবলি </a:t>
            </a:r>
            <a:endParaRPr lang="en-US" sz="2800" dirty="0">
              <a:latin typeface="Shonar Bangla" panose="020B0502040204020203" pitchFamily="34" charset="0"/>
              <a:cs typeface="Shonar Bangla" panose="020B0502040204020203" pitchFamily="34" charset="0"/>
            </a:endParaRPr>
          </a:p>
        </p:txBody>
      </p:sp>
      <p:sp>
        <p:nvSpPr>
          <p:cNvPr id="29" name="TextBox 28"/>
          <p:cNvSpPr txBox="1"/>
          <p:nvPr/>
        </p:nvSpPr>
        <p:spPr>
          <a:xfrm>
            <a:off x="7019157" y="4763868"/>
            <a:ext cx="1755266"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দৃষ্টিভঙ্গি</a:t>
            </a:r>
            <a:endParaRPr lang="en-US" sz="2800" dirty="0">
              <a:latin typeface="Shonar Bangla" panose="020B0502040204020203" pitchFamily="34" charset="0"/>
              <a:cs typeface="Shonar Bangla" panose="020B0502040204020203" pitchFamily="34" charset="0"/>
            </a:endParaRPr>
          </a:p>
        </p:txBody>
      </p:sp>
      <p:sp>
        <p:nvSpPr>
          <p:cNvPr id="30" name="TextBox 29"/>
          <p:cNvSpPr txBox="1"/>
          <p:nvPr/>
        </p:nvSpPr>
        <p:spPr>
          <a:xfrm>
            <a:off x="5180046" y="5686881"/>
            <a:ext cx="2048096"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বুদ্ধিবৃত্তির বিকাশ</a:t>
            </a:r>
            <a:endParaRPr lang="en-US" sz="2800" dirty="0">
              <a:latin typeface="Shonar Bangla" panose="020B0502040204020203" pitchFamily="34" charset="0"/>
              <a:cs typeface="Shonar Bangla" panose="020B0502040204020203" pitchFamily="34" charset="0"/>
            </a:endParaRPr>
          </a:p>
        </p:txBody>
      </p:sp>
      <p:sp>
        <p:nvSpPr>
          <p:cNvPr id="31" name="TextBox 30"/>
          <p:cNvSpPr txBox="1"/>
          <p:nvPr/>
        </p:nvSpPr>
        <p:spPr>
          <a:xfrm>
            <a:off x="131224" y="4886979"/>
            <a:ext cx="2048096"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স্বাধীনতা রক্ষার প্রয়োজনে</a:t>
            </a:r>
            <a:endParaRPr lang="en-US" sz="2800" dirty="0">
              <a:latin typeface="Shonar Bangla" panose="020B0502040204020203" pitchFamily="34" charset="0"/>
              <a:cs typeface="Shonar Bangla" panose="020B0502040204020203" pitchFamily="34" charset="0"/>
            </a:endParaRPr>
          </a:p>
        </p:txBody>
      </p:sp>
      <p:sp>
        <p:nvSpPr>
          <p:cNvPr id="32" name="TextBox 31"/>
          <p:cNvSpPr txBox="1"/>
          <p:nvPr/>
        </p:nvSpPr>
        <p:spPr>
          <a:xfrm>
            <a:off x="-141206" y="3054077"/>
            <a:ext cx="2048096"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জাতীয় চেতনার উন্মেষ</a:t>
            </a:r>
            <a:endParaRPr lang="en-US" sz="2800" dirty="0">
              <a:latin typeface="Shonar Bangla" panose="020B0502040204020203" pitchFamily="34" charset="0"/>
              <a:cs typeface="Shonar Bangla" panose="020B0502040204020203" pitchFamily="34" charset="0"/>
            </a:endParaRPr>
          </a:p>
        </p:txBody>
      </p:sp>
      <p:sp>
        <p:nvSpPr>
          <p:cNvPr id="34" name="TextBox 33"/>
          <p:cNvSpPr txBox="1"/>
          <p:nvPr/>
        </p:nvSpPr>
        <p:spPr>
          <a:xfrm>
            <a:off x="196836" y="1292058"/>
            <a:ext cx="2048096"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উন্নততর রাজনৈতিক জীবন</a:t>
            </a:r>
            <a:endParaRPr lang="en-US" sz="28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180446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circle(out)">
                                      <p:cBhvr>
                                        <p:cTn id="7" dur="750"/>
                                        <p:tgtEl>
                                          <p:spTgt spid="24"/>
                                        </p:tgtEl>
                                      </p:cBhvr>
                                    </p:animEffect>
                                  </p:childTnLst>
                                </p:cTn>
                              </p:par>
                              <p:par>
                                <p:cTn id="8" presetID="53" presetClass="entr" presetSubtype="16" fill="hold" grpId="0" nodeType="withEffect">
                                  <p:stCondLst>
                                    <p:cond delay="250"/>
                                  </p:stCondLst>
                                  <p:childTnLst>
                                    <p:set>
                                      <p:cBhvr>
                                        <p:cTn id="9" dur="1" fill="hold">
                                          <p:stCondLst>
                                            <p:cond delay="0"/>
                                          </p:stCondLst>
                                        </p:cTn>
                                        <p:tgtEl>
                                          <p:spTgt spid="25"/>
                                        </p:tgtEl>
                                        <p:attrNameLst>
                                          <p:attrName>style.visibility</p:attrName>
                                        </p:attrNameLst>
                                      </p:cBhvr>
                                      <p:to>
                                        <p:strVal val="visible"/>
                                      </p:to>
                                    </p:set>
                                    <p:anim calcmode="lin" valueType="num">
                                      <p:cBhvr>
                                        <p:cTn id="10" dur="500" fill="hold"/>
                                        <p:tgtEl>
                                          <p:spTgt spid="25"/>
                                        </p:tgtEl>
                                        <p:attrNameLst>
                                          <p:attrName>ppt_w</p:attrName>
                                        </p:attrNameLst>
                                      </p:cBhvr>
                                      <p:tavLst>
                                        <p:tav tm="0">
                                          <p:val>
                                            <p:fltVal val="0"/>
                                          </p:val>
                                        </p:tav>
                                        <p:tav tm="100000">
                                          <p:val>
                                            <p:strVal val="#ppt_w"/>
                                          </p:val>
                                        </p:tav>
                                      </p:tavLst>
                                    </p:anim>
                                    <p:anim calcmode="lin" valueType="num">
                                      <p:cBhvr>
                                        <p:cTn id="11" dur="500" fill="hold"/>
                                        <p:tgtEl>
                                          <p:spTgt spid="25"/>
                                        </p:tgtEl>
                                        <p:attrNameLst>
                                          <p:attrName>ppt_h</p:attrName>
                                        </p:attrNameLst>
                                      </p:cBhvr>
                                      <p:tavLst>
                                        <p:tav tm="0">
                                          <p:val>
                                            <p:fltVal val="0"/>
                                          </p:val>
                                        </p:tav>
                                        <p:tav tm="100000">
                                          <p:val>
                                            <p:strVal val="#ppt_h"/>
                                          </p:val>
                                        </p:tav>
                                      </p:tavLst>
                                    </p:anim>
                                    <p:animEffect transition="in" filter="fade">
                                      <p:cBhvr>
                                        <p:cTn id="12" dur="500"/>
                                        <p:tgtEl>
                                          <p:spTgt spid="25"/>
                                        </p:tgtEl>
                                      </p:cBhvr>
                                    </p:animEffect>
                                  </p:childTnLst>
                                </p:cTn>
                              </p:par>
                            </p:childTnLst>
                          </p:cTn>
                        </p:par>
                        <p:par>
                          <p:cTn id="13" fill="hold">
                            <p:stCondLst>
                              <p:cond delay="75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par>
                          <p:cTn id="20" fill="hold">
                            <p:stCondLst>
                              <p:cond delay="1250"/>
                            </p:stCondLst>
                            <p:childTnLst>
                              <p:par>
                                <p:cTn id="21" presetID="22" presetClass="entr" presetSubtype="8"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left)">
                                      <p:cBhvr>
                                        <p:cTn id="23" dur="500"/>
                                        <p:tgtEl>
                                          <p:spTgt spid="26"/>
                                        </p:tgtEl>
                                      </p:cBhvr>
                                    </p:animEffect>
                                  </p:childTnLst>
                                </p:cTn>
                              </p:par>
                            </p:childTnLst>
                          </p:cTn>
                        </p:par>
                        <p:par>
                          <p:cTn id="24" fill="hold">
                            <p:stCondLst>
                              <p:cond delay="1750"/>
                            </p:stCondLst>
                            <p:childTnLst>
                              <p:par>
                                <p:cTn id="25" presetID="10"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par>
                          <p:cTn id="31" fill="hold">
                            <p:stCondLst>
                              <p:cond delay="2250"/>
                            </p:stCondLst>
                            <p:childTnLst>
                              <p:par>
                                <p:cTn id="32" presetID="22" presetClass="entr" presetSubtype="8" fill="hold" grpId="0" nodeType="after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wipe(left)">
                                      <p:cBhvr>
                                        <p:cTn id="34" dur="500"/>
                                        <p:tgtEl>
                                          <p:spTgt spid="27"/>
                                        </p:tgtEl>
                                      </p:cBhvr>
                                    </p:animEffect>
                                  </p:childTnLst>
                                </p:cTn>
                              </p:par>
                            </p:childTnLst>
                          </p:cTn>
                        </p:par>
                        <p:par>
                          <p:cTn id="35" fill="hold">
                            <p:stCondLst>
                              <p:cond delay="2750"/>
                            </p:stCondLst>
                            <p:childTnLst>
                              <p:par>
                                <p:cTn id="36" presetID="10" presetClass="entr" presetSubtype="0" fill="hold" grpId="0" nodeType="after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childTnLst>
                          </p:cTn>
                        </p:par>
                        <p:par>
                          <p:cTn id="42" fill="hold">
                            <p:stCondLst>
                              <p:cond delay="3250"/>
                            </p:stCondLst>
                            <p:childTnLst>
                              <p:par>
                                <p:cTn id="43" presetID="22" presetClass="entr" presetSubtype="8" fill="hold" grpId="0" nodeType="after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wipe(left)">
                                      <p:cBhvr>
                                        <p:cTn id="45" dur="500"/>
                                        <p:tgtEl>
                                          <p:spTgt spid="28"/>
                                        </p:tgtEl>
                                      </p:cBhvr>
                                    </p:animEffect>
                                  </p:childTnLst>
                                </p:cTn>
                              </p:par>
                            </p:childTnLst>
                          </p:cTn>
                        </p:par>
                        <p:par>
                          <p:cTn id="46" fill="hold">
                            <p:stCondLst>
                              <p:cond delay="3750"/>
                            </p:stCondLst>
                            <p:childTnLst>
                              <p:par>
                                <p:cTn id="47" presetID="10" presetClass="entr" presetSubtype="0"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500"/>
                                        <p:tgtEl>
                                          <p:spTgt spid="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par>
                          <p:cTn id="53" fill="hold">
                            <p:stCondLst>
                              <p:cond delay="4250"/>
                            </p:stCondLst>
                            <p:childTnLst>
                              <p:par>
                                <p:cTn id="54" presetID="22" presetClass="entr" presetSubtype="8" fill="hold" grpId="0" nodeType="after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wipe(left)">
                                      <p:cBhvr>
                                        <p:cTn id="56" dur="500"/>
                                        <p:tgtEl>
                                          <p:spTgt spid="29"/>
                                        </p:tgtEl>
                                      </p:cBhvr>
                                    </p:animEffect>
                                  </p:childTnLst>
                                </p:cTn>
                              </p:par>
                            </p:childTnLst>
                          </p:cTn>
                        </p:par>
                        <p:par>
                          <p:cTn id="57" fill="hold">
                            <p:stCondLst>
                              <p:cond delay="4750"/>
                            </p:stCondLst>
                            <p:childTnLst>
                              <p:par>
                                <p:cTn id="58" presetID="10" presetClass="entr" presetSubtype="0" fill="hold" grpId="0" nodeType="after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500"/>
                                        <p:tgtEl>
                                          <p:spTgt spid="10"/>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500"/>
                                        <p:tgtEl>
                                          <p:spTgt spid="19"/>
                                        </p:tgtEl>
                                      </p:cBhvr>
                                    </p:animEffect>
                                  </p:childTnLst>
                                </p:cTn>
                              </p:par>
                            </p:childTnLst>
                          </p:cTn>
                        </p:par>
                        <p:par>
                          <p:cTn id="64" fill="hold">
                            <p:stCondLst>
                              <p:cond delay="5250"/>
                            </p:stCondLst>
                            <p:childTnLst>
                              <p:par>
                                <p:cTn id="65" presetID="22" presetClass="entr" presetSubtype="8" fill="hold" grpId="0" nodeType="after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wipe(left)">
                                      <p:cBhvr>
                                        <p:cTn id="67" dur="500"/>
                                        <p:tgtEl>
                                          <p:spTgt spid="30"/>
                                        </p:tgtEl>
                                      </p:cBhvr>
                                    </p:animEffect>
                                  </p:childTnLst>
                                </p:cTn>
                              </p:par>
                            </p:childTnLst>
                          </p:cTn>
                        </p:par>
                        <p:par>
                          <p:cTn id="68" fill="hold">
                            <p:stCondLst>
                              <p:cond delay="5750"/>
                            </p:stCondLst>
                            <p:childTnLst>
                              <p:par>
                                <p:cTn id="69" presetID="10" presetClass="entr" presetSubtype="0" fill="hold" grpId="0" nodeType="after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500"/>
                                        <p:tgtEl>
                                          <p:spTgt spid="11"/>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fade">
                                      <p:cBhvr>
                                        <p:cTn id="74" dur="500"/>
                                        <p:tgtEl>
                                          <p:spTgt spid="20"/>
                                        </p:tgtEl>
                                      </p:cBhvr>
                                    </p:animEffect>
                                  </p:childTnLst>
                                </p:cTn>
                              </p:par>
                            </p:childTnLst>
                          </p:cTn>
                        </p:par>
                        <p:par>
                          <p:cTn id="75" fill="hold">
                            <p:stCondLst>
                              <p:cond delay="6250"/>
                            </p:stCondLst>
                            <p:childTnLst>
                              <p:par>
                                <p:cTn id="76" presetID="22" presetClass="entr" presetSubtype="8" fill="hold" grpId="0" nodeType="afterEffect">
                                  <p:stCondLst>
                                    <p:cond delay="0"/>
                                  </p:stCondLst>
                                  <p:childTnLst>
                                    <p:set>
                                      <p:cBhvr>
                                        <p:cTn id="77" dur="1" fill="hold">
                                          <p:stCondLst>
                                            <p:cond delay="0"/>
                                          </p:stCondLst>
                                        </p:cTn>
                                        <p:tgtEl>
                                          <p:spTgt spid="31"/>
                                        </p:tgtEl>
                                        <p:attrNameLst>
                                          <p:attrName>style.visibility</p:attrName>
                                        </p:attrNameLst>
                                      </p:cBhvr>
                                      <p:to>
                                        <p:strVal val="visible"/>
                                      </p:to>
                                    </p:set>
                                    <p:animEffect transition="in" filter="wipe(left)">
                                      <p:cBhvr>
                                        <p:cTn id="78" dur="500"/>
                                        <p:tgtEl>
                                          <p:spTgt spid="31"/>
                                        </p:tgtEl>
                                      </p:cBhvr>
                                    </p:animEffect>
                                  </p:childTnLst>
                                </p:cTn>
                              </p:par>
                            </p:childTnLst>
                          </p:cTn>
                        </p:par>
                        <p:par>
                          <p:cTn id="79" fill="hold">
                            <p:stCondLst>
                              <p:cond delay="6750"/>
                            </p:stCondLst>
                            <p:childTnLst>
                              <p:par>
                                <p:cTn id="80" presetID="10" presetClass="entr" presetSubtype="0" fill="hold" grpId="0" nodeType="after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fade">
                                      <p:cBhvr>
                                        <p:cTn id="82" dur="500"/>
                                        <p:tgtEl>
                                          <p:spTgt spid="12"/>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fade">
                                      <p:cBhvr>
                                        <p:cTn id="85" dur="500"/>
                                        <p:tgtEl>
                                          <p:spTgt spid="21"/>
                                        </p:tgtEl>
                                      </p:cBhvr>
                                    </p:animEffect>
                                  </p:childTnLst>
                                </p:cTn>
                              </p:par>
                            </p:childTnLst>
                          </p:cTn>
                        </p:par>
                        <p:par>
                          <p:cTn id="86" fill="hold">
                            <p:stCondLst>
                              <p:cond delay="7250"/>
                            </p:stCondLst>
                            <p:childTnLst>
                              <p:par>
                                <p:cTn id="87" presetID="22" presetClass="entr" presetSubtype="8" fill="hold" grpId="0" nodeType="afterEffect">
                                  <p:stCondLst>
                                    <p:cond delay="0"/>
                                  </p:stCondLst>
                                  <p:childTnLst>
                                    <p:set>
                                      <p:cBhvr>
                                        <p:cTn id="88" dur="1" fill="hold">
                                          <p:stCondLst>
                                            <p:cond delay="0"/>
                                          </p:stCondLst>
                                        </p:cTn>
                                        <p:tgtEl>
                                          <p:spTgt spid="32"/>
                                        </p:tgtEl>
                                        <p:attrNameLst>
                                          <p:attrName>style.visibility</p:attrName>
                                        </p:attrNameLst>
                                      </p:cBhvr>
                                      <p:to>
                                        <p:strVal val="visible"/>
                                      </p:to>
                                    </p:set>
                                    <p:animEffect transition="in" filter="wipe(left)">
                                      <p:cBhvr>
                                        <p:cTn id="89" dur="500"/>
                                        <p:tgtEl>
                                          <p:spTgt spid="32"/>
                                        </p:tgtEl>
                                      </p:cBhvr>
                                    </p:animEffect>
                                  </p:childTnLst>
                                </p:cTn>
                              </p:par>
                            </p:childTnLst>
                          </p:cTn>
                        </p:par>
                        <p:par>
                          <p:cTn id="90" fill="hold">
                            <p:stCondLst>
                              <p:cond delay="7750"/>
                            </p:stCondLst>
                            <p:childTnLst>
                              <p:par>
                                <p:cTn id="91" presetID="10" presetClass="entr" presetSubtype="0" fill="hold" grpId="0" nodeType="afterEffect">
                                  <p:stCondLst>
                                    <p:cond delay="0"/>
                                  </p:stCondLst>
                                  <p:childTnLst>
                                    <p:set>
                                      <p:cBhvr>
                                        <p:cTn id="92" dur="1" fill="hold">
                                          <p:stCondLst>
                                            <p:cond delay="0"/>
                                          </p:stCondLst>
                                        </p:cTn>
                                        <p:tgtEl>
                                          <p:spTgt spid="13"/>
                                        </p:tgtEl>
                                        <p:attrNameLst>
                                          <p:attrName>style.visibility</p:attrName>
                                        </p:attrNameLst>
                                      </p:cBhvr>
                                      <p:to>
                                        <p:strVal val="visible"/>
                                      </p:to>
                                    </p:set>
                                    <p:animEffect transition="in" filter="fade">
                                      <p:cBhvr>
                                        <p:cTn id="93" dur="500"/>
                                        <p:tgtEl>
                                          <p:spTgt spid="13"/>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22"/>
                                        </p:tgtEl>
                                        <p:attrNameLst>
                                          <p:attrName>style.visibility</p:attrName>
                                        </p:attrNameLst>
                                      </p:cBhvr>
                                      <p:to>
                                        <p:strVal val="visible"/>
                                      </p:to>
                                    </p:set>
                                    <p:animEffect transition="in" filter="fade">
                                      <p:cBhvr>
                                        <p:cTn id="96" dur="500"/>
                                        <p:tgtEl>
                                          <p:spTgt spid="22"/>
                                        </p:tgtEl>
                                      </p:cBhvr>
                                    </p:animEffect>
                                  </p:childTnLst>
                                </p:cTn>
                              </p:par>
                            </p:childTnLst>
                          </p:cTn>
                        </p:par>
                        <p:par>
                          <p:cTn id="97" fill="hold">
                            <p:stCondLst>
                              <p:cond delay="8250"/>
                            </p:stCondLst>
                            <p:childTnLst>
                              <p:par>
                                <p:cTn id="98" presetID="22" presetClass="entr" presetSubtype="8" fill="hold" grpId="0" nodeType="afterEffect">
                                  <p:stCondLst>
                                    <p:cond delay="0"/>
                                  </p:stCondLst>
                                  <p:childTnLst>
                                    <p:set>
                                      <p:cBhvr>
                                        <p:cTn id="99" dur="1" fill="hold">
                                          <p:stCondLst>
                                            <p:cond delay="0"/>
                                          </p:stCondLst>
                                        </p:cTn>
                                        <p:tgtEl>
                                          <p:spTgt spid="34"/>
                                        </p:tgtEl>
                                        <p:attrNameLst>
                                          <p:attrName>style.visibility</p:attrName>
                                        </p:attrNameLst>
                                      </p:cBhvr>
                                      <p:to>
                                        <p:strVal val="visible"/>
                                      </p:to>
                                    </p:set>
                                    <p:animEffect transition="in" filter="wipe(left)">
                                      <p:cBhvr>
                                        <p:cTn id="100"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P spid="12" grpId="0" animBg="1"/>
      <p:bldP spid="13" grpId="0" animBg="1"/>
      <p:bldP spid="14" grpId="0" animBg="1"/>
      <p:bldP spid="15" grpId="0"/>
      <p:bldP spid="16" grpId="0"/>
      <p:bldP spid="17" grpId="0"/>
      <p:bldP spid="18" grpId="0"/>
      <p:bldP spid="19" grpId="0"/>
      <p:bldP spid="20" grpId="0"/>
      <p:bldP spid="21" grpId="0"/>
      <p:bldP spid="22" grpId="0"/>
      <p:bldP spid="24" grpId="0" animBg="1"/>
      <p:bldP spid="25" grpId="0"/>
      <p:bldP spid="26" grpId="0"/>
      <p:bldP spid="27" grpId="0"/>
      <p:bldP spid="28" grpId="0"/>
      <p:bldP spid="29" grpId="0"/>
      <p:bldP spid="30" grpId="0"/>
      <p:bldP spid="31" grpId="0"/>
      <p:bldP spid="32" grpId="0"/>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304800" y="228600"/>
            <a:ext cx="1447800" cy="707886"/>
          </a:xfrm>
          <a:prstGeom prst="rect">
            <a:avLst/>
          </a:prstGeom>
          <a:noFill/>
          <a:ln w="76200">
            <a:solidFill>
              <a:schemeClr val="accent5">
                <a:lumMod val="60000"/>
                <a:lumOff val="40000"/>
              </a:schemeClr>
            </a:solidFill>
          </a:ln>
        </p:spPr>
        <p:txBody>
          <a:bodyPr wrap="square" rtlCol="0">
            <a:spAutoFit/>
          </a:bodyPr>
          <a:lstStyle/>
          <a:p>
            <a:pPr algn="ctr"/>
            <a:r>
              <a:rPr lang="bn-IN" sz="4000" dirty="0" smtClean="0">
                <a:latin typeface="Shonar Bangla" panose="020B0502040204020203" pitchFamily="34" charset="0"/>
                <a:cs typeface="Shonar Bangla" panose="020B0502040204020203" pitchFamily="34" charset="0"/>
              </a:rPr>
              <a:t>সুশাসন</a:t>
            </a:r>
            <a:endParaRPr lang="en-US" sz="4000" dirty="0">
              <a:latin typeface="Shonar Bangla" panose="020B0502040204020203" pitchFamily="34" charset="0"/>
              <a:cs typeface="Shonar Bangla" panose="020B0502040204020203" pitchFamily="34" charset="0"/>
            </a:endParaRPr>
          </a:p>
        </p:txBody>
      </p:sp>
      <p:sp>
        <p:nvSpPr>
          <p:cNvPr id="5" name="TextBox 4"/>
          <p:cNvSpPr txBox="1"/>
          <p:nvPr/>
        </p:nvSpPr>
        <p:spPr>
          <a:xfrm>
            <a:off x="609600" y="1022922"/>
            <a:ext cx="7924800" cy="5170646"/>
          </a:xfrm>
          <a:prstGeom prst="rect">
            <a:avLst/>
          </a:prstGeom>
          <a:noFill/>
        </p:spPr>
        <p:txBody>
          <a:bodyPr wrap="square" rtlCol="0">
            <a:spAutoFit/>
          </a:bodyPr>
          <a:lstStyle/>
          <a:p>
            <a:pPr algn="just"/>
            <a:r>
              <a:rPr lang="bn-IN" sz="3000" dirty="0" smtClean="0">
                <a:latin typeface="Shonar Bangla" panose="020B0502040204020203" pitchFamily="34" charset="0"/>
                <a:cs typeface="Shonar Bangla" panose="020B0502040204020203" pitchFamily="34" charset="0"/>
              </a:rPr>
              <a:t>আধুনিক গণতান্ত্রিক ও কল্যাণমূলক রাষ্ট্রে সুশাসন বহুল প্রত্যাশিত বিষয়ে পরিণত হয়েছে।  এটি সামাজিক, রাজনৈতিক ও অর্থনৈতিক উন্নয়নের অন্যতম পূর্বশর্ত এবং রাষ্ট্রীয় কাঠামোকে কাজে লাগানোর উন্নততর কৌশল। </a:t>
            </a:r>
          </a:p>
          <a:p>
            <a:pPr algn="just"/>
            <a:r>
              <a:rPr lang="bn-IN" sz="3000" dirty="0" smtClean="0">
                <a:latin typeface="Shonar Bangla" panose="020B0502040204020203" pitchFamily="34" charset="0"/>
                <a:cs typeface="Shonar Bangla" panose="020B0502040204020203" pitchFamily="34" charset="0"/>
              </a:rPr>
              <a:t>যে প্রক্রিয়ার মাধ্যমে রাষ্ট্রের কর্তৃত্ব বা ক্ষমতাকে জনগণের সামাজিক ও অর্থনৈতিক উন্নয়নের লক্ষ্যে ব্যবহার করা হয়, তাঁকে সাধারণভাবে শাসন বলে</a:t>
            </a:r>
            <a:r>
              <a:rPr lang="bn-IN" sz="3000" dirty="0" smtClean="0">
                <a:latin typeface="Shonar Bangla" panose="020B0502040204020203" pitchFamily="34" charset="0"/>
                <a:cs typeface="Shonar Bangla" panose="020B0502040204020203" pitchFamily="34" charset="0"/>
              </a:rPr>
              <a:t>। </a:t>
            </a:r>
            <a:endParaRPr lang="bn-IN" sz="3000" dirty="0" smtClean="0">
              <a:latin typeface="Shonar Bangla" panose="020B0502040204020203" pitchFamily="34" charset="0"/>
              <a:cs typeface="Shonar Bangla" panose="020B0502040204020203" pitchFamily="34" charset="0"/>
            </a:endParaRPr>
          </a:p>
          <a:p>
            <a:pPr algn="just"/>
            <a:r>
              <a:rPr lang="bn-IN" sz="3000" dirty="0" smtClean="0">
                <a:latin typeface="Shonar Bangla" panose="020B0502040204020203" pitchFamily="34" charset="0"/>
                <a:cs typeface="Shonar Bangla" panose="020B0502040204020203" pitchFamily="34" charset="0"/>
              </a:rPr>
              <a:t>অধ্যাপক আতাউর রহমানের মতে, “সুশাসন রাজনৈতিক ব্যবস্থা, এর কার্যকারিতা, যথাযথ কার্যক্রম ও গুণগত মানের সক্ষমতা নিশ্চিত করে।” </a:t>
            </a:r>
            <a:endParaRPr lang="bn-IN" sz="3000" dirty="0">
              <a:latin typeface="Shonar Bangla" panose="020B0502040204020203" pitchFamily="34" charset="0"/>
              <a:cs typeface="Shonar Bangla" panose="020B0502040204020203" pitchFamily="34" charset="0"/>
            </a:endParaRPr>
          </a:p>
          <a:p>
            <a:pPr algn="just"/>
            <a:r>
              <a:rPr lang="bn-IN" sz="3000" dirty="0" smtClean="0">
                <a:latin typeface="Shonar Bangla" panose="020B0502040204020203" pitchFamily="34" charset="0"/>
                <a:cs typeface="Shonar Bangla" panose="020B0502040204020203" pitchFamily="34" charset="0"/>
              </a:rPr>
              <a:t>ল্যান্ডেল মিল বলেন, “সুশাসন হলো এমন এক অন্তর্নিহিত ভাষা ও আচরণ কাঠামো যা উত্তম শাসনকে এগিয়ে নিতে সাহায্য করে।”</a:t>
            </a:r>
            <a:endParaRPr lang="en-US" sz="30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165242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anim calcmode="lin" valueType="num">
                                      <p:cBhvr>
                                        <p:cTn id="8" dur="750" fill="hold"/>
                                        <p:tgtEl>
                                          <p:spTgt spid="4"/>
                                        </p:tgtEl>
                                        <p:attrNameLst>
                                          <p:attrName>ppt_x</p:attrName>
                                        </p:attrNameLst>
                                      </p:cBhvr>
                                      <p:tavLst>
                                        <p:tav tm="0">
                                          <p:val>
                                            <p:strVal val="#ppt_x"/>
                                          </p:val>
                                        </p:tav>
                                        <p:tav tm="100000">
                                          <p:val>
                                            <p:strVal val="#ppt_x"/>
                                          </p:val>
                                        </p:tav>
                                      </p:tavLst>
                                    </p:anim>
                                    <p:anim calcmode="lin" valueType="num">
                                      <p:cBhvr>
                                        <p:cTn id="9" dur="75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750"/>
                            </p:stCondLst>
                            <p:childTnLst>
                              <p:par>
                                <p:cTn id="11" presetID="22" presetClass="entr" presetSubtype="8"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left)">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04800" y="1247454"/>
            <a:ext cx="1905000" cy="12192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flipV="1">
            <a:off x="1524000" y="1247454"/>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676400" y="1210723"/>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১</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7" name="TextBox 6"/>
          <p:cNvSpPr txBox="1"/>
          <p:nvPr/>
        </p:nvSpPr>
        <p:spPr>
          <a:xfrm>
            <a:off x="457200" y="1562434"/>
            <a:ext cx="12192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অংশগ্রহণ</a:t>
            </a:r>
            <a:endParaRPr lang="en-US" sz="2800" dirty="0">
              <a:latin typeface="Shonar Bangla" panose="020B0502040204020203" pitchFamily="34" charset="0"/>
              <a:cs typeface="Shonar Bangla" panose="020B0502040204020203" pitchFamily="34" charset="0"/>
            </a:endParaRPr>
          </a:p>
        </p:txBody>
      </p:sp>
      <p:sp>
        <p:nvSpPr>
          <p:cNvPr id="8" name="Rectangle 7"/>
          <p:cNvSpPr/>
          <p:nvPr/>
        </p:nvSpPr>
        <p:spPr>
          <a:xfrm>
            <a:off x="2514600" y="1247454"/>
            <a:ext cx="1905000" cy="121920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flipV="1">
            <a:off x="3733800" y="1247454"/>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886200" y="1210723"/>
            <a:ext cx="381000" cy="646331"/>
          </a:xfrm>
          <a:prstGeom prst="rect">
            <a:avLst/>
          </a:prstGeom>
          <a:noFill/>
        </p:spPr>
        <p:txBody>
          <a:bodyPr wrap="square" rtlCol="0">
            <a:spAutoFit/>
          </a:bodyPr>
          <a:lstStyle/>
          <a:p>
            <a:pPr algn="ctr"/>
            <a:r>
              <a:rPr lang="bn-IN" sz="3600" dirty="0">
                <a:solidFill>
                  <a:schemeClr val="bg1"/>
                </a:solidFill>
                <a:latin typeface="Shonar Bangla" panose="020B0502040204020203" pitchFamily="34" charset="0"/>
                <a:cs typeface="Shonar Bangla" panose="020B0502040204020203" pitchFamily="34" charset="0"/>
              </a:rPr>
              <a:t>২</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11" name="TextBox 10"/>
          <p:cNvSpPr txBox="1"/>
          <p:nvPr/>
        </p:nvSpPr>
        <p:spPr>
          <a:xfrm>
            <a:off x="2590800" y="1439323"/>
            <a:ext cx="1219200"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আইনের শাসন</a:t>
            </a:r>
            <a:endParaRPr lang="en-US" sz="2800" dirty="0">
              <a:latin typeface="Shonar Bangla" panose="020B0502040204020203" pitchFamily="34" charset="0"/>
              <a:cs typeface="Shonar Bangla" panose="020B0502040204020203" pitchFamily="34" charset="0"/>
            </a:endParaRPr>
          </a:p>
        </p:txBody>
      </p:sp>
      <p:sp>
        <p:nvSpPr>
          <p:cNvPr id="12" name="Rectangle 11"/>
          <p:cNvSpPr/>
          <p:nvPr/>
        </p:nvSpPr>
        <p:spPr>
          <a:xfrm>
            <a:off x="4724400" y="1247454"/>
            <a:ext cx="1905000" cy="1219200"/>
          </a:xfrm>
          <a:prstGeom prst="rect">
            <a:avLst/>
          </a:prstGeom>
          <a:solidFill>
            <a:srgbClr val="67E9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p:cNvSpPr/>
          <p:nvPr/>
        </p:nvSpPr>
        <p:spPr>
          <a:xfrm flipV="1">
            <a:off x="5943600" y="1247454"/>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096000" y="1210723"/>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৩</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15" name="TextBox 14"/>
          <p:cNvSpPr txBox="1"/>
          <p:nvPr/>
        </p:nvSpPr>
        <p:spPr>
          <a:xfrm>
            <a:off x="4800600" y="1601903"/>
            <a:ext cx="12192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স্বচ্ছতা</a:t>
            </a:r>
            <a:endParaRPr lang="en-US" sz="2800" dirty="0">
              <a:latin typeface="Shonar Bangla" panose="020B0502040204020203" pitchFamily="34" charset="0"/>
              <a:cs typeface="Shonar Bangla" panose="020B0502040204020203" pitchFamily="34" charset="0"/>
            </a:endParaRPr>
          </a:p>
        </p:txBody>
      </p:sp>
      <p:sp>
        <p:nvSpPr>
          <p:cNvPr id="16" name="Rectangle 15"/>
          <p:cNvSpPr/>
          <p:nvPr/>
        </p:nvSpPr>
        <p:spPr>
          <a:xfrm>
            <a:off x="6934200" y="1244716"/>
            <a:ext cx="1905000" cy="12192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p:cNvSpPr/>
          <p:nvPr/>
        </p:nvSpPr>
        <p:spPr>
          <a:xfrm flipV="1">
            <a:off x="8153400" y="1244716"/>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305800" y="1207985"/>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৪</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19" name="TextBox 18"/>
          <p:cNvSpPr txBox="1"/>
          <p:nvPr/>
        </p:nvSpPr>
        <p:spPr>
          <a:xfrm>
            <a:off x="6972300" y="1969926"/>
            <a:ext cx="18288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সংবেদনশীলতা</a:t>
            </a:r>
            <a:endParaRPr lang="en-US" sz="2800" dirty="0">
              <a:latin typeface="Shonar Bangla" panose="020B0502040204020203" pitchFamily="34" charset="0"/>
              <a:cs typeface="Shonar Bangla" panose="020B0502040204020203" pitchFamily="34" charset="0"/>
            </a:endParaRPr>
          </a:p>
        </p:txBody>
      </p:sp>
      <p:sp>
        <p:nvSpPr>
          <p:cNvPr id="20" name="Rectangle 19"/>
          <p:cNvSpPr/>
          <p:nvPr/>
        </p:nvSpPr>
        <p:spPr>
          <a:xfrm>
            <a:off x="304800" y="3115723"/>
            <a:ext cx="1905000" cy="1219200"/>
          </a:xfrm>
          <a:prstGeom prst="rect">
            <a:avLst/>
          </a:prstGeom>
          <a:solidFill>
            <a:srgbClr val="949F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p:cNvSpPr/>
          <p:nvPr/>
        </p:nvSpPr>
        <p:spPr>
          <a:xfrm flipV="1">
            <a:off x="1524000" y="3115723"/>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676400" y="3078992"/>
            <a:ext cx="381000" cy="646331"/>
          </a:xfrm>
          <a:prstGeom prst="rect">
            <a:avLst/>
          </a:prstGeom>
          <a:noFill/>
        </p:spPr>
        <p:txBody>
          <a:bodyPr wrap="square" rtlCol="0">
            <a:spAutoFit/>
          </a:bodyPr>
          <a:lstStyle/>
          <a:p>
            <a:pPr algn="ctr"/>
            <a:r>
              <a:rPr lang="bn-IN" sz="3600" dirty="0">
                <a:solidFill>
                  <a:schemeClr val="bg1"/>
                </a:solidFill>
                <a:latin typeface="Shonar Bangla" panose="020B0502040204020203" pitchFamily="34" charset="0"/>
                <a:cs typeface="Shonar Bangla" panose="020B0502040204020203" pitchFamily="34" charset="0"/>
              </a:rPr>
              <a:t>৫</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23" name="TextBox 22"/>
          <p:cNvSpPr txBox="1"/>
          <p:nvPr/>
        </p:nvSpPr>
        <p:spPr>
          <a:xfrm>
            <a:off x="342900" y="3420523"/>
            <a:ext cx="13335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ঐকমত্য</a:t>
            </a:r>
            <a:endParaRPr lang="en-US" sz="2800" dirty="0">
              <a:latin typeface="Shonar Bangla" panose="020B0502040204020203" pitchFamily="34" charset="0"/>
              <a:cs typeface="Shonar Bangla" panose="020B0502040204020203" pitchFamily="34" charset="0"/>
            </a:endParaRPr>
          </a:p>
        </p:txBody>
      </p:sp>
      <p:sp>
        <p:nvSpPr>
          <p:cNvPr id="24" name="Rectangle 23"/>
          <p:cNvSpPr/>
          <p:nvPr/>
        </p:nvSpPr>
        <p:spPr>
          <a:xfrm>
            <a:off x="2514600" y="3115723"/>
            <a:ext cx="1905000" cy="1219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p:cNvSpPr/>
          <p:nvPr/>
        </p:nvSpPr>
        <p:spPr>
          <a:xfrm flipV="1">
            <a:off x="3733800" y="3115723"/>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3886200" y="3078992"/>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৬</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27" name="TextBox 26"/>
          <p:cNvSpPr txBox="1"/>
          <p:nvPr/>
        </p:nvSpPr>
        <p:spPr>
          <a:xfrm>
            <a:off x="2552700" y="3811703"/>
            <a:ext cx="15621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ন্যায়পরায়ণতা</a:t>
            </a:r>
            <a:endParaRPr lang="en-US" sz="2800" dirty="0">
              <a:latin typeface="Shonar Bangla" panose="020B0502040204020203" pitchFamily="34" charset="0"/>
              <a:cs typeface="Shonar Bangla" panose="020B0502040204020203" pitchFamily="34" charset="0"/>
            </a:endParaRPr>
          </a:p>
        </p:txBody>
      </p:sp>
      <p:sp>
        <p:nvSpPr>
          <p:cNvPr id="28" name="Rectangle 27"/>
          <p:cNvSpPr/>
          <p:nvPr/>
        </p:nvSpPr>
        <p:spPr>
          <a:xfrm>
            <a:off x="4724400" y="3115723"/>
            <a:ext cx="1905000" cy="1219200"/>
          </a:xfrm>
          <a:prstGeom prst="rect">
            <a:avLst/>
          </a:prstGeom>
          <a:solidFill>
            <a:srgbClr val="F5A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p:cNvSpPr/>
          <p:nvPr/>
        </p:nvSpPr>
        <p:spPr>
          <a:xfrm flipV="1">
            <a:off x="5943600" y="3115723"/>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096000" y="3078992"/>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৭</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31" name="TextBox 30"/>
          <p:cNvSpPr txBox="1"/>
          <p:nvPr/>
        </p:nvSpPr>
        <p:spPr>
          <a:xfrm>
            <a:off x="4762500" y="3583103"/>
            <a:ext cx="13335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দক্ষতা</a:t>
            </a:r>
            <a:endParaRPr lang="en-US" sz="2800" dirty="0">
              <a:latin typeface="Shonar Bangla" panose="020B0502040204020203" pitchFamily="34" charset="0"/>
              <a:cs typeface="Shonar Bangla" panose="020B0502040204020203" pitchFamily="34" charset="0"/>
            </a:endParaRPr>
          </a:p>
        </p:txBody>
      </p:sp>
      <p:sp>
        <p:nvSpPr>
          <p:cNvPr id="32" name="Rectangle 31"/>
          <p:cNvSpPr/>
          <p:nvPr/>
        </p:nvSpPr>
        <p:spPr>
          <a:xfrm>
            <a:off x="6934200" y="3115723"/>
            <a:ext cx="1905000" cy="1219200"/>
          </a:xfrm>
          <a:prstGeom prst="rect">
            <a:avLst/>
          </a:prstGeom>
          <a:solidFill>
            <a:srgbClr val="65E5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flipV="1">
            <a:off x="8153400" y="3115723"/>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8305800" y="3078992"/>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৮</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35" name="TextBox 34"/>
          <p:cNvSpPr txBox="1"/>
          <p:nvPr/>
        </p:nvSpPr>
        <p:spPr>
          <a:xfrm>
            <a:off x="6972300" y="3659303"/>
            <a:ext cx="14859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জবাবদিহিতা</a:t>
            </a:r>
            <a:endParaRPr lang="en-US" sz="2800" dirty="0">
              <a:latin typeface="Shonar Bangla" panose="020B0502040204020203" pitchFamily="34" charset="0"/>
              <a:cs typeface="Shonar Bangla" panose="020B0502040204020203" pitchFamily="34" charset="0"/>
            </a:endParaRPr>
          </a:p>
        </p:txBody>
      </p:sp>
      <p:sp>
        <p:nvSpPr>
          <p:cNvPr id="36" name="Rectangle 35"/>
          <p:cNvSpPr/>
          <p:nvPr/>
        </p:nvSpPr>
        <p:spPr>
          <a:xfrm>
            <a:off x="304800" y="4983992"/>
            <a:ext cx="1905000" cy="1219200"/>
          </a:xfrm>
          <a:prstGeom prst="rect">
            <a:avLst/>
          </a:prstGeom>
          <a:solidFill>
            <a:srgbClr val="F1E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36"/>
          <p:cNvSpPr/>
          <p:nvPr/>
        </p:nvSpPr>
        <p:spPr>
          <a:xfrm flipV="1">
            <a:off x="1524000" y="4983992"/>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1676400" y="4947261"/>
            <a:ext cx="3810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৯</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39" name="TextBox 38"/>
          <p:cNvSpPr txBox="1"/>
          <p:nvPr/>
        </p:nvSpPr>
        <p:spPr>
          <a:xfrm>
            <a:off x="304800" y="5564303"/>
            <a:ext cx="14859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বিকেন্দ্রীকরণ</a:t>
            </a:r>
            <a:endParaRPr lang="en-US" sz="2800" dirty="0">
              <a:latin typeface="Shonar Bangla" panose="020B0502040204020203" pitchFamily="34" charset="0"/>
              <a:cs typeface="Shonar Bangla" panose="020B0502040204020203" pitchFamily="34" charset="0"/>
            </a:endParaRPr>
          </a:p>
        </p:txBody>
      </p:sp>
      <p:sp>
        <p:nvSpPr>
          <p:cNvPr id="40" name="Rectangle 39"/>
          <p:cNvSpPr/>
          <p:nvPr/>
        </p:nvSpPr>
        <p:spPr>
          <a:xfrm>
            <a:off x="2514600" y="4989493"/>
            <a:ext cx="1905000" cy="1219200"/>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Isosceles Triangle 40"/>
          <p:cNvSpPr/>
          <p:nvPr/>
        </p:nvSpPr>
        <p:spPr>
          <a:xfrm flipV="1">
            <a:off x="3733800" y="4989493"/>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3771900" y="4952762"/>
            <a:ext cx="5715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১০</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43" name="TextBox 42"/>
          <p:cNvSpPr txBox="1"/>
          <p:nvPr/>
        </p:nvSpPr>
        <p:spPr>
          <a:xfrm>
            <a:off x="2514600" y="5294293"/>
            <a:ext cx="1562100" cy="954107"/>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স্বাধীন বিচার ব্যবস্থা</a:t>
            </a:r>
            <a:endParaRPr lang="en-US" sz="2800" dirty="0">
              <a:latin typeface="Shonar Bangla" panose="020B0502040204020203" pitchFamily="34" charset="0"/>
              <a:cs typeface="Shonar Bangla" panose="020B0502040204020203" pitchFamily="34" charset="0"/>
            </a:endParaRPr>
          </a:p>
        </p:txBody>
      </p:sp>
      <p:sp>
        <p:nvSpPr>
          <p:cNvPr id="44" name="Rectangle 43"/>
          <p:cNvSpPr/>
          <p:nvPr/>
        </p:nvSpPr>
        <p:spPr>
          <a:xfrm>
            <a:off x="4724400" y="4994994"/>
            <a:ext cx="1905000" cy="12192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Isosceles Triangle 44"/>
          <p:cNvSpPr/>
          <p:nvPr/>
        </p:nvSpPr>
        <p:spPr>
          <a:xfrm flipV="1">
            <a:off x="5943600" y="4994994"/>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6019800" y="4958263"/>
            <a:ext cx="5715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১১</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47" name="TextBox 46"/>
          <p:cNvSpPr txBox="1"/>
          <p:nvPr/>
        </p:nvSpPr>
        <p:spPr>
          <a:xfrm>
            <a:off x="4762500" y="5299794"/>
            <a:ext cx="13335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সাম্য</a:t>
            </a:r>
            <a:endParaRPr lang="en-US" sz="2800" dirty="0">
              <a:latin typeface="Shonar Bangla" panose="020B0502040204020203" pitchFamily="34" charset="0"/>
              <a:cs typeface="Shonar Bangla" panose="020B0502040204020203" pitchFamily="34" charset="0"/>
            </a:endParaRPr>
          </a:p>
        </p:txBody>
      </p:sp>
      <p:sp>
        <p:nvSpPr>
          <p:cNvPr id="48" name="Rectangle 47"/>
          <p:cNvSpPr/>
          <p:nvPr/>
        </p:nvSpPr>
        <p:spPr>
          <a:xfrm>
            <a:off x="6934200" y="5000495"/>
            <a:ext cx="1905000" cy="1219200"/>
          </a:xfrm>
          <a:prstGeom prst="rect">
            <a:avLst/>
          </a:prstGeom>
          <a:solidFill>
            <a:srgbClr val="CCCCFF">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Isosceles Triangle 48"/>
          <p:cNvSpPr/>
          <p:nvPr/>
        </p:nvSpPr>
        <p:spPr>
          <a:xfrm flipV="1">
            <a:off x="8153400" y="5000495"/>
            <a:ext cx="685800" cy="762000"/>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8229600" y="4963764"/>
            <a:ext cx="571500" cy="646331"/>
          </a:xfrm>
          <a:prstGeom prst="rect">
            <a:avLst/>
          </a:prstGeom>
          <a:noFill/>
        </p:spPr>
        <p:txBody>
          <a:bodyPr wrap="square" rtlCol="0">
            <a:spAutoFit/>
          </a:bodyPr>
          <a:lstStyle/>
          <a:p>
            <a:pPr algn="ctr"/>
            <a:r>
              <a:rPr lang="bn-IN" sz="3600" dirty="0" smtClean="0">
                <a:solidFill>
                  <a:schemeClr val="bg1"/>
                </a:solidFill>
                <a:latin typeface="Shonar Bangla" panose="020B0502040204020203" pitchFamily="34" charset="0"/>
                <a:cs typeface="Shonar Bangla" panose="020B0502040204020203" pitchFamily="34" charset="0"/>
              </a:rPr>
              <a:t>১২</a:t>
            </a:r>
            <a:endParaRPr lang="en-US" sz="3600" dirty="0">
              <a:solidFill>
                <a:schemeClr val="bg1"/>
              </a:solidFill>
              <a:latin typeface="Shonar Bangla" panose="020B0502040204020203" pitchFamily="34" charset="0"/>
              <a:cs typeface="Shonar Bangla" panose="020B0502040204020203" pitchFamily="34" charset="0"/>
            </a:endParaRPr>
          </a:p>
        </p:txBody>
      </p:sp>
      <p:sp>
        <p:nvSpPr>
          <p:cNvPr id="51" name="TextBox 50"/>
          <p:cNvSpPr txBox="1"/>
          <p:nvPr/>
        </p:nvSpPr>
        <p:spPr>
          <a:xfrm>
            <a:off x="6972300" y="5305295"/>
            <a:ext cx="1333500" cy="523220"/>
          </a:xfrm>
          <a:prstGeom prst="rect">
            <a:avLst/>
          </a:prstGeom>
          <a:noFill/>
        </p:spPr>
        <p:txBody>
          <a:bodyPr wrap="square" rtlCol="0">
            <a:spAutoFit/>
          </a:bodyPr>
          <a:lstStyle/>
          <a:p>
            <a:pPr algn="ctr"/>
            <a:r>
              <a:rPr lang="bn-IN" sz="2800" dirty="0" smtClean="0">
                <a:latin typeface="Shonar Bangla" panose="020B0502040204020203" pitchFamily="34" charset="0"/>
                <a:cs typeface="Shonar Bangla" panose="020B0502040204020203" pitchFamily="34" charset="0"/>
              </a:rPr>
              <a:t>অন্যান্য</a:t>
            </a:r>
            <a:endParaRPr lang="en-US" sz="2800" dirty="0">
              <a:latin typeface="Shonar Bangla" panose="020B0502040204020203" pitchFamily="34" charset="0"/>
              <a:cs typeface="Shonar Bangla" panose="020B0502040204020203" pitchFamily="34" charset="0"/>
            </a:endParaRPr>
          </a:p>
        </p:txBody>
      </p:sp>
      <p:sp>
        <p:nvSpPr>
          <p:cNvPr id="52" name="TextBox 51"/>
          <p:cNvSpPr txBox="1"/>
          <p:nvPr/>
        </p:nvSpPr>
        <p:spPr>
          <a:xfrm>
            <a:off x="2895600" y="152400"/>
            <a:ext cx="3352800" cy="707886"/>
          </a:xfrm>
          <a:prstGeom prst="rect">
            <a:avLst/>
          </a:prstGeom>
          <a:noFill/>
        </p:spPr>
        <p:txBody>
          <a:bodyPr wrap="square" rtlCol="0">
            <a:spAutoFit/>
          </a:bodyPr>
          <a:lstStyle/>
          <a:p>
            <a:pPr algn="ctr"/>
            <a:r>
              <a:rPr lang="bn-IN" sz="4000" dirty="0" smtClean="0">
                <a:latin typeface="Shonar Bangla" panose="020B0502040204020203" pitchFamily="34" charset="0"/>
                <a:cs typeface="Shonar Bangla" panose="020B0502040204020203" pitchFamily="34" charset="0"/>
              </a:rPr>
              <a:t>সুশাসনের বৈশিষ্ট্য</a:t>
            </a:r>
            <a:endParaRPr lang="en-US" sz="4000" dirty="0">
              <a:latin typeface="Shonar Bangla" panose="020B0502040204020203" pitchFamily="34" charset="0"/>
              <a:cs typeface="Shonar Bangla" panose="020B0502040204020203" pitchFamily="34" charset="0"/>
            </a:endParaRPr>
          </a:p>
        </p:txBody>
      </p:sp>
    </p:spTree>
    <p:extLst>
      <p:ext uri="{BB962C8B-B14F-4D97-AF65-F5344CB8AC3E}">
        <p14:creationId xmlns:p14="http://schemas.microsoft.com/office/powerpoint/2010/main" val="147615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barn(outVertical)">
                                      <p:cBhvr>
                                        <p:cTn id="7" dur="500"/>
                                        <p:tgtEl>
                                          <p:spTgt spid="5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childTnLst>
                          </p:cTn>
                        </p:par>
                        <p:par>
                          <p:cTn id="34" fill="hold">
                            <p:stCondLst>
                              <p:cond delay="1500"/>
                            </p:stCondLst>
                            <p:childTnLst>
                              <p:par>
                                <p:cTn id="35" presetID="10" presetClass="entr" presetSubtype="0"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par>
                          <p:cTn id="47" fill="hold">
                            <p:stCondLst>
                              <p:cond delay="2000"/>
                            </p:stCondLst>
                            <p:childTnLst>
                              <p:par>
                                <p:cTn id="48" presetID="10" presetClass="entr" presetSubtype="0" fill="hold" grpId="0" nodeType="after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500"/>
                                        <p:tgtEl>
                                          <p:spTgt spid="1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500"/>
                                        <p:tgtEl>
                                          <p:spTgt spid="1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fade">
                                      <p:cBhvr>
                                        <p:cTn id="59" dur="500"/>
                                        <p:tgtEl>
                                          <p:spTgt spid="19"/>
                                        </p:tgtEl>
                                      </p:cBhvr>
                                    </p:animEffect>
                                  </p:childTnLst>
                                </p:cTn>
                              </p:par>
                            </p:childTnLst>
                          </p:cTn>
                        </p:par>
                        <p:par>
                          <p:cTn id="60" fill="hold">
                            <p:stCondLst>
                              <p:cond delay="2500"/>
                            </p:stCondLst>
                            <p:childTnLst>
                              <p:par>
                                <p:cTn id="61" presetID="10" presetClass="entr" presetSubtype="0" fill="hold" grpId="0"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fade">
                                      <p:cBhvr>
                                        <p:cTn id="63" dur="500"/>
                                        <p:tgtEl>
                                          <p:spTgt spid="20"/>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fade">
                                      <p:cBhvr>
                                        <p:cTn id="66" dur="500"/>
                                        <p:tgtEl>
                                          <p:spTgt spid="21"/>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fade">
                                      <p:cBhvr>
                                        <p:cTn id="69" dur="500"/>
                                        <p:tgtEl>
                                          <p:spTgt spid="22"/>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par>
                          <p:cTn id="73" fill="hold">
                            <p:stCondLst>
                              <p:cond delay="3000"/>
                            </p:stCondLst>
                            <p:childTnLst>
                              <p:par>
                                <p:cTn id="74" presetID="10" presetClass="entr" presetSubtype="0" fill="hold" grpId="0" nodeType="after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fade">
                                      <p:cBhvr>
                                        <p:cTn id="76" dur="500"/>
                                        <p:tgtEl>
                                          <p:spTgt spid="24"/>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5"/>
                                        </p:tgtEl>
                                        <p:attrNameLst>
                                          <p:attrName>style.visibility</p:attrName>
                                        </p:attrNameLst>
                                      </p:cBhvr>
                                      <p:to>
                                        <p:strVal val="visible"/>
                                      </p:to>
                                    </p:set>
                                    <p:animEffect transition="in" filter="fade">
                                      <p:cBhvr>
                                        <p:cTn id="79" dur="500"/>
                                        <p:tgtEl>
                                          <p:spTgt spid="25"/>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fade">
                                      <p:cBhvr>
                                        <p:cTn id="85" dur="500"/>
                                        <p:tgtEl>
                                          <p:spTgt spid="27"/>
                                        </p:tgtEl>
                                      </p:cBhvr>
                                    </p:animEffect>
                                  </p:childTnLst>
                                </p:cTn>
                              </p:par>
                            </p:childTnLst>
                          </p:cTn>
                        </p:par>
                        <p:par>
                          <p:cTn id="86" fill="hold">
                            <p:stCondLst>
                              <p:cond delay="3500"/>
                            </p:stCondLst>
                            <p:childTnLst>
                              <p:par>
                                <p:cTn id="87" presetID="10" presetClass="entr" presetSubtype="0" fill="hold" grpId="0" nodeType="after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fade">
                                      <p:cBhvr>
                                        <p:cTn id="89" dur="500"/>
                                        <p:tgtEl>
                                          <p:spTgt spid="2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fade">
                                      <p:cBhvr>
                                        <p:cTn id="92" dur="500"/>
                                        <p:tgtEl>
                                          <p:spTgt spid="29"/>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30"/>
                                        </p:tgtEl>
                                        <p:attrNameLst>
                                          <p:attrName>style.visibility</p:attrName>
                                        </p:attrNameLst>
                                      </p:cBhvr>
                                      <p:to>
                                        <p:strVal val="visible"/>
                                      </p:to>
                                    </p:set>
                                    <p:animEffect transition="in" filter="fade">
                                      <p:cBhvr>
                                        <p:cTn id="95" dur="500"/>
                                        <p:tgtEl>
                                          <p:spTgt spid="30"/>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fade">
                                      <p:cBhvr>
                                        <p:cTn id="98" dur="500"/>
                                        <p:tgtEl>
                                          <p:spTgt spid="31"/>
                                        </p:tgtEl>
                                      </p:cBhvr>
                                    </p:animEffect>
                                  </p:childTnLst>
                                </p:cTn>
                              </p:par>
                            </p:childTnLst>
                          </p:cTn>
                        </p:par>
                        <p:par>
                          <p:cTn id="99" fill="hold">
                            <p:stCondLst>
                              <p:cond delay="4000"/>
                            </p:stCondLst>
                            <p:childTnLst>
                              <p:par>
                                <p:cTn id="100" presetID="10" presetClass="entr" presetSubtype="0" fill="hold" grpId="0" nodeType="after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fade">
                                      <p:cBhvr>
                                        <p:cTn id="102" dur="500"/>
                                        <p:tgtEl>
                                          <p:spTgt spid="32"/>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3"/>
                                        </p:tgtEl>
                                        <p:attrNameLst>
                                          <p:attrName>style.visibility</p:attrName>
                                        </p:attrNameLst>
                                      </p:cBhvr>
                                      <p:to>
                                        <p:strVal val="visible"/>
                                      </p:to>
                                    </p:set>
                                    <p:animEffect transition="in" filter="fade">
                                      <p:cBhvr>
                                        <p:cTn id="105" dur="500"/>
                                        <p:tgtEl>
                                          <p:spTgt spid="33"/>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34"/>
                                        </p:tgtEl>
                                        <p:attrNameLst>
                                          <p:attrName>style.visibility</p:attrName>
                                        </p:attrNameLst>
                                      </p:cBhvr>
                                      <p:to>
                                        <p:strVal val="visible"/>
                                      </p:to>
                                    </p:set>
                                    <p:animEffect transition="in" filter="fade">
                                      <p:cBhvr>
                                        <p:cTn id="108" dur="500"/>
                                        <p:tgtEl>
                                          <p:spTgt spid="34"/>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35"/>
                                        </p:tgtEl>
                                        <p:attrNameLst>
                                          <p:attrName>style.visibility</p:attrName>
                                        </p:attrNameLst>
                                      </p:cBhvr>
                                      <p:to>
                                        <p:strVal val="visible"/>
                                      </p:to>
                                    </p:set>
                                    <p:animEffect transition="in" filter="fade">
                                      <p:cBhvr>
                                        <p:cTn id="111" dur="500"/>
                                        <p:tgtEl>
                                          <p:spTgt spid="35"/>
                                        </p:tgtEl>
                                      </p:cBhvr>
                                    </p:animEffect>
                                  </p:childTnLst>
                                </p:cTn>
                              </p:par>
                            </p:childTnLst>
                          </p:cTn>
                        </p:par>
                        <p:par>
                          <p:cTn id="112" fill="hold">
                            <p:stCondLst>
                              <p:cond delay="4500"/>
                            </p:stCondLst>
                            <p:childTnLst>
                              <p:par>
                                <p:cTn id="113" presetID="10" presetClass="entr" presetSubtype="0" fill="hold" grpId="0" nodeType="afterEffect">
                                  <p:stCondLst>
                                    <p:cond delay="0"/>
                                  </p:stCondLst>
                                  <p:childTnLst>
                                    <p:set>
                                      <p:cBhvr>
                                        <p:cTn id="114" dur="1" fill="hold">
                                          <p:stCondLst>
                                            <p:cond delay="0"/>
                                          </p:stCondLst>
                                        </p:cTn>
                                        <p:tgtEl>
                                          <p:spTgt spid="36"/>
                                        </p:tgtEl>
                                        <p:attrNameLst>
                                          <p:attrName>style.visibility</p:attrName>
                                        </p:attrNameLst>
                                      </p:cBhvr>
                                      <p:to>
                                        <p:strVal val="visible"/>
                                      </p:to>
                                    </p:set>
                                    <p:animEffect transition="in" filter="fade">
                                      <p:cBhvr>
                                        <p:cTn id="115" dur="500"/>
                                        <p:tgtEl>
                                          <p:spTgt spid="36"/>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37"/>
                                        </p:tgtEl>
                                        <p:attrNameLst>
                                          <p:attrName>style.visibility</p:attrName>
                                        </p:attrNameLst>
                                      </p:cBhvr>
                                      <p:to>
                                        <p:strVal val="visible"/>
                                      </p:to>
                                    </p:set>
                                    <p:animEffect transition="in" filter="fade">
                                      <p:cBhvr>
                                        <p:cTn id="118" dur="500"/>
                                        <p:tgtEl>
                                          <p:spTgt spid="37"/>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fade">
                                      <p:cBhvr>
                                        <p:cTn id="121" dur="500"/>
                                        <p:tgtEl>
                                          <p:spTgt spid="38"/>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39"/>
                                        </p:tgtEl>
                                        <p:attrNameLst>
                                          <p:attrName>style.visibility</p:attrName>
                                        </p:attrNameLst>
                                      </p:cBhvr>
                                      <p:to>
                                        <p:strVal val="visible"/>
                                      </p:to>
                                    </p:set>
                                    <p:animEffect transition="in" filter="fade">
                                      <p:cBhvr>
                                        <p:cTn id="124" dur="500"/>
                                        <p:tgtEl>
                                          <p:spTgt spid="39"/>
                                        </p:tgtEl>
                                      </p:cBhvr>
                                    </p:animEffect>
                                  </p:childTnLst>
                                </p:cTn>
                              </p:par>
                            </p:childTnLst>
                          </p:cTn>
                        </p:par>
                        <p:par>
                          <p:cTn id="125" fill="hold">
                            <p:stCondLst>
                              <p:cond delay="5000"/>
                            </p:stCondLst>
                            <p:childTnLst>
                              <p:par>
                                <p:cTn id="126" presetID="10" presetClass="entr" presetSubtype="0" fill="hold" grpId="0" nodeType="afterEffect">
                                  <p:stCondLst>
                                    <p:cond delay="0"/>
                                  </p:stCondLst>
                                  <p:childTnLst>
                                    <p:set>
                                      <p:cBhvr>
                                        <p:cTn id="127" dur="1" fill="hold">
                                          <p:stCondLst>
                                            <p:cond delay="0"/>
                                          </p:stCondLst>
                                        </p:cTn>
                                        <p:tgtEl>
                                          <p:spTgt spid="40"/>
                                        </p:tgtEl>
                                        <p:attrNameLst>
                                          <p:attrName>style.visibility</p:attrName>
                                        </p:attrNameLst>
                                      </p:cBhvr>
                                      <p:to>
                                        <p:strVal val="visible"/>
                                      </p:to>
                                    </p:set>
                                    <p:animEffect transition="in" filter="fade">
                                      <p:cBhvr>
                                        <p:cTn id="128" dur="500"/>
                                        <p:tgtEl>
                                          <p:spTgt spid="40"/>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41"/>
                                        </p:tgtEl>
                                        <p:attrNameLst>
                                          <p:attrName>style.visibility</p:attrName>
                                        </p:attrNameLst>
                                      </p:cBhvr>
                                      <p:to>
                                        <p:strVal val="visible"/>
                                      </p:to>
                                    </p:set>
                                    <p:animEffect transition="in" filter="fade">
                                      <p:cBhvr>
                                        <p:cTn id="131" dur="500"/>
                                        <p:tgtEl>
                                          <p:spTgt spid="41"/>
                                        </p:tgtEl>
                                      </p:cBhvr>
                                    </p:animEffect>
                                  </p:childTnLst>
                                </p:cTn>
                              </p:par>
                              <p:par>
                                <p:cTn id="132" presetID="10" presetClass="entr" presetSubtype="0" fill="hold" grpId="0" nodeType="withEffect">
                                  <p:stCondLst>
                                    <p:cond delay="0"/>
                                  </p:stCondLst>
                                  <p:childTnLst>
                                    <p:set>
                                      <p:cBhvr>
                                        <p:cTn id="133" dur="1" fill="hold">
                                          <p:stCondLst>
                                            <p:cond delay="0"/>
                                          </p:stCondLst>
                                        </p:cTn>
                                        <p:tgtEl>
                                          <p:spTgt spid="42"/>
                                        </p:tgtEl>
                                        <p:attrNameLst>
                                          <p:attrName>style.visibility</p:attrName>
                                        </p:attrNameLst>
                                      </p:cBhvr>
                                      <p:to>
                                        <p:strVal val="visible"/>
                                      </p:to>
                                    </p:set>
                                    <p:animEffect transition="in" filter="fade">
                                      <p:cBhvr>
                                        <p:cTn id="134" dur="500"/>
                                        <p:tgtEl>
                                          <p:spTgt spid="42"/>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43"/>
                                        </p:tgtEl>
                                        <p:attrNameLst>
                                          <p:attrName>style.visibility</p:attrName>
                                        </p:attrNameLst>
                                      </p:cBhvr>
                                      <p:to>
                                        <p:strVal val="visible"/>
                                      </p:to>
                                    </p:set>
                                    <p:animEffect transition="in" filter="fade">
                                      <p:cBhvr>
                                        <p:cTn id="137" dur="500"/>
                                        <p:tgtEl>
                                          <p:spTgt spid="43"/>
                                        </p:tgtEl>
                                      </p:cBhvr>
                                    </p:animEffect>
                                  </p:childTnLst>
                                </p:cTn>
                              </p:par>
                            </p:childTnLst>
                          </p:cTn>
                        </p:par>
                        <p:par>
                          <p:cTn id="138" fill="hold">
                            <p:stCondLst>
                              <p:cond delay="5500"/>
                            </p:stCondLst>
                            <p:childTnLst>
                              <p:par>
                                <p:cTn id="139" presetID="10" presetClass="entr" presetSubtype="0" fill="hold" grpId="0" nodeType="afterEffect">
                                  <p:stCondLst>
                                    <p:cond delay="0"/>
                                  </p:stCondLst>
                                  <p:childTnLst>
                                    <p:set>
                                      <p:cBhvr>
                                        <p:cTn id="140" dur="1" fill="hold">
                                          <p:stCondLst>
                                            <p:cond delay="0"/>
                                          </p:stCondLst>
                                        </p:cTn>
                                        <p:tgtEl>
                                          <p:spTgt spid="44"/>
                                        </p:tgtEl>
                                        <p:attrNameLst>
                                          <p:attrName>style.visibility</p:attrName>
                                        </p:attrNameLst>
                                      </p:cBhvr>
                                      <p:to>
                                        <p:strVal val="visible"/>
                                      </p:to>
                                    </p:set>
                                    <p:animEffect transition="in" filter="fade">
                                      <p:cBhvr>
                                        <p:cTn id="141" dur="500"/>
                                        <p:tgtEl>
                                          <p:spTgt spid="44"/>
                                        </p:tgtEl>
                                      </p:cBhvr>
                                    </p:animEffect>
                                  </p:childTnLst>
                                </p:cTn>
                              </p:par>
                              <p:par>
                                <p:cTn id="142" presetID="10" presetClass="entr" presetSubtype="0" fill="hold" grpId="0" nodeType="withEffect">
                                  <p:stCondLst>
                                    <p:cond delay="0"/>
                                  </p:stCondLst>
                                  <p:childTnLst>
                                    <p:set>
                                      <p:cBhvr>
                                        <p:cTn id="143" dur="1" fill="hold">
                                          <p:stCondLst>
                                            <p:cond delay="0"/>
                                          </p:stCondLst>
                                        </p:cTn>
                                        <p:tgtEl>
                                          <p:spTgt spid="45"/>
                                        </p:tgtEl>
                                        <p:attrNameLst>
                                          <p:attrName>style.visibility</p:attrName>
                                        </p:attrNameLst>
                                      </p:cBhvr>
                                      <p:to>
                                        <p:strVal val="visible"/>
                                      </p:to>
                                    </p:set>
                                    <p:animEffect transition="in" filter="fade">
                                      <p:cBhvr>
                                        <p:cTn id="144" dur="500"/>
                                        <p:tgtEl>
                                          <p:spTgt spid="45"/>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46"/>
                                        </p:tgtEl>
                                        <p:attrNameLst>
                                          <p:attrName>style.visibility</p:attrName>
                                        </p:attrNameLst>
                                      </p:cBhvr>
                                      <p:to>
                                        <p:strVal val="visible"/>
                                      </p:to>
                                    </p:set>
                                    <p:animEffect transition="in" filter="fade">
                                      <p:cBhvr>
                                        <p:cTn id="147" dur="500"/>
                                        <p:tgtEl>
                                          <p:spTgt spid="46"/>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47"/>
                                        </p:tgtEl>
                                        <p:attrNameLst>
                                          <p:attrName>style.visibility</p:attrName>
                                        </p:attrNameLst>
                                      </p:cBhvr>
                                      <p:to>
                                        <p:strVal val="visible"/>
                                      </p:to>
                                    </p:set>
                                    <p:animEffect transition="in" filter="fade">
                                      <p:cBhvr>
                                        <p:cTn id="150" dur="500"/>
                                        <p:tgtEl>
                                          <p:spTgt spid="47"/>
                                        </p:tgtEl>
                                      </p:cBhvr>
                                    </p:animEffect>
                                  </p:childTnLst>
                                </p:cTn>
                              </p:par>
                            </p:childTnLst>
                          </p:cTn>
                        </p:par>
                        <p:par>
                          <p:cTn id="151" fill="hold">
                            <p:stCondLst>
                              <p:cond delay="6000"/>
                            </p:stCondLst>
                            <p:childTnLst>
                              <p:par>
                                <p:cTn id="152" presetID="10" presetClass="entr" presetSubtype="0" fill="hold" grpId="0" nodeType="afterEffect">
                                  <p:stCondLst>
                                    <p:cond delay="0"/>
                                  </p:stCondLst>
                                  <p:childTnLst>
                                    <p:set>
                                      <p:cBhvr>
                                        <p:cTn id="153" dur="1" fill="hold">
                                          <p:stCondLst>
                                            <p:cond delay="0"/>
                                          </p:stCondLst>
                                        </p:cTn>
                                        <p:tgtEl>
                                          <p:spTgt spid="48"/>
                                        </p:tgtEl>
                                        <p:attrNameLst>
                                          <p:attrName>style.visibility</p:attrName>
                                        </p:attrNameLst>
                                      </p:cBhvr>
                                      <p:to>
                                        <p:strVal val="visible"/>
                                      </p:to>
                                    </p:set>
                                    <p:animEffect transition="in" filter="fade">
                                      <p:cBhvr>
                                        <p:cTn id="154" dur="500"/>
                                        <p:tgtEl>
                                          <p:spTgt spid="48"/>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49"/>
                                        </p:tgtEl>
                                        <p:attrNameLst>
                                          <p:attrName>style.visibility</p:attrName>
                                        </p:attrNameLst>
                                      </p:cBhvr>
                                      <p:to>
                                        <p:strVal val="visible"/>
                                      </p:to>
                                    </p:set>
                                    <p:animEffect transition="in" filter="fade">
                                      <p:cBhvr>
                                        <p:cTn id="157" dur="500"/>
                                        <p:tgtEl>
                                          <p:spTgt spid="49"/>
                                        </p:tgtEl>
                                      </p:cBhvr>
                                    </p:animEffect>
                                  </p:childTnLst>
                                </p:cTn>
                              </p:par>
                              <p:par>
                                <p:cTn id="158" presetID="10" presetClass="entr" presetSubtype="0" fill="hold" grpId="0" nodeType="withEffect">
                                  <p:stCondLst>
                                    <p:cond delay="0"/>
                                  </p:stCondLst>
                                  <p:childTnLst>
                                    <p:set>
                                      <p:cBhvr>
                                        <p:cTn id="159" dur="1" fill="hold">
                                          <p:stCondLst>
                                            <p:cond delay="0"/>
                                          </p:stCondLst>
                                        </p:cTn>
                                        <p:tgtEl>
                                          <p:spTgt spid="50"/>
                                        </p:tgtEl>
                                        <p:attrNameLst>
                                          <p:attrName>style.visibility</p:attrName>
                                        </p:attrNameLst>
                                      </p:cBhvr>
                                      <p:to>
                                        <p:strVal val="visible"/>
                                      </p:to>
                                    </p:set>
                                    <p:animEffect transition="in" filter="fade">
                                      <p:cBhvr>
                                        <p:cTn id="160" dur="500"/>
                                        <p:tgtEl>
                                          <p:spTgt spid="50"/>
                                        </p:tgtEl>
                                      </p:cBhvr>
                                    </p:animEffect>
                                  </p:childTnLst>
                                </p:cTn>
                              </p:par>
                              <p:par>
                                <p:cTn id="161" presetID="10" presetClass="entr" presetSubtype="0" fill="hold" grpId="0" nodeType="withEffect">
                                  <p:stCondLst>
                                    <p:cond delay="0"/>
                                  </p:stCondLst>
                                  <p:childTnLst>
                                    <p:set>
                                      <p:cBhvr>
                                        <p:cTn id="162" dur="1" fill="hold">
                                          <p:stCondLst>
                                            <p:cond delay="0"/>
                                          </p:stCondLst>
                                        </p:cTn>
                                        <p:tgtEl>
                                          <p:spTgt spid="51"/>
                                        </p:tgtEl>
                                        <p:attrNameLst>
                                          <p:attrName>style.visibility</p:attrName>
                                        </p:attrNameLst>
                                      </p:cBhvr>
                                      <p:to>
                                        <p:strVal val="visible"/>
                                      </p:to>
                                    </p:set>
                                    <p:animEffect transition="in" filter="fade">
                                      <p:cBhvr>
                                        <p:cTn id="16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animBg="1"/>
      <p:bldP spid="9" grpId="0" animBg="1"/>
      <p:bldP spid="10" grpId="0"/>
      <p:bldP spid="11" grpId="0"/>
      <p:bldP spid="12" grpId="0" animBg="1"/>
      <p:bldP spid="13" grpId="0" animBg="1"/>
      <p:bldP spid="14" grpId="0"/>
      <p:bldP spid="15" grpId="0"/>
      <p:bldP spid="16" grpId="0" animBg="1"/>
      <p:bldP spid="17" grpId="0" animBg="1"/>
      <p:bldP spid="18" grpId="0"/>
      <p:bldP spid="19" grpId="0"/>
      <p:bldP spid="20" grpId="0" animBg="1"/>
      <p:bldP spid="21" grpId="0" animBg="1"/>
      <p:bldP spid="22" grpId="0"/>
      <p:bldP spid="23" grpId="0"/>
      <p:bldP spid="24" grpId="0" animBg="1"/>
      <p:bldP spid="25" grpId="0" animBg="1"/>
      <p:bldP spid="26" grpId="0"/>
      <p:bldP spid="27" grpId="0"/>
      <p:bldP spid="28" grpId="0" animBg="1"/>
      <p:bldP spid="29" grpId="0" animBg="1"/>
      <p:bldP spid="30" grpId="0"/>
      <p:bldP spid="31" grpId="0"/>
      <p:bldP spid="32" grpId="0" animBg="1"/>
      <p:bldP spid="33" grpId="0" animBg="1"/>
      <p:bldP spid="34" grpId="0"/>
      <p:bldP spid="35" grpId="0"/>
      <p:bldP spid="36" grpId="0" animBg="1"/>
      <p:bldP spid="37" grpId="0" animBg="1"/>
      <p:bldP spid="38" grpId="0"/>
      <p:bldP spid="39" grpId="0"/>
      <p:bldP spid="40" grpId="0" animBg="1"/>
      <p:bldP spid="41" grpId="0" animBg="1"/>
      <p:bldP spid="42" grpId="0"/>
      <p:bldP spid="43" grpId="0"/>
      <p:bldP spid="44" grpId="0" animBg="1"/>
      <p:bldP spid="45" grpId="0" animBg="1"/>
      <p:bldP spid="46" grpId="0"/>
      <p:bldP spid="47" grpId="0"/>
      <p:bldP spid="48" grpId="0" animBg="1"/>
      <p:bldP spid="49" grpId="0" animBg="1"/>
      <p:bldP spid="50" grpId="0"/>
      <p:bldP spid="51" grpId="0"/>
      <p:bldP spid="52"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196</TotalTime>
  <Words>427</Words>
  <Application>Microsoft Office PowerPoint</Application>
  <PresentationFormat>On-screen Show (4:3)</PresentationFormat>
  <Paragraphs>73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Shonar Bangla</vt:lpstr>
      <vt:lpstr>Trebuchet MS</vt:lpstr>
      <vt:lpstr>Wingdings 3</vt:lpstr>
      <vt:lpstr>Facet</vt:lpstr>
      <vt:lpstr> অনলাইন ক্লাসে স্বাগতম উপস্থাপনায় মোঃ ফেরদাউস আমিন প্রভাষক, রাষ্ট্রবিজ্ঞান বিভাগ চাঁদপুর সরকারি মহিলা কলেজ, চাঁদপুর</vt:lpstr>
      <vt:lpstr>PowerPoint Presentation</vt:lpstr>
      <vt:lpstr>আলোচ্য বিষয়</vt:lpstr>
      <vt:lpstr>পৌরনীতির ধারণা </vt:lpstr>
      <vt:lpstr>PowerPoint Presentation</vt:lpstr>
      <vt:lpstr>PowerPoint Presentation</vt:lpstr>
      <vt:lpstr>PowerPoint Presentation</vt:lpstr>
      <vt:lpstr>PowerPoint Presentation</vt:lpstr>
      <vt:lpstr>PowerPoint Presentation</vt:lpstr>
      <vt:lpstr>আরও তথ্যের জন্য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মোঃ ফেরদাউস আমিন প্রভাষক, রাষ্ট্রবিজ্ঞান বিভাগ চাঁদপুর সরকারি মহিলা কলেজ, চাঁদপুর</dc:title>
  <dc:creator>MD FERDAUS AMIN</dc:creator>
  <cp:lastModifiedBy>MD FERDAUS AMIN</cp:lastModifiedBy>
  <cp:revision>44</cp:revision>
  <dcterms:created xsi:type="dcterms:W3CDTF">2006-08-16T00:00:00Z</dcterms:created>
  <dcterms:modified xsi:type="dcterms:W3CDTF">2021-06-02T16:59:13Z</dcterms:modified>
</cp:coreProperties>
</file>