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9" r:id="rId3"/>
    <p:sldId id="271" r:id="rId4"/>
    <p:sldId id="272" r:id="rId5"/>
    <p:sldId id="275" r:id="rId6"/>
    <p:sldId id="274" r:id="rId7"/>
    <p:sldId id="273" r:id="rId8"/>
    <p:sldId id="276" r:id="rId9"/>
    <p:sldId id="277" r:id="rId10"/>
    <p:sldId id="278" r:id="rId11"/>
    <p:sldId id="279" r:id="rId12"/>
    <p:sldId id="280" r:id="rId13"/>
    <p:sldId id="281" r:id="rId14"/>
    <p:sldId id="282" r:id="rId15"/>
    <p:sldId id="288" r:id="rId16"/>
    <p:sldId id="284" r:id="rId17"/>
    <p:sldId id="285" r:id="rId18"/>
    <p:sldId id="286" r:id="rId19"/>
    <p:sldId id="28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2" autoAdjust="0"/>
    <p:restoredTop sz="94660"/>
  </p:normalViewPr>
  <p:slideViewPr>
    <p:cSldViewPr>
      <p:cViewPr varScale="1">
        <p:scale>
          <a:sx n="74" d="100"/>
          <a:sy n="74" d="100"/>
        </p:scale>
        <p:origin x="-116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0.w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hyperlink" Target="mailto:sumonpouta1@gm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077200" cy="1200329"/>
          </a:xfrm>
          <a:prstGeom prst="rect">
            <a:avLst/>
          </a:prstGeom>
          <a:solidFill>
            <a:schemeClr val="accent3">
              <a:lumMod val="20000"/>
              <a:lumOff val="80000"/>
            </a:schemeClr>
          </a:solidFill>
        </p:spPr>
        <p:txBody>
          <a:bodyPr wrap="square" rtlCol="0">
            <a:spAutoFit/>
          </a:bodyPr>
          <a:lstStyle/>
          <a:p>
            <a:pPr algn="ctr"/>
            <a:r>
              <a:rPr lang="bn-BD"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en-US" sz="7200" dirty="0" err="1">
                <a:ln w="18415" cmpd="sng">
                  <a:solidFill>
                    <a:srgbClr val="FFFFFF"/>
                  </a:solidFill>
                  <a:prstDash val="solid"/>
                </a:ln>
                <a:solidFill>
                  <a:srgbClr val="FF0000"/>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স্বাগতম</a:t>
            </a:r>
            <a:endParaRPr lang="en-US" dirty="0"/>
          </a:p>
        </p:txBody>
      </p:sp>
      <p:pic>
        <p:nvPicPr>
          <p:cNvPr id="1026" name="Picture 2" descr="C:\Users\Sumon\Desktop\Pic of Computer\download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09725"/>
            <a:ext cx="5779629" cy="418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32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Sumon\Desktop\Pic of Computer\download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019" y="457200"/>
            <a:ext cx="2880575" cy="31723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0493" y="0"/>
            <a:ext cx="3657600" cy="584775"/>
          </a:xfrm>
          <a:prstGeom prst="rect">
            <a:avLst/>
          </a:prstGeom>
          <a:solidFill>
            <a:schemeClr val="bg2">
              <a:lumMod val="50000"/>
            </a:schemeClr>
          </a:solidFill>
        </p:spPr>
        <p:txBody>
          <a:bodyPr wrap="square" rtlCol="0">
            <a:spAutoFit/>
          </a:bodyPr>
          <a:lstStyle/>
          <a:p>
            <a:pPr algn="ctr"/>
            <a:r>
              <a:rPr lang="bn-BD" sz="3200" dirty="0" smtClean="0">
                <a:latin typeface="NikoshBAN" pitchFamily="2" charset="0"/>
                <a:cs typeface="NikoshBAN" pitchFamily="2" charset="0"/>
              </a:rPr>
              <a:t>কম্পিউটারের জনক</a:t>
            </a:r>
            <a:endParaRPr lang="en-US" dirty="0"/>
          </a:p>
        </p:txBody>
      </p:sp>
      <p:sp>
        <p:nvSpPr>
          <p:cNvPr id="4" name="TextBox 3"/>
          <p:cNvSpPr txBox="1"/>
          <p:nvPr/>
        </p:nvSpPr>
        <p:spPr>
          <a:xfrm>
            <a:off x="376706" y="3535977"/>
            <a:ext cx="2743200" cy="584775"/>
          </a:xfrm>
          <a:prstGeom prst="rect">
            <a:avLst/>
          </a:prstGeom>
          <a:solidFill>
            <a:schemeClr val="accent1">
              <a:lumMod val="60000"/>
              <a:lumOff val="40000"/>
            </a:schemeClr>
          </a:solidFill>
        </p:spPr>
        <p:txBody>
          <a:bodyPr wrap="square" rtlCol="0">
            <a:spAutoFit/>
          </a:bodyPr>
          <a:lstStyle/>
          <a:p>
            <a:r>
              <a:rPr lang="bn-BD" dirty="0">
                <a:latin typeface="NikoshBAN" pitchFamily="2" charset="0"/>
                <a:cs typeface="NikoshBAN" pitchFamily="2" charset="0"/>
              </a:rPr>
              <a:t> </a:t>
            </a:r>
            <a:r>
              <a:rPr lang="bn-BD" sz="3200" dirty="0">
                <a:latin typeface="NikoshBAN" pitchFamily="2" charset="0"/>
                <a:cs typeface="NikoshBAN" pitchFamily="2" charset="0"/>
              </a:rPr>
              <a:t>চার্লস </a:t>
            </a:r>
            <a:r>
              <a:rPr lang="bn-BD" sz="3200" dirty="0" smtClean="0">
                <a:latin typeface="NikoshBAN" pitchFamily="2" charset="0"/>
                <a:cs typeface="NikoshBAN" pitchFamily="2" charset="0"/>
              </a:rPr>
              <a:t>ব্যাবেজ</a:t>
            </a:r>
            <a:endParaRPr lang="en-US" dirty="0"/>
          </a:p>
        </p:txBody>
      </p:sp>
      <p:sp>
        <p:nvSpPr>
          <p:cNvPr id="6" name="TextBox 5"/>
          <p:cNvSpPr txBox="1"/>
          <p:nvPr/>
        </p:nvSpPr>
        <p:spPr>
          <a:xfrm>
            <a:off x="306946" y="4343400"/>
            <a:ext cx="8763000" cy="2308324"/>
          </a:xfrm>
          <a:prstGeom prst="rect">
            <a:avLst/>
          </a:prstGeom>
          <a:solidFill>
            <a:schemeClr val="bg2">
              <a:lumMod val="50000"/>
            </a:schemeClr>
          </a:solidFill>
        </p:spPr>
        <p:txBody>
          <a:bodyPr wrap="square" rtlCol="0">
            <a:spAutoFit/>
          </a:bodyPr>
          <a:lstStyle/>
          <a:p>
            <a:r>
              <a:rPr lang="bn-BD" sz="2400" dirty="0" smtClean="0">
                <a:latin typeface="NikoshBAN" pitchFamily="2" charset="0"/>
                <a:cs typeface="NikoshBAN" pitchFamily="2" charset="0"/>
              </a:rPr>
              <a:t>১৮৩৩ সালে ইংল্যান্ডের </a:t>
            </a:r>
            <a:r>
              <a:rPr lang="bn-BD" sz="2400" dirty="0">
                <a:latin typeface="NikoshBAN" pitchFamily="2" charset="0"/>
                <a:cs typeface="NikoshBAN" pitchFamily="2" charset="0"/>
              </a:rPr>
              <a:t>চার্লস ব্যাবেজ ( </a:t>
            </a:r>
            <a:r>
              <a:rPr lang="en-US" sz="2400" dirty="0">
                <a:latin typeface="NikoshBAN" pitchFamily="2" charset="0"/>
                <a:cs typeface="NikoshBAN" pitchFamily="2" charset="0"/>
              </a:rPr>
              <a:t>Charles Babbage </a:t>
            </a:r>
            <a:r>
              <a:rPr lang="en-US" sz="2400" dirty="0" smtClean="0">
                <a:latin typeface="NikoshBAN" pitchFamily="2" charset="0"/>
                <a:cs typeface="NikoshBAN" pitchFamily="2" charset="0"/>
              </a:rPr>
              <a:t>)</a:t>
            </a:r>
            <a:r>
              <a:rPr lang="bn-BD" sz="2400" dirty="0" smtClean="0">
                <a:latin typeface="NikoshBAN" pitchFamily="2" charset="0"/>
                <a:cs typeface="NikoshBAN" pitchFamily="2" charset="0"/>
              </a:rPr>
              <a:t> </a:t>
            </a:r>
            <a:r>
              <a:rPr lang="bn-BD" sz="2400" dirty="0">
                <a:latin typeface="NikoshBAN" pitchFamily="2" charset="0"/>
                <a:cs typeface="NikoshBAN" pitchFamily="2" charset="0"/>
              </a:rPr>
              <a:t>অ্যানালিটিক্যাল </a:t>
            </a:r>
            <a:r>
              <a:rPr lang="bn-BD" sz="2400" dirty="0" smtClean="0">
                <a:latin typeface="NikoshBAN" pitchFamily="2" charset="0"/>
                <a:cs typeface="NikoshBAN" pitchFamily="2" charset="0"/>
              </a:rPr>
              <a:t>ইঞ্জিন ( </a:t>
            </a:r>
            <a:r>
              <a:rPr lang="en-US" sz="2400" dirty="0" smtClean="0">
                <a:latin typeface="NikoshBAN" pitchFamily="2" charset="0"/>
                <a:cs typeface="NikoshBAN" pitchFamily="2" charset="0"/>
              </a:rPr>
              <a:t>Analytical Engine ) </a:t>
            </a:r>
            <a:r>
              <a:rPr lang="bn-BD" sz="2400" dirty="0" smtClean="0">
                <a:latin typeface="NikoshBAN" pitchFamily="2" charset="0"/>
                <a:cs typeface="NikoshBAN" pitchFamily="2" charset="0"/>
              </a:rPr>
              <a:t>নামক একটি যন্ত্রের নকশা করেন, যা আধুনিক কম্পিউটারের নকশা বা চিত্র বলে পরিচিত। এজন্য তাকে কম্পিউটারের জনক বলা হয়।</a:t>
            </a:r>
            <a:r>
              <a:rPr lang="bn-BD" sz="2000" dirty="0" smtClean="0">
                <a:latin typeface="NikoshBAN" pitchFamily="2" charset="0"/>
                <a:cs typeface="NikoshBAN" pitchFamily="2" charset="0"/>
              </a:rPr>
              <a:t> </a:t>
            </a:r>
            <a:r>
              <a:rPr lang="bn-BD" sz="2400" dirty="0" smtClean="0">
                <a:latin typeface="NikoshBAN" pitchFamily="2" charset="0"/>
                <a:cs typeface="NikoshBAN" pitchFamily="2" charset="0"/>
              </a:rPr>
              <a:t>কিন্তু তিনি তাঁর নকশাকে বাস্তবে রূপায়িত করে যেতে পারেননি। পরে তারই ছাত্রী এবং বিশ্ববিখ্যাত ইংরেজ কবি লর্ড বায়রনের কন্যা </a:t>
            </a:r>
            <a:r>
              <a:rPr lang="en-US" sz="2400" dirty="0" smtClean="0">
                <a:latin typeface="NikoshBAN" pitchFamily="2" charset="0"/>
                <a:cs typeface="NikoshBAN" pitchFamily="2" charset="0"/>
              </a:rPr>
              <a:t>Lady Augusta Ada (</a:t>
            </a:r>
            <a:r>
              <a:rPr lang="bn-BD" sz="2400" dirty="0">
                <a:latin typeface="NikoshBAN" pitchFamily="2" charset="0"/>
                <a:cs typeface="NikoshBAN" pitchFamily="2" charset="0"/>
              </a:rPr>
              <a:t>লেডি অগাস্টা </a:t>
            </a:r>
            <a:r>
              <a:rPr lang="bn-BD" sz="2400" dirty="0" smtClean="0">
                <a:latin typeface="NikoshBAN" pitchFamily="2" charset="0"/>
                <a:cs typeface="NikoshBAN" pitchFamily="2" charset="0"/>
              </a:rPr>
              <a:t>অ্যাডা ) এটি আবিষ্কার করেন এবং তাঁর সম্মানে প্রাথমিক যুগের একটি প্রোগ্রামের নাম রাখা হয় </a:t>
            </a:r>
            <a:r>
              <a:rPr lang="en-US" dirty="0" smtClean="0">
                <a:latin typeface="NikoshBAN" pitchFamily="2" charset="0"/>
                <a:cs typeface="NikoshBAN" pitchFamily="2" charset="0"/>
              </a:rPr>
              <a:t>ADA </a:t>
            </a:r>
            <a:r>
              <a:rPr lang="bn-BD" dirty="0" smtClean="0">
                <a:latin typeface="NikoshBAN" pitchFamily="2" charset="0"/>
                <a:cs typeface="NikoshBAN" pitchFamily="2" charset="0"/>
              </a:rPr>
              <a:t>।</a:t>
            </a:r>
            <a:endParaRPr lang="en-US" dirty="0">
              <a:latin typeface="NikoshBAN" pitchFamily="2" charset="0"/>
              <a:cs typeface="NikoshBAN" pitchFamily="2" charset="0"/>
            </a:endParaRPr>
          </a:p>
        </p:txBody>
      </p:sp>
      <p:pic>
        <p:nvPicPr>
          <p:cNvPr id="9" name="Picture 4" descr="C:\Users\Sumon\Desktop\Pic of Computer\download (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644" y="134289"/>
            <a:ext cx="2837511" cy="283751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028529" y="3212811"/>
            <a:ext cx="3505200" cy="646331"/>
          </a:xfrm>
          <a:prstGeom prst="rect">
            <a:avLst/>
          </a:prstGeom>
          <a:solidFill>
            <a:schemeClr val="accent1">
              <a:lumMod val="60000"/>
              <a:lumOff val="40000"/>
            </a:schemeClr>
          </a:solidFill>
        </p:spPr>
        <p:txBody>
          <a:bodyPr wrap="square" rtlCol="0">
            <a:spAutoFit/>
          </a:bodyPr>
          <a:lstStyle/>
          <a:p>
            <a:r>
              <a:rPr lang="bn-BD" sz="3600" dirty="0" smtClean="0">
                <a:latin typeface="NikoshBAN" pitchFamily="2" charset="0"/>
                <a:cs typeface="NikoshBAN" pitchFamily="2" charset="0"/>
              </a:rPr>
              <a:t>লেডি অগাস্টা অ্যাডা</a:t>
            </a:r>
          </a:p>
        </p:txBody>
      </p:sp>
    </p:spTree>
    <p:extLst>
      <p:ext uri="{BB962C8B-B14F-4D97-AF65-F5344CB8AC3E}">
        <p14:creationId xmlns:p14="http://schemas.microsoft.com/office/powerpoint/2010/main" val="322428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umon\Desktop\Pic of Computer\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8251371" cy="2895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30439" y="24825"/>
            <a:ext cx="5105400" cy="584775"/>
          </a:xfrm>
          <a:prstGeom prst="rect">
            <a:avLst/>
          </a:prstGeom>
          <a:solidFill>
            <a:schemeClr val="bg2">
              <a:lumMod val="50000"/>
            </a:schemeClr>
          </a:solidFill>
        </p:spPr>
        <p:txBody>
          <a:bodyPr wrap="square" rtlCol="0">
            <a:spAutoFit/>
          </a:bodyPr>
          <a:lstStyle/>
          <a:p>
            <a:pPr algn="ctr"/>
            <a:r>
              <a:rPr lang="en-US" sz="3200" dirty="0" err="1" smtClean="0"/>
              <a:t>কম্পিউটারের</a:t>
            </a:r>
            <a:r>
              <a:rPr lang="en-US" sz="3200" dirty="0" smtClean="0"/>
              <a:t> </a:t>
            </a:r>
            <a:r>
              <a:rPr lang="en-US" sz="3200" dirty="0" err="1" smtClean="0"/>
              <a:t>শ্রেণিবিভাগ</a:t>
            </a:r>
            <a:endParaRPr lang="en-US" dirty="0"/>
          </a:p>
        </p:txBody>
      </p:sp>
    </p:spTree>
    <p:extLst>
      <p:ext uri="{BB962C8B-B14F-4D97-AF65-F5344CB8AC3E}">
        <p14:creationId xmlns:p14="http://schemas.microsoft.com/office/powerpoint/2010/main" val="237518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wipe(down)">
                                      <p:cBhvr>
                                        <p:cTn id="1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umon\Desktop\Pic of Computer\generations-of-computer-1-7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28675"/>
            <a:ext cx="8686800" cy="52006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00200" y="304800"/>
            <a:ext cx="5334000" cy="646331"/>
          </a:xfrm>
          <a:prstGeom prst="rect">
            <a:avLst/>
          </a:prstGeom>
          <a:solidFill>
            <a:schemeClr val="accent1">
              <a:lumMod val="60000"/>
              <a:lumOff val="40000"/>
            </a:schemeClr>
          </a:solidFill>
        </p:spPr>
        <p:txBody>
          <a:bodyPr wrap="square" rtlCol="0">
            <a:spAutoFit/>
          </a:bodyPr>
          <a:lstStyle/>
          <a:p>
            <a:pPr algn="ctr"/>
            <a:r>
              <a:rPr lang="en-US" sz="3600" dirty="0" err="1" smtClean="0">
                <a:latin typeface="NikoshBAN" pitchFamily="2" charset="0"/>
                <a:cs typeface="NikoshBAN" pitchFamily="2" charset="0"/>
              </a:rPr>
              <a:t>কম্পিউটারের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প্রজন্ম</a:t>
            </a:r>
            <a:endParaRPr lang="en-US" dirty="0">
              <a:latin typeface="NikoshBAN" pitchFamily="2" charset="0"/>
              <a:cs typeface="NikoshBAN" pitchFamily="2" charset="0"/>
            </a:endParaRPr>
          </a:p>
        </p:txBody>
      </p:sp>
      <p:sp>
        <p:nvSpPr>
          <p:cNvPr id="3" name="TextBox 2"/>
          <p:cNvSpPr txBox="1"/>
          <p:nvPr/>
        </p:nvSpPr>
        <p:spPr>
          <a:xfrm>
            <a:off x="609600" y="5486400"/>
            <a:ext cx="1371600" cy="369332"/>
          </a:xfrm>
          <a:prstGeom prst="rect">
            <a:avLst/>
          </a:prstGeom>
          <a:solidFill>
            <a:schemeClr val="accent1">
              <a:lumMod val="60000"/>
              <a:lumOff val="40000"/>
            </a:schemeClr>
          </a:solidFill>
        </p:spPr>
        <p:txBody>
          <a:bodyPr wrap="square" rtlCol="0">
            <a:spAutoFit/>
          </a:bodyPr>
          <a:lstStyle/>
          <a:p>
            <a:pPr algn="ctr"/>
            <a:r>
              <a:rPr lang="en-US" dirty="0" smtClean="0">
                <a:latin typeface="NikoshBAN" pitchFamily="2" charset="0"/>
                <a:cs typeface="NikoshBAN" pitchFamily="2" charset="0"/>
              </a:rPr>
              <a:t>১৯৪৬-১৯৫৮</a:t>
            </a:r>
            <a:endParaRPr lang="en-US" dirty="0">
              <a:latin typeface="NikoshBAN" pitchFamily="2" charset="0"/>
              <a:cs typeface="NikoshBAN" pitchFamily="2" charset="0"/>
            </a:endParaRPr>
          </a:p>
        </p:txBody>
      </p:sp>
      <p:sp>
        <p:nvSpPr>
          <p:cNvPr id="5" name="TextBox 4"/>
          <p:cNvSpPr txBox="1"/>
          <p:nvPr/>
        </p:nvSpPr>
        <p:spPr>
          <a:xfrm>
            <a:off x="2286000" y="5473727"/>
            <a:ext cx="1371600" cy="369332"/>
          </a:xfrm>
          <a:prstGeom prst="rect">
            <a:avLst/>
          </a:prstGeom>
          <a:solidFill>
            <a:schemeClr val="accent1">
              <a:lumMod val="60000"/>
              <a:lumOff val="40000"/>
            </a:schemeClr>
          </a:solidFill>
        </p:spPr>
        <p:txBody>
          <a:bodyPr wrap="square" rtlCol="0">
            <a:spAutoFit/>
          </a:bodyPr>
          <a:lstStyle/>
          <a:p>
            <a:pPr algn="ctr"/>
            <a:r>
              <a:rPr lang="en-US" dirty="0" smtClean="0">
                <a:latin typeface="NikoshBAN" pitchFamily="2" charset="0"/>
                <a:cs typeface="NikoshBAN" pitchFamily="2" charset="0"/>
              </a:rPr>
              <a:t>১৯৫৮-১৯৬৫</a:t>
            </a:r>
            <a:endParaRPr lang="en-US" dirty="0">
              <a:latin typeface="NikoshBAN" pitchFamily="2" charset="0"/>
              <a:cs typeface="NikoshBAN" pitchFamily="2" charset="0"/>
            </a:endParaRPr>
          </a:p>
        </p:txBody>
      </p:sp>
      <p:sp>
        <p:nvSpPr>
          <p:cNvPr id="6" name="TextBox 5"/>
          <p:cNvSpPr txBox="1"/>
          <p:nvPr/>
        </p:nvSpPr>
        <p:spPr>
          <a:xfrm>
            <a:off x="3886200" y="5456692"/>
            <a:ext cx="1371600" cy="369332"/>
          </a:xfrm>
          <a:prstGeom prst="rect">
            <a:avLst/>
          </a:prstGeom>
          <a:solidFill>
            <a:schemeClr val="accent1">
              <a:lumMod val="60000"/>
              <a:lumOff val="40000"/>
            </a:schemeClr>
          </a:solidFill>
        </p:spPr>
        <p:txBody>
          <a:bodyPr wrap="square" rtlCol="0">
            <a:spAutoFit/>
          </a:bodyPr>
          <a:lstStyle/>
          <a:p>
            <a:pPr algn="ctr"/>
            <a:r>
              <a:rPr lang="en-US" dirty="0" smtClean="0">
                <a:latin typeface="NikoshBAN" pitchFamily="2" charset="0"/>
                <a:cs typeface="NikoshBAN" pitchFamily="2" charset="0"/>
              </a:rPr>
              <a:t>১৯৬৫-১৯৭১</a:t>
            </a:r>
            <a:endParaRPr lang="en-US" dirty="0">
              <a:latin typeface="NikoshBAN" pitchFamily="2" charset="0"/>
              <a:cs typeface="NikoshBAN" pitchFamily="2" charset="0"/>
            </a:endParaRPr>
          </a:p>
        </p:txBody>
      </p:sp>
      <p:sp>
        <p:nvSpPr>
          <p:cNvPr id="7" name="TextBox 6"/>
          <p:cNvSpPr txBox="1"/>
          <p:nvPr/>
        </p:nvSpPr>
        <p:spPr>
          <a:xfrm>
            <a:off x="5486400" y="5486400"/>
            <a:ext cx="1371600" cy="369332"/>
          </a:xfrm>
          <a:prstGeom prst="rect">
            <a:avLst/>
          </a:prstGeom>
          <a:solidFill>
            <a:schemeClr val="accent1">
              <a:lumMod val="60000"/>
              <a:lumOff val="40000"/>
            </a:schemeClr>
          </a:solidFill>
        </p:spPr>
        <p:txBody>
          <a:bodyPr wrap="square" rtlCol="0">
            <a:spAutoFit/>
          </a:bodyPr>
          <a:lstStyle/>
          <a:p>
            <a:pPr algn="ctr"/>
            <a:r>
              <a:rPr lang="en-US" dirty="0" smtClean="0">
                <a:latin typeface="NikoshBAN" pitchFamily="2" charset="0"/>
                <a:cs typeface="NikoshBAN" pitchFamily="2" charset="0"/>
              </a:rPr>
              <a:t>১৯৭১- </a:t>
            </a:r>
            <a:r>
              <a:rPr lang="en-US" dirty="0" err="1" smtClean="0">
                <a:latin typeface="NikoshBAN" pitchFamily="2" charset="0"/>
                <a:cs typeface="NikoshBAN" pitchFamily="2" charset="0"/>
              </a:rPr>
              <a:t>বর্তমান</a:t>
            </a:r>
            <a:endParaRPr lang="en-US" dirty="0">
              <a:latin typeface="NikoshBAN" pitchFamily="2" charset="0"/>
              <a:cs typeface="NikoshBAN" pitchFamily="2" charset="0"/>
            </a:endParaRPr>
          </a:p>
        </p:txBody>
      </p:sp>
      <p:sp>
        <p:nvSpPr>
          <p:cNvPr id="8" name="TextBox 7"/>
          <p:cNvSpPr txBox="1"/>
          <p:nvPr/>
        </p:nvSpPr>
        <p:spPr>
          <a:xfrm>
            <a:off x="7086600" y="5498068"/>
            <a:ext cx="1371600" cy="369332"/>
          </a:xfrm>
          <a:prstGeom prst="rect">
            <a:avLst/>
          </a:prstGeom>
          <a:solidFill>
            <a:schemeClr val="accent1">
              <a:lumMod val="60000"/>
              <a:lumOff val="40000"/>
            </a:schemeClr>
          </a:solidFill>
        </p:spPr>
        <p:txBody>
          <a:bodyPr wrap="square" rtlCol="0">
            <a:spAutoFit/>
          </a:bodyPr>
          <a:lstStyle/>
          <a:p>
            <a:pPr algn="ctr"/>
            <a:r>
              <a:rPr lang="en-US" dirty="0" err="1" smtClean="0">
                <a:latin typeface="NikoshBAN" pitchFamily="2" charset="0"/>
                <a:cs typeface="NikoshBAN" pitchFamily="2" charset="0"/>
              </a:rPr>
              <a:t>ভবিষ্য</a:t>
            </a:r>
            <a:r>
              <a:rPr lang="en-US" dirty="0" smtClean="0">
                <a:latin typeface="NikoshBAN" pitchFamily="2" charset="0"/>
                <a:cs typeface="NikoshBAN" pitchFamily="2" charset="0"/>
              </a:rPr>
              <a:t>ৎ</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65418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wipe(down)">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1)">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umon\Desktop\Pic of Computer\images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399" y="2286000"/>
            <a:ext cx="3962401" cy="19812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umon\Desktop\Pic of Computer\images (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63336"/>
            <a:ext cx="3657600" cy="207362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47800" y="914400"/>
            <a:ext cx="5943600" cy="0"/>
          </a:xfrm>
          <a:prstGeom prst="line">
            <a:avLst/>
          </a:prstGeom>
          <a:ln w="82550"/>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1447800" y="914400"/>
            <a:ext cx="0" cy="1066800"/>
          </a:xfrm>
          <a:prstGeom prst="straightConnector1">
            <a:avLst/>
          </a:prstGeom>
          <a:ln w="8255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7391400" y="928352"/>
            <a:ext cx="0" cy="1052848"/>
          </a:xfrm>
          <a:prstGeom prst="straightConnector1">
            <a:avLst/>
          </a:prstGeom>
          <a:ln w="8255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667000" y="76200"/>
            <a:ext cx="3505200" cy="584775"/>
          </a:xfrm>
          <a:prstGeom prst="rect">
            <a:avLst/>
          </a:prstGeom>
          <a:solidFill>
            <a:schemeClr val="accent6">
              <a:lumMod val="75000"/>
            </a:schemeClr>
          </a:solidFill>
        </p:spPr>
        <p:txBody>
          <a:bodyPr wrap="square" rtlCol="0">
            <a:spAutoFit/>
          </a:bodyPr>
          <a:lstStyle/>
          <a:p>
            <a:pPr algn="ctr"/>
            <a:r>
              <a:rPr lang="en-US" sz="3200" dirty="0" err="1" smtClean="0">
                <a:latin typeface="NikoshBAN" pitchFamily="2" charset="0"/>
                <a:cs typeface="NikoshBAN" pitchFamily="2" charset="0"/>
              </a:rPr>
              <a:t>হার্ডওয়্যার</a:t>
            </a:r>
            <a:r>
              <a:rPr lang="en-US" sz="3200" dirty="0" smtClean="0">
                <a:latin typeface="NikoshBAN" pitchFamily="2" charset="0"/>
                <a:cs typeface="NikoshBAN" pitchFamily="2" charset="0"/>
              </a:rPr>
              <a:t>, ২ </a:t>
            </a:r>
            <a:r>
              <a:rPr lang="en-US" sz="3200" dirty="0" err="1" smtClean="0">
                <a:latin typeface="NikoshBAN" pitchFamily="2" charset="0"/>
                <a:cs typeface="NikoshBAN" pitchFamily="2" charset="0"/>
              </a:rPr>
              <a:t>প্রকার</a:t>
            </a:r>
            <a:endParaRPr lang="en-US" dirty="0">
              <a:latin typeface="NikoshBAN" pitchFamily="2" charset="0"/>
              <a:cs typeface="NikoshBAN" pitchFamily="2" charset="0"/>
            </a:endParaRPr>
          </a:p>
        </p:txBody>
      </p:sp>
      <p:cxnSp>
        <p:nvCxnSpPr>
          <p:cNvPr id="13" name="Straight Arrow Connector 12"/>
          <p:cNvCxnSpPr/>
          <p:nvPr/>
        </p:nvCxnSpPr>
        <p:spPr>
          <a:xfrm>
            <a:off x="4267200" y="660975"/>
            <a:ext cx="0" cy="267377"/>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28600" y="4648200"/>
            <a:ext cx="3505200" cy="1631216"/>
          </a:xfrm>
          <a:prstGeom prst="rect">
            <a:avLst/>
          </a:prstGeom>
          <a:solidFill>
            <a:schemeClr val="tx2">
              <a:lumMod val="60000"/>
              <a:lumOff val="40000"/>
            </a:schemeClr>
          </a:solidFill>
        </p:spPr>
        <p:txBody>
          <a:bodyPr wrap="square" rtlCol="0">
            <a:spAutoFit/>
          </a:bodyPr>
          <a:lstStyle/>
          <a:p>
            <a:pPr algn="ctr"/>
            <a:r>
              <a:rPr lang="en-US" sz="2800" dirty="0" err="1" smtClean="0">
                <a:solidFill>
                  <a:srgbClr val="FFC000"/>
                </a:solidFill>
                <a:latin typeface="NikoshBAN" pitchFamily="2" charset="0"/>
                <a:cs typeface="NikoshBAN" pitchFamily="2" charset="0"/>
              </a:rPr>
              <a:t>ইনপুট</a:t>
            </a:r>
            <a:r>
              <a:rPr lang="en-US" sz="2800" dirty="0" smtClean="0">
                <a:solidFill>
                  <a:srgbClr val="FFC000"/>
                </a:solidFill>
                <a:latin typeface="NikoshBAN" pitchFamily="2" charset="0"/>
                <a:cs typeface="NikoshBAN" pitchFamily="2" charset="0"/>
              </a:rPr>
              <a:t> </a:t>
            </a:r>
            <a:r>
              <a:rPr lang="en-US" sz="2800" dirty="0" err="1" smtClean="0">
                <a:solidFill>
                  <a:srgbClr val="FFC000"/>
                </a:solidFill>
                <a:latin typeface="NikoshBAN" pitchFamily="2" charset="0"/>
                <a:cs typeface="NikoshBAN" pitchFamily="2" charset="0"/>
              </a:rPr>
              <a:t>ডিভাইসঃ</a:t>
            </a:r>
            <a:endParaRPr lang="en-US" sz="2400" dirty="0" smtClean="0">
              <a:solidFill>
                <a:srgbClr val="FFC000"/>
              </a:solidFill>
              <a:latin typeface="NikoshBAN" pitchFamily="2" charset="0"/>
              <a:cs typeface="NikoshBAN" pitchFamily="2" charset="0"/>
            </a:endParaRPr>
          </a:p>
          <a:p>
            <a:pPr algn="ctr"/>
            <a:r>
              <a:rPr lang="en-US" sz="2400" dirty="0" err="1" smtClean="0">
                <a:latin typeface="NikoshBAN" pitchFamily="2" charset="0"/>
                <a:cs typeface="NikoshBAN" pitchFamily="2" charset="0"/>
              </a:rPr>
              <a:t>কীবোর্ড</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মাউস</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মাইক্রোফোন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জয়স্টিক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স্ক্যানার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ডিজিটাল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ক্যামেরা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কার্ড</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রিডার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ইত্যাদি</a:t>
            </a:r>
            <a:r>
              <a:rPr lang="en-US" sz="2400" dirty="0" smtClean="0">
                <a:latin typeface="NikoshBAN" pitchFamily="2" charset="0"/>
                <a:cs typeface="NikoshBAN" pitchFamily="2" charset="0"/>
              </a:rPr>
              <a:t>।</a:t>
            </a:r>
            <a:endParaRPr lang="en-US" dirty="0">
              <a:latin typeface="NikoshBAN" pitchFamily="2" charset="0"/>
              <a:cs typeface="NikoshBAN" pitchFamily="2" charset="0"/>
            </a:endParaRPr>
          </a:p>
        </p:txBody>
      </p:sp>
      <p:sp>
        <p:nvSpPr>
          <p:cNvPr id="18" name="TextBox 17"/>
          <p:cNvSpPr txBox="1"/>
          <p:nvPr/>
        </p:nvSpPr>
        <p:spPr>
          <a:xfrm>
            <a:off x="5140816" y="4648200"/>
            <a:ext cx="3505200" cy="1261884"/>
          </a:xfrm>
          <a:prstGeom prst="rect">
            <a:avLst/>
          </a:prstGeom>
          <a:solidFill>
            <a:schemeClr val="tx2">
              <a:lumMod val="60000"/>
              <a:lumOff val="40000"/>
            </a:schemeClr>
          </a:solidFill>
        </p:spPr>
        <p:txBody>
          <a:bodyPr wrap="square" rtlCol="0">
            <a:spAutoFit/>
          </a:bodyPr>
          <a:lstStyle/>
          <a:p>
            <a:pPr algn="ctr"/>
            <a:r>
              <a:rPr lang="en-US" sz="2800" dirty="0" err="1" smtClean="0">
                <a:solidFill>
                  <a:srgbClr val="FFC000"/>
                </a:solidFill>
                <a:latin typeface="NikoshBAN" pitchFamily="2" charset="0"/>
                <a:cs typeface="NikoshBAN" pitchFamily="2" charset="0"/>
              </a:rPr>
              <a:t>আউটপুট</a:t>
            </a:r>
            <a:r>
              <a:rPr lang="en-US" sz="2800" dirty="0" smtClean="0">
                <a:solidFill>
                  <a:srgbClr val="FFC000"/>
                </a:solidFill>
                <a:latin typeface="NikoshBAN" pitchFamily="2" charset="0"/>
                <a:cs typeface="NikoshBAN" pitchFamily="2" charset="0"/>
              </a:rPr>
              <a:t> </a:t>
            </a:r>
            <a:r>
              <a:rPr lang="en-US" sz="2800" dirty="0" err="1" smtClean="0">
                <a:solidFill>
                  <a:srgbClr val="FFC000"/>
                </a:solidFill>
                <a:latin typeface="NikoshBAN" pitchFamily="2" charset="0"/>
                <a:cs typeface="NikoshBAN" pitchFamily="2" charset="0"/>
              </a:rPr>
              <a:t>ডিভাইসঃ</a:t>
            </a:r>
            <a:endParaRPr lang="en-US" sz="2800" dirty="0" smtClean="0">
              <a:solidFill>
                <a:srgbClr val="FFC000"/>
              </a:solidFill>
              <a:latin typeface="NikoshBAN" pitchFamily="2" charset="0"/>
              <a:cs typeface="NikoshBAN" pitchFamily="2" charset="0"/>
            </a:endParaRPr>
          </a:p>
          <a:p>
            <a:pPr algn="ctr"/>
            <a:r>
              <a:rPr lang="en-US" sz="2400" dirty="0" err="1" smtClean="0">
                <a:latin typeface="NikoshBAN" pitchFamily="2" charset="0"/>
                <a:cs typeface="NikoshBAN" pitchFamily="2" charset="0"/>
              </a:rPr>
              <a:t>মনিটর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প্রিন্টার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প্লটার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স্পিকার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ডিস্ক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ম্যাগনেটিক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টেপ</a:t>
            </a:r>
            <a:r>
              <a:rPr lang="en-US" sz="2400" dirty="0">
                <a:latin typeface="NikoshBAN" pitchFamily="2" charset="0"/>
                <a:cs typeface="NikoshBAN" pitchFamily="2" charset="0"/>
              </a:rPr>
              <a:t> </a:t>
            </a:r>
            <a:r>
              <a:rPr lang="en-US" sz="2400" dirty="0" err="1" smtClean="0">
                <a:latin typeface="NikoshBAN" pitchFamily="2" charset="0"/>
                <a:cs typeface="NikoshBAN" pitchFamily="2" charset="0"/>
              </a:rPr>
              <a:t>ইত্যাদি</a:t>
            </a:r>
            <a:r>
              <a:rPr lang="en-US" sz="2400" dirty="0" smtClean="0">
                <a:latin typeface="NikoshBAN" pitchFamily="2" charset="0"/>
                <a:cs typeface="NikoshBAN" pitchFamily="2" charset="0"/>
              </a:rPr>
              <a:t>।</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206092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umon\Desktop\Pic of Computer\download (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81001"/>
            <a:ext cx="44196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Sumon\Desktop\Pic of Computer\download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229117"/>
            <a:ext cx="7162800" cy="2909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76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wipe(down)">
                                      <p:cBhvr>
                                        <p:cTn id="12"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umon\Desktop\Pic of Processor\downlo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28699"/>
            <a:ext cx="3214688" cy="1557338"/>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4343400" y="1633537"/>
            <a:ext cx="1066800" cy="3476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943600" y="1295400"/>
            <a:ext cx="2895600" cy="1200329"/>
          </a:xfrm>
          <a:prstGeom prst="rect">
            <a:avLst/>
          </a:prstGeom>
          <a:solidFill>
            <a:schemeClr val="accent6">
              <a:lumMod val="40000"/>
              <a:lumOff val="60000"/>
            </a:schemeClr>
          </a:solidFill>
        </p:spPr>
        <p:txBody>
          <a:bodyPr wrap="square" rtlCol="0">
            <a:spAutoFit/>
          </a:bodyPr>
          <a:lstStyle/>
          <a:p>
            <a:r>
              <a:rPr lang="bn-BD" sz="3600" dirty="0">
                <a:latin typeface="NikoshBAN" pitchFamily="2" charset="0"/>
                <a:cs typeface="NikoshBAN" pitchFamily="2" charset="0"/>
              </a:rPr>
              <a:t>এরিথমেটিক লজিক ইউনিট</a:t>
            </a:r>
            <a:endParaRPr lang="en-US" dirty="0"/>
          </a:p>
        </p:txBody>
      </p:sp>
      <p:sp>
        <p:nvSpPr>
          <p:cNvPr id="6" name="TextBox 5"/>
          <p:cNvSpPr txBox="1"/>
          <p:nvPr/>
        </p:nvSpPr>
        <p:spPr>
          <a:xfrm>
            <a:off x="685800" y="228600"/>
            <a:ext cx="7620000" cy="861774"/>
          </a:xfrm>
          <a:prstGeom prst="rect">
            <a:avLst/>
          </a:prstGeom>
          <a:noFill/>
        </p:spPr>
        <p:txBody>
          <a:bodyPr wrap="square" rtlCol="0">
            <a:spAutoFit/>
          </a:bodyPr>
          <a:lstStyle/>
          <a:p>
            <a:pPr algn="ctr"/>
            <a:r>
              <a:rPr lang="bn-BD" sz="3200" dirty="0" smtClean="0">
                <a:latin typeface="NikoshBAN" pitchFamily="2" charset="0"/>
                <a:cs typeface="NikoshBAN" pitchFamily="2" charset="0"/>
              </a:rPr>
              <a:t> </a:t>
            </a:r>
            <a:endParaRPr lang="en-US" sz="3200" dirty="0">
              <a:latin typeface="NikoshBAN" pitchFamily="2" charset="0"/>
              <a:cs typeface="NikoshBAN" pitchFamily="2" charset="0"/>
            </a:endParaRPr>
          </a:p>
          <a:p>
            <a:endParaRPr lang="en-US" dirty="0"/>
          </a:p>
        </p:txBody>
      </p:sp>
      <p:pic>
        <p:nvPicPr>
          <p:cNvPr id="3075" name="Picture 3" descr="C:\Users\Sumon\Desktop\Pic of Processor\download (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873" y="3048000"/>
            <a:ext cx="2914650" cy="1562100"/>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p:cNvSpPr/>
          <p:nvPr/>
        </p:nvSpPr>
        <p:spPr>
          <a:xfrm>
            <a:off x="4191000" y="3655218"/>
            <a:ext cx="1066800" cy="3476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18464" y="3536661"/>
            <a:ext cx="3124200" cy="584775"/>
          </a:xfrm>
          <a:prstGeom prst="rect">
            <a:avLst/>
          </a:prstGeom>
          <a:solidFill>
            <a:schemeClr val="accent6">
              <a:lumMod val="40000"/>
              <a:lumOff val="60000"/>
            </a:schemeClr>
          </a:solidFill>
        </p:spPr>
        <p:txBody>
          <a:bodyPr wrap="square">
            <a:spAutoFit/>
          </a:bodyPr>
          <a:lstStyle/>
          <a:p>
            <a:r>
              <a:rPr lang="bn-BD" sz="3200" dirty="0">
                <a:solidFill>
                  <a:prstClr val="black"/>
                </a:solidFill>
              </a:rPr>
              <a:t>কন্ট্রোল ইউনিট</a:t>
            </a:r>
            <a:endParaRPr lang="en-US" dirty="0"/>
          </a:p>
        </p:txBody>
      </p:sp>
      <p:pic>
        <p:nvPicPr>
          <p:cNvPr id="3076" name="Picture 4" descr="C:\Users\Sumon\Desktop\Pic of Processor\download (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959927"/>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13" name="Right Arrow 12"/>
          <p:cNvSpPr/>
          <p:nvPr/>
        </p:nvSpPr>
        <p:spPr>
          <a:xfrm>
            <a:off x="4114800" y="5710020"/>
            <a:ext cx="1066800" cy="3476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715001" y="5474842"/>
            <a:ext cx="3124200" cy="584775"/>
          </a:xfrm>
          <a:prstGeom prst="rect">
            <a:avLst/>
          </a:prstGeom>
          <a:solidFill>
            <a:schemeClr val="accent6">
              <a:lumMod val="40000"/>
              <a:lumOff val="60000"/>
            </a:schemeClr>
          </a:solidFill>
        </p:spPr>
        <p:txBody>
          <a:bodyPr wrap="square">
            <a:spAutoFit/>
          </a:bodyPr>
          <a:lstStyle/>
          <a:p>
            <a:r>
              <a:rPr lang="bn-BD" sz="3200" dirty="0"/>
              <a:t>মেমরি ইউনিট</a:t>
            </a:r>
            <a:endParaRPr lang="en-US" dirty="0"/>
          </a:p>
        </p:txBody>
      </p:sp>
      <p:sp>
        <p:nvSpPr>
          <p:cNvPr id="2" name="TextBox 1"/>
          <p:cNvSpPr txBox="1"/>
          <p:nvPr/>
        </p:nvSpPr>
        <p:spPr>
          <a:xfrm>
            <a:off x="-76200" y="22815"/>
            <a:ext cx="9220200" cy="646331"/>
          </a:xfrm>
          <a:prstGeom prst="rect">
            <a:avLst/>
          </a:prstGeom>
          <a:solidFill>
            <a:schemeClr val="bg2">
              <a:lumMod val="75000"/>
            </a:schemeClr>
          </a:solidFill>
        </p:spPr>
        <p:txBody>
          <a:bodyPr wrap="square" rtlCol="0">
            <a:spAutoFit/>
          </a:bodyPr>
          <a:lstStyle/>
          <a:p>
            <a:pPr algn="ctr"/>
            <a:r>
              <a:rPr lang="bn-BD" sz="3600" dirty="0">
                <a:latin typeface="NikoshBAN" pitchFamily="2" charset="0"/>
                <a:cs typeface="NikoshBAN" pitchFamily="2" charset="0"/>
              </a:rPr>
              <a:t>কম্পিউটারের অভ্যন্তরীণ সংগঠন ও </a:t>
            </a:r>
            <a:r>
              <a:rPr lang="bn-BD" sz="3600" dirty="0" smtClean="0">
                <a:latin typeface="NikoshBAN" pitchFamily="2" charset="0"/>
                <a:cs typeface="NikoshBAN" pitchFamily="2" charset="0"/>
              </a:rPr>
              <a:t>মৌলিক </a:t>
            </a:r>
            <a:r>
              <a:rPr lang="bn-BD" sz="3600" dirty="0">
                <a:latin typeface="NikoshBAN" pitchFamily="2" charset="0"/>
                <a:cs typeface="NikoshBAN" pitchFamily="2" charset="0"/>
              </a:rPr>
              <a:t>কার্যাবলি</a:t>
            </a:r>
            <a:endParaRPr lang="en-US" sz="2000" dirty="0"/>
          </a:p>
        </p:txBody>
      </p:sp>
    </p:spTree>
    <p:extLst>
      <p:ext uri="{BB962C8B-B14F-4D97-AF65-F5344CB8AC3E}">
        <p14:creationId xmlns:p14="http://schemas.microsoft.com/office/powerpoint/2010/main" val="393830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down)">
                                      <p:cBhvr>
                                        <p:cTn id="12" dur="500"/>
                                        <p:tgtEl>
                                          <p:spTgt spid="307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075"/>
                                        </p:tgtEl>
                                        <p:attrNameLst>
                                          <p:attrName>style.visibility</p:attrName>
                                        </p:attrNameLst>
                                      </p:cBhvr>
                                      <p:to>
                                        <p:strVal val="visible"/>
                                      </p:to>
                                    </p:set>
                                    <p:animEffect transition="in" filter="fade">
                                      <p:cBhvr>
                                        <p:cTn id="23" dur="1000"/>
                                        <p:tgtEl>
                                          <p:spTgt spid="3075"/>
                                        </p:tgtEl>
                                      </p:cBhvr>
                                    </p:animEffect>
                                    <p:anim calcmode="lin" valueType="num">
                                      <p:cBhvr>
                                        <p:cTn id="24" dur="1000" fill="hold"/>
                                        <p:tgtEl>
                                          <p:spTgt spid="3075"/>
                                        </p:tgtEl>
                                        <p:attrNameLst>
                                          <p:attrName>ppt_x</p:attrName>
                                        </p:attrNameLst>
                                      </p:cBhvr>
                                      <p:tavLst>
                                        <p:tav tm="0">
                                          <p:val>
                                            <p:strVal val="#ppt_x"/>
                                          </p:val>
                                        </p:tav>
                                        <p:tav tm="100000">
                                          <p:val>
                                            <p:strVal val="#ppt_x"/>
                                          </p:val>
                                        </p:tav>
                                      </p:tavLst>
                                    </p:anim>
                                    <p:anim calcmode="lin" valueType="num">
                                      <p:cBhvr>
                                        <p:cTn id="25" dur="1000" fill="hold"/>
                                        <p:tgtEl>
                                          <p:spTgt spid="307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3076"/>
                                        </p:tgtEl>
                                        <p:attrNameLst>
                                          <p:attrName>style.visibility</p:attrName>
                                        </p:attrNameLst>
                                      </p:cBhvr>
                                      <p:to>
                                        <p:strVal val="visible"/>
                                      </p:to>
                                    </p:set>
                                    <p:animEffect transition="in" filter="wheel(1)">
                                      <p:cBhvr>
                                        <p:cTn id="40" dur="2000"/>
                                        <p:tgtEl>
                                          <p:spTgt spid="3076"/>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heel(1)">
                                      <p:cBhvr>
                                        <p:cTn id="43" dur="2000"/>
                                        <p:tgtEl>
                                          <p:spTgt spid="13"/>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heel(1)">
                                      <p:cBhvr>
                                        <p:cTn id="4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8" grpId="0" animBg="1"/>
      <p:bldP spid="13" grpId="0" animBg="1"/>
      <p:bldP spid="12"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Sequential Access Storage 3"/>
          <p:cNvSpPr/>
          <p:nvPr/>
        </p:nvSpPr>
        <p:spPr>
          <a:xfrm>
            <a:off x="3429000" y="380999"/>
            <a:ext cx="4724400" cy="2595093"/>
          </a:xfrm>
          <a:prstGeom prst="flowChartMagneticTap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b="1" dirty="0" smtClean="0">
                <a:latin typeface="NikoshBAN" pitchFamily="2" charset="0"/>
                <a:cs typeface="NikoshBAN" pitchFamily="2" charset="0"/>
              </a:rPr>
              <a:t>উত্তর বলি </a:t>
            </a:r>
          </a:p>
          <a:p>
            <a:pPr algn="ctr"/>
            <a:r>
              <a:rPr lang="bn-BD" sz="6000" b="1" dirty="0" smtClean="0">
                <a:latin typeface="NikoshBAN" pitchFamily="2" charset="0"/>
                <a:cs typeface="NikoshBAN" pitchFamily="2" charset="0"/>
              </a:rPr>
              <a:t>(একক কাজ)</a:t>
            </a:r>
            <a:endParaRPr lang="en-US" sz="6000" b="1" dirty="0">
              <a:latin typeface="NikoshBAN" pitchFamily="2" charset="0"/>
              <a:cs typeface="NikoshBAN" pitchFamily="2" charset="0"/>
            </a:endParaRPr>
          </a:p>
        </p:txBody>
      </p:sp>
      <p:sp>
        <p:nvSpPr>
          <p:cNvPr id="5" name="Rounded Rectangle 4"/>
          <p:cNvSpPr/>
          <p:nvPr/>
        </p:nvSpPr>
        <p:spPr>
          <a:xfrm>
            <a:off x="563714" y="3349581"/>
            <a:ext cx="8305800" cy="2514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bn-BD" sz="3600" dirty="0" smtClean="0">
              <a:latin typeface="NikoshBAN" pitchFamily="2" charset="0"/>
              <a:cs typeface="NikoshBAN" pitchFamily="2" charset="0"/>
            </a:endParaRPr>
          </a:p>
          <a:p>
            <a:endParaRPr lang="en-US" sz="3600" dirty="0" smtClean="0">
              <a:latin typeface="NikoshBAN" pitchFamily="2" charset="0"/>
              <a:cs typeface="NikoshBAN" pitchFamily="2" charset="0"/>
            </a:endParaRPr>
          </a:p>
          <a:p>
            <a:r>
              <a:rPr lang="en-US" sz="3600" dirty="0" smtClean="0">
                <a:latin typeface="NikoshBAN" pitchFamily="2" charset="0"/>
                <a:cs typeface="NikoshBAN" pitchFamily="2" charset="0"/>
              </a:rPr>
              <a:t>১। </a:t>
            </a:r>
            <a:r>
              <a:rPr lang="en-US" sz="3600" dirty="0" err="1" smtClean="0">
                <a:latin typeface="NikoshBAN" pitchFamily="2" charset="0"/>
                <a:cs typeface="NikoshBAN" pitchFamily="2" charset="0"/>
              </a:rPr>
              <a:t>কম্পিউটার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বলতে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বুঝ</a:t>
            </a:r>
            <a:r>
              <a:rPr lang="en-US" sz="3600" dirty="0" smtClean="0">
                <a:latin typeface="NikoshBAN" pitchFamily="2" charset="0"/>
                <a:cs typeface="NikoshBAN" pitchFamily="2" charset="0"/>
              </a:rPr>
              <a:t>?</a:t>
            </a:r>
            <a:endParaRPr lang="bn-BD" sz="3600" dirty="0">
              <a:latin typeface="NikoshBAN" pitchFamily="2" charset="0"/>
              <a:cs typeface="NikoshBAN" pitchFamily="2" charset="0"/>
            </a:endParaRPr>
          </a:p>
          <a:p>
            <a:r>
              <a:rPr lang="en-US" sz="3600" dirty="0">
                <a:latin typeface="NikoshBAN" pitchFamily="2" charset="0"/>
                <a:cs typeface="NikoshBAN" pitchFamily="2" charset="0"/>
              </a:rPr>
              <a:t>২</a:t>
            </a:r>
            <a:r>
              <a:rPr lang="bn-BD" sz="3600" dirty="0" smtClean="0">
                <a:latin typeface="NikoshBAN" pitchFamily="2" charset="0"/>
                <a:cs typeface="NikoshBAN" pitchFamily="2" charset="0"/>
              </a:rPr>
              <a:t>। </a:t>
            </a:r>
            <a:r>
              <a:rPr lang="en-US" sz="3600" dirty="0" err="1" smtClean="0">
                <a:latin typeface="NikoshBAN" pitchFamily="2" charset="0"/>
                <a:cs typeface="NikoshBAN" pitchFamily="2" charset="0"/>
              </a:rPr>
              <a:t>কম্পিউটারের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জনক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a:t>
            </a:r>
            <a:r>
              <a:rPr lang="bn-BD" sz="3600" dirty="0" smtClean="0">
                <a:latin typeface="NikoshBAN" pitchFamily="2" charset="0"/>
                <a:cs typeface="NikoshBAN" pitchFamily="2" charset="0"/>
              </a:rPr>
              <a:t>?</a:t>
            </a:r>
          </a:p>
          <a:p>
            <a:r>
              <a:rPr lang="en-US" sz="3600" dirty="0">
                <a:latin typeface="NikoshBAN" pitchFamily="2" charset="0"/>
                <a:cs typeface="NikoshBAN" pitchFamily="2" charset="0"/>
              </a:rPr>
              <a:t>৩</a:t>
            </a:r>
            <a:r>
              <a:rPr lang="bn-BD" sz="3600" dirty="0" smtClean="0">
                <a:latin typeface="NikoshBAN" pitchFamily="2" charset="0"/>
                <a:cs typeface="NikoshBAN" pitchFamily="2" charset="0"/>
              </a:rPr>
              <a:t>।</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 </a:t>
            </a:r>
            <a:r>
              <a:rPr lang="en-US" sz="3600" dirty="0" err="1" smtClean="0">
                <a:latin typeface="NikoshBAN" pitchFamily="2" charset="0"/>
                <a:cs typeface="NikoshBAN" pitchFamily="2" charset="0"/>
              </a:rPr>
              <a:t>কম্পিউটারের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প্রজন্ম</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কয়টি</a:t>
            </a:r>
            <a:r>
              <a:rPr lang="en-US" sz="3600" dirty="0">
                <a:latin typeface="NikoshBAN" pitchFamily="2" charset="0"/>
                <a:cs typeface="NikoshBAN" pitchFamily="2" charset="0"/>
              </a:rPr>
              <a:t> ও</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লেখো</a:t>
            </a:r>
            <a:r>
              <a:rPr lang="bn-BD" sz="3600" dirty="0" smtClean="0">
                <a:latin typeface="NikoshBAN" pitchFamily="2" charset="0"/>
                <a:cs typeface="NikoshBAN" pitchFamily="2" charset="0"/>
              </a:rPr>
              <a:t> ।</a:t>
            </a:r>
            <a:endParaRPr lang="en-US" sz="3600" dirty="0" smtClean="0">
              <a:latin typeface="NikoshBAN" pitchFamily="2" charset="0"/>
              <a:cs typeface="NikoshBAN" pitchFamily="2" charset="0"/>
            </a:endParaRPr>
          </a:p>
          <a:p>
            <a:r>
              <a:rPr lang="en-US" sz="3600" dirty="0">
                <a:solidFill>
                  <a:schemeClr val="tx1"/>
                </a:solidFill>
                <a:latin typeface="NikoshBAN" pitchFamily="2" charset="0"/>
                <a:cs typeface="NikoshBAN" pitchFamily="2" charset="0"/>
              </a:rPr>
              <a:t>৪</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প্রাচীন</a:t>
            </a:r>
            <a:r>
              <a:rPr lang="en-US" sz="3600" dirty="0" smtClean="0">
                <a:solidFill>
                  <a:schemeClr val="tx1"/>
                </a:solidFill>
                <a:latin typeface="NikoshBAN" pitchFamily="2" charset="0"/>
                <a:cs typeface="NikoshBAN" pitchFamily="2" charset="0"/>
              </a:rPr>
              <a:t> ৪ </a:t>
            </a:r>
            <a:r>
              <a:rPr lang="en-US" sz="3600" dirty="0" err="1" smtClean="0">
                <a:solidFill>
                  <a:schemeClr val="tx1"/>
                </a:solidFill>
                <a:latin typeface="NikoshBAN" pitchFamily="2" charset="0"/>
                <a:cs typeface="NikoshBAN" pitchFamily="2" charset="0"/>
              </a:rPr>
              <a:t>টি</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গণনা</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যন্ত্রের</a:t>
            </a:r>
            <a:r>
              <a:rPr lang="en-US" sz="3600" dirty="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নাম</a:t>
            </a:r>
            <a:r>
              <a:rPr lang="en-US" sz="3600" dirty="0" smtClean="0">
                <a:solidFill>
                  <a:schemeClr val="tx1"/>
                </a:solidFill>
                <a:latin typeface="NikoshBAN" pitchFamily="2" charset="0"/>
                <a:cs typeface="NikoshBAN" pitchFamily="2" charset="0"/>
              </a:rPr>
              <a:t> </a:t>
            </a:r>
            <a:r>
              <a:rPr lang="en-US" sz="3600" dirty="0" err="1" smtClean="0">
                <a:solidFill>
                  <a:schemeClr val="tx1"/>
                </a:solidFill>
                <a:latin typeface="NikoshBAN" pitchFamily="2" charset="0"/>
                <a:cs typeface="NikoshBAN" pitchFamily="2" charset="0"/>
              </a:rPr>
              <a:t>লেখো</a:t>
            </a:r>
            <a:r>
              <a:rPr lang="en-US" sz="3600" dirty="0" smtClean="0">
                <a:solidFill>
                  <a:schemeClr val="tx1"/>
                </a:solidFill>
                <a:latin typeface="NikoshBAN" pitchFamily="2" charset="0"/>
                <a:cs typeface="NikoshBAN" pitchFamily="2" charset="0"/>
              </a:rPr>
              <a:t>।</a:t>
            </a:r>
            <a:endParaRPr lang="bn-BD" sz="3600" dirty="0">
              <a:solidFill>
                <a:schemeClr val="tx1"/>
              </a:solidFill>
              <a:latin typeface="Times New Roman" pitchFamily="18" charset="0"/>
              <a:cs typeface="NikoshBAN" pitchFamily="2" charset="0"/>
            </a:endParaRPr>
          </a:p>
          <a:p>
            <a:r>
              <a:rPr lang="bn-BD" sz="3600" dirty="0" smtClean="0">
                <a:solidFill>
                  <a:schemeClr val="tx1"/>
                </a:solidFill>
                <a:latin typeface="NikoshBAN" pitchFamily="2" charset="0"/>
                <a:cs typeface="NikoshBAN" pitchFamily="2" charset="0"/>
              </a:rPr>
              <a:t> </a:t>
            </a:r>
            <a:endParaRPr lang="en-US" sz="3600" dirty="0">
              <a:solidFill>
                <a:schemeClr val="tx1"/>
              </a:solidFill>
              <a:latin typeface="NikoshBAN" pitchFamily="2" charset="0"/>
              <a:cs typeface="NikoshBAN" pitchFamily="2" charset="0"/>
            </a:endParaRPr>
          </a:p>
          <a:p>
            <a:r>
              <a:rPr lang="bn-BD"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pic>
        <p:nvPicPr>
          <p:cNvPr id="5122" name="Picture 2" descr="C:\Users\Sumon\Desktop\Pic of Computer\images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3031574"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390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wipe(down)">
                                      <p:cBhvr>
                                        <p:cTn id="14" dur="5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1" y="228600"/>
            <a:ext cx="6172200" cy="3429000"/>
            <a:chOff x="2286000" y="29029"/>
            <a:chExt cx="4114799" cy="2146150"/>
          </a:xfrm>
        </p:grpSpPr>
        <p:pic>
          <p:nvPicPr>
            <p:cNvPr id="3" name="Picture 2" descr="D:\Picture\house.jpg"/>
            <p:cNvPicPr>
              <a:picLocks noChangeAspect="1" noChangeArrowheads="1"/>
            </p:cNvPicPr>
            <p:nvPr/>
          </p:nvPicPr>
          <p:blipFill>
            <a:blip r:embed="rId2"/>
            <a:srcRect/>
            <a:stretch>
              <a:fillRect/>
            </a:stretch>
          </p:blipFill>
          <p:spPr bwMode="auto">
            <a:xfrm>
              <a:off x="2286000" y="29029"/>
              <a:ext cx="4114799" cy="2146150"/>
            </a:xfrm>
            <a:prstGeom prst="rect">
              <a:avLst/>
            </a:prstGeom>
            <a:noFill/>
          </p:spPr>
        </p:pic>
        <p:sp>
          <p:nvSpPr>
            <p:cNvPr id="4" name="TextBox 3"/>
            <p:cNvSpPr txBox="1"/>
            <p:nvPr/>
          </p:nvSpPr>
          <p:spPr>
            <a:xfrm>
              <a:off x="2598060" y="978040"/>
              <a:ext cx="3429000" cy="5778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i="1" u="sng" dirty="0" err="1" smtClean="0">
                  <a:ln w="17780" cmpd="sng">
                    <a:solidFill>
                      <a:schemeClr val="accent1">
                        <a:tint val="3000"/>
                      </a:schemeClr>
                    </a:solidFill>
                    <a:prstDash val="solid"/>
                    <a:miter lim="800000"/>
                  </a:ln>
                  <a:solidFill>
                    <a:srgbClr val="000066"/>
                  </a:solidFill>
                  <a:effectLst>
                    <a:outerShdw blurRad="55000" dist="50800" dir="5400000" algn="tl">
                      <a:srgbClr val="000000">
                        <a:alpha val="33000"/>
                      </a:srgbClr>
                    </a:outerShdw>
                  </a:effectLst>
                  <a:latin typeface="NikoshBAN" pitchFamily="2" charset="0"/>
                  <a:cs typeface="NikoshBAN" pitchFamily="2" charset="0"/>
                </a:rPr>
                <a:t>বাড়ির</a:t>
              </a:r>
              <a:r>
                <a:rPr lang="en-US" sz="5400" b="1" i="1" u="sng" dirty="0" smtClean="0">
                  <a:ln w="17780" cmpd="sng">
                    <a:solidFill>
                      <a:schemeClr val="accent1">
                        <a:tint val="3000"/>
                      </a:schemeClr>
                    </a:solidFill>
                    <a:prstDash val="solid"/>
                    <a:miter lim="800000"/>
                  </a:ln>
                  <a:solidFill>
                    <a:srgbClr val="000066"/>
                  </a:solidFill>
                  <a:effectLst>
                    <a:outerShdw blurRad="55000" dist="50800" dir="5400000" algn="tl">
                      <a:srgbClr val="000000">
                        <a:alpha val="33000"/>
                      </a:srgbClr>
                    </a:outerShdw>
                  </a:effectLst>
                  <a:latin typeface="NikoshBAN" pitchFamily="2" charset="0"/>
                  <a:cs typeface="NikoshBAN" pitchFamily="2" charset="0"/>
                </a:rPr>
                <a:t> </a:t>
              </a:r>
              <a:r>
                <a:rPr lang="en-US" sz="5400" b="1" i="1" u="sng" dirty="0" err="1" smtClean="0">
                  <a:ln w="17780" cmpd="sng">
                    <a:solidFill>
                      <a:schemeClr val="accent1">
                        <a:tint val="3000"/>
                      </a:schemeClr>
                    </a:solidFill>
                    <a:prstDash val="solid"/>
                    <a:miter lim="800000"/>
                  </a:ln>
                  <a:solidFill>
                    <a:srgbClr val="000066"/>
                  </a:solidFill>
                  <a:effectLst>
                    <a:outerShdw blurRad="55000" dist="50800" dir="5400000" algn="tl">
                      <a:srgbClr val="000000">
                        <a:alpha val="33000"/>
                      </a:srgbClr>
                    </a:outerShdw>
                  </a:effectLst>
                  <a:latin typeface="NikoshBAN" pitchFamily="2" charset="0"/>
                  <a:cs typeface="NikoshBAN" pitchFamily="2" charset="0"/>
                </a:rPr>
                <a:t>কাজ</a:t>
              </a:r>
              <a:endParaRPr lang="en-US" sz="5400" b="1" i="1" u="sng" dirty="0">
                <a:ln w="17780" cmpd="sng">
                  <a:solidFill>
                    <a:schemeClr val="accent1">
                      <a:tint val="3000"/>
                    </a:schemeClr>
                  </a:solidFill>
                  <a:prstDash val="solid"/>
                  <a:miter lim="800000"/>
                </a:ln>
                <a:solidFill>
                  <a:srgbClr val="000066"/>
                </a:solidFill>
                <a:effectLst>
                  <a:outerShdw blurRad="55000" dist="50800" dir="5400000" algn="tl">
                    <a:srgbClr val="000000">
                      <a:alpha val="33000"/>
                    </a:srgbClr>
                  </a:outerShdw>
                </a:effectLst>
                <a:latin typeface="NikoshBAN" pitchFamily="2" charset="0"/>
                <a:cs typeface="NikoshBAN" pitchFamily="2" charset="0"/>
              </a:endParaRPr>
            </a:p>
          </p:txBody>
        </p:sp>
      </p:grpSp>
      <p:sp>
        <p:nvSpPr>
          <p:cNvPr id="5" name="Rounded Rectangle 4"/>
          <p:cNvSpPr/>
          <p:nvPr/>
        </p:nvSpPr>
        <p:spPr>
          <a:xfrm>
            <a:off x="387325" y="4031089"/>
            <a:ext cx="8223275" cy="2157211"/>
          </a:xfrm>
          <a:prstGeom prst="round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dirty="0" smtClean="0">
                <a:solidFill>
                  <a:schemeClr val="tx1"/>
                </a:solidFill>
                <a:latin typeface="NikoshBAN" pitchFamily="2" charset="0"/>
                <a:cs typeface="NikoshBAN" pitchFamily="2" charset="0"/>
              </a:rPr>
              <a:t>১। </a:t>
            </a:r>
            <a:r>
              <a:rPr lang="bn-BD" sz="4000" dirty="0">
                <a:solidFill>
                  <a:schemeClr val="tx1"/>
                </a:solidFill>
                <a:latin typeface="NikoshBAN" pitchFamily="2" charset="0"/>
                <a:cs typeface="NikoshBAN" pitchFamily="2" charset="0"/>
              </a:rPr>
              <a:t> কম্পিউটারের  </a:t>
            </a:r>
            <a:r>
              <a:rPr lang="bn-BD" sz="4000" dirty="0" smtClean="0">
                <a:solidFill>
                  <a:schemeClr val="tx1"/>
                </a:solidFill>
                <a:latin typeface="NikoshBAN" pitchFamily="2" charset="0"/>
                <a:cs typeface="NikoshBAN" pitchFamily="2" charset="0"/>
              </a:rPr>
              <a:t>ইতিহাস</a:t>
            </a:r>
            <a:r>
              <a:rPr lang="en-US" sz="4000" dirty="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সংক্ষেপে</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লেখ</a:t>
            </a:r>
            <a:r>
              <a:rPr lang="en-US" sz="4000" dirty="0" smtClean="0">
                <a:solidFill>
                  <a:schemeClr val="tx1"/>
                </a:solidFill>
                <a:latin typeface="NikoshBAN" pitchFamily="2" charset="0"/>
                <a:cs typeface="NikoshBAN" pitchFamily="2" charset="0"/>
              </a:rPr>
              <a:t>।</a:t>
            </a:r>
            <a:endParaRPr lang="bn-BD" sz="4000" dirty="0">
              <a:solidFill>
                <a:schemeClr val="tx1"/>
              </a:solidFill>
              <a:latin typeface="NikoshBAN" pitchFamily="2" charset="0"/>
              <a:cs typeface="NikoshBAN" pitchFamily="2" charset="0"/>
            </a:endParaRPr>
          </a:p>
          <a:p>
            <a:r>
              <a:rPr lang="bn-BD" sz="4000" dirty="0" smtClean="0">
                <a:solidFill>
                  <a:schemeClr val="tx1"/>
                </a:solidFill>
                <a:latin typeface="NikoshBAN" pitchFamily="2" charset="0"/>
                <a:cs typeface="NikoshBAN" pitchFamily="2" charset="0"/>
              </a:rPr>
              <a:t>২।</a:t>
            </a:r>
            <a:r>
              <a:rPr lang="en-US" sz="4000" dirty="0" smtClean="0">
                <a:solidFill>
                  <a:schemeClr val="tx1"/>
                </a:solidFill>
                <a:latin typeface="NikoshBAN" pitchFamily="2" charset="0"/>
                <a:cs typeface="NikoshBAN" pitchFamily="2" charset="0"/>
              </a:rPr>
              <a:t> </a:t>
            </a:r>
            <a:r>
              <a:rPr lang="bn-BD" sz="4000" dirty="0">
                <a:solidFill>
                  <a:schemeClr val="tx1"/>
                </a:solidFill>
                <a:latin typeface="NikoshBAN" pitchFamily="2" charset="0"/>
                <a:cs typeface="NikoshBAN" pitchFamily="2" charset="0"/>
              </a:rPr>
              <a:t>প্রাচীন গণনা যন্ত্র </a:t>
            </a:r>
            <a:r>
              <a:rPr lang="bn-BD" sz="4000" dirty="0" smtClean="0">
                <a:solidFill>
                  <a:schemeClr val="tx1"/>
                </a:solidFill>
                <a:latin typeface="NikoshBAN" pitchFamily="2" charset="0"/>
                <a:cs typeface="NikoshBAN" pitchFamily="2" charset="0"/>
              </a:rPr>
              <a:t>সম্পর্কে</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আলোচনা</a:t>
            </a:r>
            <a:r>
              <a:rPr lang="en-US" sz="4000" dirty="0" smtClean="0">
                <a:solidFill>
                  <a:schemeClr val="tx1"/>
                </a:solidFill>
                <a:latin typeface="NikoshBAN" pitchFamily="2" charset="0"/>
                <a:cs typeface="NikoshBAN" pitchFamily="2" charset="0"/>
              </a:rPr>
              <a:t> </a:t>
            </a:r>
            <a:r>
              <a:rPr lang="en-US" sz="4000" dirty="0" err="1" smtClean="0">
                <a:solidFill>
                  <a:schemeClr val="tx1"/>
                </a:solidFill>
                <a:latin typeface="NikoshBAN" pitchFamily="2" charset="0"/>
                <a:cs typeface="NikoshBAN" pitchFamily="2" charset="0"/>
              </a:rPr>
              <a:t>করো</a:t>
            </a:r>
            <a:r>
              <a:rPr lang="en-US" sz="4000" dirty="0" smtClean="0">
                <a:solidFill>
                  <a:schemeClr val="tx1"/>
                </a:solidFill>
                <a:latin typeface="NikoshBAN" pitchFamily="2" charset="0"/>
                <a:cs typeface="NikoshBAN" pitchFamily="2" charset="0"/>
              </a:rPr>
              <a:t>।</a:t>
            </a:r>
            <a:endParaRPr lang="bn-BD" sz="40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4023886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974"/>
            <a:ext cx="9143999" cy="1661993"/>
          </a:xfrm>
          <a:prstGeom prst="rect">
            <a:avLst/>
          </a:prstGeom>
          <a:solidFill>
            <a:schemeClr val="accent5">
              <a:lumMod val="60000"/>
              <a:lumOff val="40000"/>
            </a:schemeClr>
          </a:solidFill>
        </p:spPr>
        <p:txBody>
          <a:bodyPr wrap="square" rtlCol="0">
            <a:spAutoFit/>
          </a:bodyPr>
          <a:lstStyle/>
          <a:p>
            <a:pPr algn="ctr"/>
            <a:r>
              <a:rPr lang="bn-BD" sz="5400" b="1" dirty="0" smtClean="0">
                <a:solidFill>
                  <a:schemeClr val="accent6">
                    <a:lumMod val="75000"/>
                  </a:schemeClr>
                </a:solidFill>
                <a:latin typeface="NikoshBAN" pitchFamily="2" charset="0"/>
                <a:cs typeface="NikoshBAN" pitchFamily="2" charset="0"/>
              </a:rPr>
              <a:t>মূল্যায়ন---</a:t>
            </a:r>
          </a:p>
          <a:p>
            <a:pPr algn="ctr"/>
            <a:r>
              <a:rPr lang="bn-BD" sz="4400" b="1" dirty="0">
                <a:latin typeface="NikoshBAN" pitchFamily="2" charset="0"/>
                <a:cs typeface="NikoshBAN" pitchFamily="2" charset="0"/>
              </a:rPr>
              <a:t> </a:t>
            </a:r>
            <a:r>
              <a:rPr lang="en-US" sz="4400" b="1" dirty="0" err="1" smtClean="0">
                <a:latin typeface="NikoshBAN" pitchFamily="2" charset="0"/>
                <a:cs typeface="NikoshBAN" pitchFamily="2" charset="0"/>
              </a:rPr>
              <a:t>কম্পিউটারের</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প্রাথমিক</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ধারণার</a:t>
            </a:r>
            <a:r>
              <a:rPr lang="bn-BD" sz="4400" b="1" dirty="0" smtClean="0">
                <a:latin typeface="NikoshBAN" pitchFamily="2" charset="0"/>
                <a:cs typeface="NikoshBAN" pitchFamily="2" charset="0"/>
              </a:rPr>
              <a:t> কুইজঃ</a:t>
            </a:r>
            <a:endParaRPr lang="en-US" sz="1400" b="1" dirty="0">
              <a:latin typeface="NikoshBAN" pitchFamily="2" charset="0"/>
              <a:cs typeface="NikoshBAN" pitchFamily="2" charset="0"/>
            </a:endParaRPr>
          </a:p>
        </p:txBody>
      </p:sp>
      <p:pic>
        <p:nvPicPr>
          <p:cNvPr id="3087" name="Picture 15" descr="C:\Users\Sumon\Desktop\Pic of Computer\images (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655" y="2057400"/>
            <a:ext cx="4898571" cy="2743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920977739"/>
              </p:ext>
            </p:extLst>
          </p:nvPr>
        </p:nvGraphicFramePr>
        <p:xfrm>
          <a:off x="6096000" y="3124200"/>
          <a:ext cx="914400" cy="771525"/>
        </p:xfrm>
        <a:graphic>
          <a:graphicData uri="http://schemas.openxmlformats.org/presentationml/2006/ole">
            <mc:AlternateContent xmlns:mc="http://schemas.openxmlformats.org/markup-compatibility/2006">
              <mc:Choice xmlns:v="urn:schemas-microsoft-com:vml" Requires="v">
                <p:oleObj spid="_x0000_s3092" name="Packager Shell Object" showAsIcon="1" r:id="rId4" imgW="914400" imgH="771480" progId="Package">
                  <p:embed/>
                </p:oleObj>
              </mc:Choice>
              <mc:Fallback>
                <p:oleObj name="Packager Shell Object" showAsIcon="1" r:id="rId4" imgW="914400" imgH="771480" progId="Package">
                  <p:embed/>
                  <p:pic>
                    <p:nvPicPr>
                      <p:cNvPr id="0" name=""/>
                      <p:cNvPicPr/>
                      <p:nvPr/>
                    </p:nvPicPr>
                    <p:blipFill>
                      <a:blip r:embed="rId5"/>
                      <a:stretch>
                        <a:fillRect/>
                      </a:stretch>
                    </p:blipFill>
                    <p:spPr>
                      <a:xfrm>
                        <a:off x="6096000" y="3124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29839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87"/>
                                        </p:tgtEl>
                                        <p:attrNameLst>
                                          <p:attrName>style.visibility</p:attrName>
                                        </p:attrNameLst>
                                      </p:cBhvr>
                                      <p:to>
                                        <p:strVal val="visible"/>
                                      </p:to>
                                    </p:set>
                                    <p:animEffect transition="in" filter="wipe(down)">
                                      <p:cBhvr>
                                        <p:cTn id="12" dur="500"/>
                                        <p:tgtEl>
                                          <p:spTgt spid="3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9081655" cy="1077218"/>
          </a:xfrm>
          <a:prstGeom prst="rect">
            <a:avLst/>
          </a:prstGeom>
          <a:solidFill>
            <a:schemeClr val="tx2">
              <a:lumMod val="20000"/>
              <a:lumOff val="80000"/>
            </a:schemeClr>
          </a:solidFill>
        </p:spPr>
        <p:txBody>
          <a:bodyPr wrap="square" rtlCol="0">
            <a:spAutoFit/>
          </a:bodyPr>
          <a:lstStyle/>
          <a:p>
            <a:r>
              <a:rPr lang="bn-BD" sz="3200" dirty="0" smtClean="0">
                <a:solidFill>
                  <a:srgbClr val="FF0000"/>
                </a:solidFill>
                <a:latin typeface="NikoshBAN" pitchFamily="2" charset="0"/>
                <a:cs typeface="NikoshBAN" pitchFamily="2" charset="0"/>
              </a:rPr>
              <a:t>কম্পিউটার </a:t>
            </a:r>
            <a:r>
              <a:rPr lang="bn-BD" sz="3200" dirty="0">
                <a:solidFill>
                  <a:srgbClr val="FF0000"/>
                </a:solidFill>
                <a:latin typeface="NikoshBAN" pitchFamily="2" charset="0"/>
                <a:cs typeface="NikoshBAN" pitchFamily="2" charset="0"/>
              </a:rPr>
              <a:t>অফিস </a:t>
            </a:r>
            <a:r>
              <a:rPr lang="bn-BD" sz="3200" dirty="0" smtClean="0">
                <a:solidFill>
                  <a:srgbClr val="FF0000"/>
                </a:solidFill>
                <a:latin typeface="NikoshBAN" pitchFamily="2" charset="0"/>
                <a:cs typeface="NikoshBAN" pitchFamily="2" charset="0"/>
              </a:rPr>
              <a:t>অ্যাপ্লিকেশন-</a:t>
            </a:r>
            <a:r>
              <a:rPr lang="en-US" sz="3200" dirty="0" smtClean="0">
                <a:solidFill>
                  <a:srgbClr val="FF0000"/>
                </a:solidFill>
                <a:latin typeface="NikoshBAN" pitchFamily="2" charset="0"/>
                <a:cs typeface="NikoshBAN" pitchFamily="2" charset="0"/>
              </a:rPr>
              <a:t>১</a:t>
            </a:r>
            <a:r>
              <a:rPr lang="bn-BD" sz="3200" dirty="0" smtClean="0">
                <a:solidFill>
                  <a:srgbClr val="FF0000"/>
                </a:solidFill>
                <a:latin typeface="NikoshBAN" pitchFamily="2" charset="0"/>
                <a:cs typeface="NikoshBAN" pitchFamily="2" charset="0"/>
              </a:rPr>
              <a:t> </a:t>
            </a:r>
            <a:r>
              <a:rPr lang="bn-BD" sz="3200" dirty="0">
                <a:solidFill>
                  <a:srgbClr val="FF0000"/>
                </a:solidFill>
                <a:latin typeface="NikoshBAN" pitchFamily="2" charset="0"/>
                <a:cs typeface="NikoshBAN" pitchFamily="2" charset="0"/>
              </a:rPr>
              <a:t>ক্লাশে উপস্থিত থাকার জন্য </a:t>
            </a:r>
            <a:r>
              <a:rPr lang="en-US" sz="3200" dirty="0" err="1" smtClean="0">
                <a:solidFill>
                  <a:srgbClr val="FF0000"/>
                </a:solidFill>
                <a:latin typeface="NikoshBAN" pitchFamily="2" charset="0"/>
                <a:cs typeface="NikoshBAN" pitchFamily="2" charset="0"/>
              </a:rPr>
              <a:t>একা</a:t>
            </a:r>
            <a:r>
              <a:rPr lang="bn-BD" sz="3200" dirty="0" smtClean="0">
                <a:solidFill>
                  <a:srgbClr val="FF0000"/>
                </a:solidFill>
                <a:latin typeface="NikoshBAN" pitchFamily="2" charset="0"/>
                <a:cs typeface="NikoshBAN" pitchFamily="2" charset="0"/>
              </a:rPr>
              <a:t>দশ </a:t>
            </a:r>
            <a:r>
              <a:rPr lang="bn-BD" sz="3200" dirty="0">
                <a:solidFill>
                  <a:srgbClr val="FF0000"/>
                </a:solidFill>
                <a:latin typeface="NikoshBAN" pitchFamily="2" charset="0"/>
                <a:cs typeface="NikoshBAN" pitchFamily="2" charset="0"/>
              </a:rPr>
              <a:t>শ্রেণির সকল ছাত্র-ছাত্রীকে জানাই আমার </a:t>
            </a:r>
            <a:r>
              <a:rPr lang="bn-BD" sz="3200" dirty="0" smtClean="0">
                <a:solidFill>
                  <a:srgbClr val="FF0000"/>
                </a:solidFill>
                <a:latin typeface="NikoshBAN" pitchFamily="2" charset="0"/>
                <a:cs typeface="NikoshBAN" pitchFamily="2" charset="0"/>
              </a:rPr>
              <a:t>আন্তরিক অভিনন্দন</a:t>
            </a:r>
            <a:r>
              <a:rPr lang="bn-BD" sz="3200" dirty="0">
                <a:solidFill>
                  <a:srgbClr val="FF0000"/>
                </a:solidFill>
                <a:latin typeface="NikoshBAN" pitchFamily="2" charset="0"/>
                <a:cs typeface="NikoshBAN" pitchFamily="2" charset="0"/>
              </a:rPr>
              <a:t>।</a:t>
            </a:r>
            <a:endParaRPr lang="en-US" sz="3200" dirty="0"/>
          </a:p>
        </p:txBody>
      </p:sp>
      <p:pic>
        <p:nvPicPr>
          <p:cNvPr id="4098" name="Picture 2" descr="C:\Users\Sumon\Desktop\Pic of Computer\download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3601" y="1371600"/>
            <a:ext cx="3814800" cy="4849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13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repeatCount="indefinite" fill="hold" grpId="0" nodeType="clickEffect">
                                  <p:stCondLst>
                                    <p:cond delay="0"/>
                                  </p:stCondLst>
                                  <p:endCondLst>
                                    <p:cond evt="onNext" delay="0">
                                      <p:tgtEl>
                                        <p:sldTgt/>
                                      </p:tgtEl>
                                    </p:cond>
                                  </p:end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04800"/>
            <a:ext cx="9144000" cy="1219200"/>
          </a:xfrm>
          <a:blipFill>
            <a:blip r:embed="rId3"/>
            <a:tile tx="0" ty="0" sx="100000" sy="100000" flip="none" algn="tl"/>
          </a:blipFill>
          <a:effectLst>
            <a:glow rad="101600">
              <a:schemeClr val="accent3">
                <a:satMod val="175000"/>
                <a:alpha val="40000"/>
              </a:schemeClr>
            </a:glow>
          </a:effectLst>
        </p:spPr>
        <p:txBody>
          <a:bodyPr/>
          <a:lstStyle/>
          <a:p>
            <a:pPr algn="ctr"/>
            <a:r>
              <a:rPr lang="bn-BD" dirty="0" smtClean="0">
                <a:latin typeface="NikoshBAN" pitchFamily="2" charset="0"/>
                <a:cs typeface="NikoshBAN" pitchFamily="2" charset="0"/>
              </a:rPr>
              <a:t>শিক্ষক পরিচিতি</a:t>
            </a:r>
            <a:endParaRPr lang="en-US" dirty="0">
              <a:latin typeface="NikoshBAN" pitchFamily="2" charset="0"/>
              <a:cs typeface="NikoshBAN" pitchFamily="2" charset="0"/>
            </a:endParaRPr>
          </a:p>
        </p:txBody>
      </p:sp>
      <p:sp>
        <p:nvSpPr>
          <p:cNvPr id="6" name="Content Placeholder 5"/>
          <p:cNvSpPr>
            <a:spLocks noGrp="1"/>
          </p:cNvSpPr>
          <p:nvPr>
            <p:ph sz="half" idx="2"/>
          </p:nvPr>
        </p:nvSpPr>
        <p:spPr>
          <a:xfrm>
            <a:off x="3810000" y="1751529"/>
            <a:ext cx="5137193" cy="4868213"/>
          </a:xfrm>
          <a:solidFill>
            <a:schemeClr val="accent6">
              <a:lumMod val="60000"/>
              <a:lumOff val="40000"/>
            </a:schemeClr>
          </a:solidFill>
          <a:ln>
            <a:solidFill>
              <a:srgbClr val="CCECFF"/>
            </a:solidFill>
          </a:ln>
        </p:spPr>
        <p:txBody>
          <a:bodyPr>
            <a:normAutofit/>
          </a:bodyPr>
          <a:lstStyle/>
          <a:p>
            <a:pPr>
              <a:buFont typeface="Wingdings" pitchFamily="2" charset="2"/>
              <a:buChar char="Ø"/>
            </a:pPr>
            <a:r>
              <a:rPr lang="bn-BD" sz="3200" dirty="0" smtClean="0">
                <a:latin typeface="NikoshBAN" pitchFamily="2" charset="0"/>
                <a:cs typeface="NikoshBAN" pitchFamily="2" charset="0"/>
              </a:rPr>
              <a:t>নামঃ মোঃ ওবায়দুর রহমান</a:t>
            </a:r>
            <a:r>
              <a:rPr lang="en-US" sz="3200" dirty="0" smtClean="0">
                <a:latin typeface="NikoshBAN" pitchFamily="2" charset="0"/>
                <a:cs typeface="NikoshBAN" pitchFamily="2" charset="0"/>
              </a:rPr>
              <a:t>  ( </a:t>
            </a:r>
            <a:r>
              <a:rPr lang="bn-BD" sz="3200" dirty="0" smtClean="0">
                <a:latin typeface="NikoshBAN" pitchFamily="2" charset="0"/>
                <a:cs typeface="NikoshBAN" pitchFamily="2" charset="0"/>
              </a:rPr>
              <a:t>সুমন)</a:t>
            </a:r>
          </a:p>
          <a:p>
            <a:pPr>
              <a:buFont typeface="Wingdings" pitchFamily="2" charset="2"/>
              <a:buChar char="Ø"/>
            </a:pPr>
            <a:r>
              <a:rPr lang="bn-BD" dirty="0" smtClean="0">
                <a:latin typeface="NikoshBAN" pitchFamily="2" charset="0"/>
                <a:cs typeface="NikoshBAN" pitchFamily="2" charset="0"/>
              </a:rPr>
              <a:t>প্রতিষ্ঠানের নামঃ সান্তাহার টেকনিক্যাল অ্যান্ড বিজনেস ম্যানেজমেন্ট কলেজ ।</a:t>
            </a:r>
          </a:p>
          <a:p>
            <a:pPr>
              <a:buFont typeface="Wingdings" pitchFamily="2" charset="2"/>
              <a:buChar char="Ø"/>
            </a:pPr>
            <a:r>
              <a:rPr lang="bn-BD" dirty="0" smtClean="0">
                <a:latin typeface="NikoshBAN" pitchFamily="2" charset="0"/>
                <a:cs typeface="NikoshBAN" pitchFamily="2" charset="0"/>
              </a:rPr>
              <a:t>সান্তাহার , আদমদীঘি , বগুড়া ।</a:t>
            </a:r>
          </a:p>
          <a:p>
            <a:pPr>
              <a:buFont typeface="Wingdings" pitchFamily="2" charset="2"/>
              <a:buChar char="Ø"/>
            </a:pPr>
            <a:r>
              <a:rPr lang="bn-BD" dirty="0" smtClean="0">
                <a:latin typeface="NikoshBAN" pitchFamily="2" charset="0"/>
                <a:cs typeface="NikoshBAN" pitchFamily="2" charset="0"/>
              </a:rPr>
              <a:t>পদবীঃ প্রভাষক (কম্পিউটার)</a:t>
            </a:r>
          </a:p>
          <a:p>
            <a:pPr>
              <a:buFont typeface="Wingdings" pitchFamily="2" charset="2"/>
              <a:buChar char="Ø"/>
            </a:pPr>
            <a:r>
              <a:rPr lang="bn-BD" dirty="0" smtClean="0">
                <a:latin typeface="NikoshBAN" pitchFamily="2" charset="0"/>
                <a:cs typeface="NikoshBAN" pitchFamily="2" charset="0"/>
              </a:rPr>
              <a:t>মোবাইলঃ ০১৭১৮-২২০২৪২</a:t>
            </a:r>
          </a:p>
          <a:p>
            <a:pPr>
              <a:buNone/>
            </a:pPr>
            <a:r>
              <a:rPr lang="bn-BD" dirty="0" smtClean="0">
                <a:latin typeface="Times New Roman" pitchFamily="18" charset="0"/>
                <a:cs typeface="NikoshBAN" pitchFamily="2" charset="0"/>
              </a:rPr>
              <a:t> </a:t>
            </a:r>
            <a:r>
              <a:rPr lang="en-US" dirty="0" smtClean="0">
                <a:latin typeface="Times New Roman" pitchFamily="18" charset="0"/>
                <a:cs typeface="NikoshBAN" pitchFamily="2" charset="0"/>
              </a:rPr>
              <a:t>E-Mail: </a:t>
            </a:r>
            <a:r>
              <a:rPr lang="en-US" dirty="0" smtClean="0">
                <a:solidFill>
                  <a:schemeClr val="tx2">
                    <a:lumMod val="50000"/>
                  </a:schemeClr>
                </a:solidFill>
                <a:latin typeface="Times New Roman" pitchFamily="18" charset="0"/>
                <a:cs typeface="NikoshBAN" pitchFamily="2" charset="0"/>
                <a:hlinkClick r:id="rId4"/>
              </a:rPr>
              <a:t>sumonpouta1@gmail.com</a:t>
            </a:r>
            <a:endParaRPr lang="en-US" dirty="0" smtClean="0">
              <a:solidFill>
                <a:schemeClr val="tx2">
                  <a:lumMod val="50000"/>
                </a:schemeClr>
              </a:solidFill>
              <a:latin typeface="Times New Roman" pitchFamily="18" charset="0"/>
              <a:cs typeface="NikoshBAN" pitchFamily="2" charset="0"/>
            </a:endParaRPr>
          </a:p>
          <a:p>
            <a:pPr>
              <a:buNone/>
            </a:pPr>
            <a:r>
              <a:rPr lang="bn-BD" dirty="0" smtClean="0">
                <a:solidFill>
                  <a:srgbClr val="FF0000"/>
                </a:solidFill>
                <a:latin typeface="Times New Roman" pitchFamily="18" charset="0"/>
                <a:cs typeface="NikoshBAN" pitchFamily="2" charset="0"/>
              </a:rPr>
              <a:t>ফেসবুক আইডিঃ সুমন ওবায়দুর রহমান।</a:t>
            </a:r>
          </a:p>
          <a:p>
            <a:pPr>
              <a:buNone/>
            </a:pPr>
            <a:endParaRPr lang="bn-BD" sz="2400" dirty="0" smtClean="0">
              <a:solidFill>
                <a:srgbClr val="FF0000"/>
              </a:solidFill>
              <a:latin typeface="NikoshBAN" pitchFamily="2" charset="0"/>
              <a:cs typeface="NikoshBAN" pitchFamily="2" charset="0"/>
            </a:endParaRPr>
          </a:p>
          <a:p>
            <a:pPr>
              <a:buNone/>
            </a:pPr>
            <a:endParaRPr lang="bn-BD" sz="2400" dirty="0" smtClean="0">
              <a:solidFill>
                <a:srgbClr val="FF0000"/>
              </a:solidFill>
              <a:latin typeface="NikoshBAN" pitchFamily="2" charset="0"/>
              <a:cs typeface="NikoshBAN" pitchFamily="2" charset="0"/>
            </a:endParaRPr>
          </a:p>
          <a:p>
            <a:pPr>
              <a:buNone/>
            </a:pPr>
            <a:endParaRPr lang="en-US" dirty="0">
              <a:solidFill>
                <a:srgbClr val="FF0000"/>
              </a:solidFill>
              <a:latin typeface="NikoshBAN" pitchFamily="2" charset="0"/>
              <a:cs typeface="NikoshBAN" pitchFamily="2" charset="0"/>
            </a:endParaRPr>
          </a:p>
        </p:txBody>
      </p:sp>
      <p:grpSp>
        <p:nvGrpSpPr>
          <p:cNvPr id="7" name="Group 6"/>
          <p:cNvGrpSpPr/>
          <p:nvPr/>
        </p:nvGrpSpPr>
        <p:grpSpPr>
          <a:xfrm>
            <a:off x="254977" y="1929512"/>
            <a:ext cx="3402623" cy="4501661"/>
            <a:chOff x="2714625" y="5292"/>
            <a:chExt cx="5413374" cy="5413374"/>
          </a:xfrm>
        </p:grpSpPr>
        <p:sp>
          <p:nvSpPr>
            <p:cNvPr id="8" name="Oval 7"/>
            <p:cNvSpPr/>
            <p:nvPr/>
          </p:nvSpPr>
          <p:spPr>
            <a:xfrm>
              <a:off x="2714625" y="5292"/>
              <a:ext cx="5413374" cy="5413374"/>
            </a:xfrm>
            <a:prstGeom prst="ellipse">
              <a:avLst/>
            </a:prstGeom>
            <a:blipFill rotWithShape="0">
              <a:blip r:embed="rId5"/>
              <a:stretch>
                <a:fillRect/>
              </a:stretch>
            </a:blipFill>
            <a:ln w="5080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Oval 4"/>
            <p:cNvSpPr/>
            <p:nvPr/>
          </p:nvSpPr>
          <p:spPr>
            <a:xfrm>
              <a:off x="3507395" y="798062"/>
              <a:ext cx="3827834" cy="38278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p:txBody>
        </p:sp>
      </p:grpSp>
    </p:spTree>
    <p:extLst>
      <p:ext uri="{BB962C8B-B14F-4D97-AF65-F5344CB8AC3E}">
        <p14:creationId xmlns:p14="http://schemas.microsoft.com/office/powerpoint/2010/main" val="340883862"/>
      </p:ext>
    </p:extLst>
  </p:cSld>
  <p:clrMapOvr>
    <a:masterClrMapping/>
  </p:clrMapOvr>
  <p:transition spd="slow">
    <p:wedge/>
    <p:sndAc>
      <p:stSnd>
        <p:snd r:embed="rId2" name="camera.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umon\Desktop\Pic of Computer\images (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33834"/>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umon\Desktop\Pic of Computer\download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208332"/>
            <a:ext cx="2606395" cy="21526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umon\Desktop\Pic of Computer\download (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219199"/>
            <a:ext cx="2870994" cy="207712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Sumon\Desktop\Pic of Computer\download (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674" y="3924300"/>
            <a:ext cx="3223419" cy="23622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Sumon\Desktop\Pic of Computer\downloa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7973" y="3869751"/>
            <a:ext cx="3600655" cy="24712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152400"/>
            <a:ext cx="9144000" cy="646331"/>
          </a:xfrm>
          <a:prstGeom prst="rect">
            <a:avLst/>
          </a:prstGeom>
          <a:solidFill>
            <a:schemeClr val="accent3">
              <a:lumMod val="20000"/>
              <a:lumOff val="80000"/>
            </a:schemeClr>
          </a:solidFill>
        </p:spPr>
        <p:txBody>
          <a:bodyPr wrap="square" rtlCol="0">
            <a:spAutoFit/>
          </a:bodyPr>
          <a:lstStyle/>
          <a:p>
            <a:pPr algn="ctr"/>
            <a:r>
              <a:rPr lang="bn-BD" sz="3600" dirty="0">
                <a:latin typeface="NikoshBAN" pitchFamily="2" charset="0"/>
                <a:cs typeface="NikoshBAN" pitchFamily="2" charset="0"/>
              </a:rPr>
              <a:t>ছবিগুলো দেখো ও চিন্তা করো, ছবিগুলো কিসের?</a:t>
            </a:r>
            <a:endParaRPr lang="en-US" dirty="0"/>
          </a:p>
        </p:txBody>
      </p:sp>
    </p:spTree>
    <p:extLst>
      <p:ext uri="{BB962C8B-B14F-4D97-AF65-F5344CB8AC3E}">
        <p14:creationId xmlns:p14="http://schemas.microsoft.com/office/powerpoint/2010/main" val="204303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Ribbon 2"/>
          <p:cNvSpPr/>
          <p:nvPr/>
        </p:nvSpPr>
        <p:spPr>
          <a:xfrm>
            <a:off x="172792" y="609600"/>
            <a:ext cx="8610600" cy="898819"/>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38200" y="152400"/>
            <a:ext cx="7543800" cy="646331"/>
          </a:xfrm>
          <a:prstGeom prst="rect">
            <a:avLst/>
          </a:prstGeom>
          <a:solidFill>
            <a:schemeClr val="accent6">
              <a:lumMod val="75000"/>
            </a:schemeClr>
          </a:solidFill>
        </p:spPr>
        <p:txBody>
          <a:bodyPr wrap="square" rtlCol="0">
            <a:spAutoFit/>
          </a:bodyPr>
          <a:lstStyle/>
          <a:p>
            <a:pPr algn="ctr"/>
            <a:r>
              <a:rPr lang="bn-BD" sz="3600" dirty="0" smtClean="0">
                <a:latin typeface="NikoshBAN" pitchFamily="2" charset="0"/>
                <a:cs typeface="NikoshBAN" pitchFamily="2" charset="0"/>
              </a:rPr>
              <a:t>হ্যাঁ, ঠিকই ধরেছ----</a:t>
            </a:r>
            <a:endParaRPr lang="en-US" dirty="0">
              <a:latin typeface="NikoshBAN" pitchFamily="2" charset="0"/>
              <a:cs typeface="NikoshBAN" pitchFamily="2" charset="0"/>
            </a:endParaRPr>
          </a:p>
        </p:txBody>
      </p:sp>
      <p:sp>
        <p:nvSpPr>
          <p:cNvPr id="2" name="TextBox 1"/>
          <p:cNvSpPr txBox="1"/>
          <p:nvPr/>
        </p:nvSpPr>
        <p:spPr>
          <a:xfrm>
            <a:off x="2819400" y="943133"/>
            <a:ext cx="3124200" cy="646331"/>
          </a:xfrm>
          <a:prstGeom prst="rect">
            <a:avLst/>
          </a:prstGeom>
          <a:noFill/>
        </p:spPr>
        <p:txBody>
          <a:bodyPr wrap="square" rtlCol="0">
            <a:spAutoFit/>
          </a:bodyPr>
          <a:lstStyle/>
          <a:p>
            <a:pPr algn="ctr"/>
            <a:r>
              <a:rPr lang="bn-BD" sz="3600" dirty="0" smtClean="0">
                <a:solidFill>
                  <a:srgbClr val="FF0000"/>
                </a:solidFill>
                <a:latin typeface="NikoshBAN" pitchFamily="2" charset="0"/>
                <a:cs typeface="NikoshBAN" pitchFamily="2" charset="0"/>
              </a:rPr>
              <a:t>আজকের পাঠ</a:t>
            </a:r>
            <a:endParaRPr lang="en-US" dirty="0">
              <a:solidFill>
                <a:srgbClr val="FF0000"/>
              </a:solidFill>
              <a:latin typeface="NikoshBAN" pitchFamily="2" charset="0"/>
              <a:cs typeface="NikoshBAN" pitchFamily="2" charset="0"/>
            </a:endParaRPr>
          </a:p>
        </p:txBody>
      </p:sp>
      <p:sp>
        <p:nvSpPr>
          <p:cNvPr id="7" name="Rounded Rectangle 6"/>
          <p:cNvSpPr/>
          <p:nvPr/>
        </p:nvSpPr>
        <p:spPr>
          <a:xfrm>
            <a:off x="533400" y="4267200"/>
            <a:ext cx="8395952" cy="213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Users\Sumon\Desktop\Pic of Computer\images (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83" y="182880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umon\Desktop\Pic of Computer\images (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5614" y="1676400"/>
            <a:ext cx="3589985" cy="18952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38200" y="4495800"/>
            <a:ext cx="6934200" cy="1815882"/>
          </a:xfrm>
          <a:prstGeom prst="rect">
            <a:avLst/>
          </a:prstGeom>
          <a:noFill/>
        </p:spPr>
        <p:txBody>
          <a:bodyPr wrap="square" rtlCol="0">
            <a:spAutoFit/>
          </a:bodyPr>
          <a:lstStyle/>
          <a:p>
            <a:r>
              <a:rPr lang="bn-BD" sz="2800" dirty="0" smtClean="0">
                <a:latin typeface="NikoshBAN" pitchFamily="2" charset="0"/>
                <a:cs typeface="NikoshBAN" pitchFamily="2" charset="0"/>
              </a:rPr>
              <a:t>কম্পিউটারের প্রাথমিক ধারণাঃ</a:t>
            </a:r>
            <a:endParaRPr lang="bn-BD" sz="2400" dirty="0" smtClean="0">
              <a:latin typeface="NikoshBAN" pitchFamily="2" charset="0"/>
              <a:cs typeface="NikoshBAN" pitchFamily="2" charset="0"/>
            </a:endParaRPr>
          </a:p>
          <a:p>
            <a:r>
              <a:rPr lang="bn-BD" sz="2800" dirty="0" smtClean="0">
                <a:latin typeface="NikoshBAN" pitchFamily="2" charset="0"/>
                <a:cs typeface="NikoshBAN" pitchFamily="2" charset="0"/>
              </a:rPr>
              <a:t>কম্পিউটারের  ইতিহাস, প্রাচীন গণনা যন্ত্র, কম্পিউটারের শ্রেণি  বিভাগ, কম্পিউটারের প্রজন্ম, হার্ডওয়্যার ও সফটওয়্যার, কম্পিউটারের অভ্যন্তরীণ সংগঠন ও মৌলিক কার্যাবলী।</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236847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barn(inVertical)">
                                      <p:cBhvr>
                                        <p:cTn id="20" dur="500"/>
                                        <p:tgtEl>
                                          <p:spTgt spid="3074"/>
                                        </p:tgtEl>
                                      </p:cBhvr>
                                    </p:animEffect>
                                  </p:childTnLst>
                                </p:cTn>
                              </p:par>
                              <p:par>
                                <p:cTn id="21" presetID="16" presetClass="entr" presetSubtype="21" fill="hold" nodeType="withEffect">
                                  <p:stCondLst>
                                    <p:cond delay="0"/>
                                  </p:stCondLst>
                                  <p:childTnLst>
                                    <p:set>
                                      <p:cBhvr>
                                        <p:cTn id="22" dur="1" fill="hold">
                                          <p:stCondLst>
                                            <p:cond delay="0"/>
                                          </p:stCondLst>
                                        </p:cTn>
                                        <p:tgtEl>
                                          <p:spTgt spid="3075"/>
                                        </p:tgtEl>
                                        <p:attrNameLst>
                                          <p:attrName>style.visibility</p:attrName>
                                        </p:attrNameLst>
                                      </p:cBhvr>
                                      <p:to>
                                        <p:strVal val="visible"/>
                                      </p:to>
                                    </p:set>
                                    <p:animEffect transition="in" filter="barn(inVertical)">
                                      <p:cBhvr>
                                        <p:cTn id="23" dur="500"/>
                                        <p:tgtEl>
                                          <p:spTgt spid="307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2"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70434"/>
            <a:ext cx="9143999" cy="1015663"/>
          </a:xfrm>
          <a:prstGeom prst="rect">
            <a:avLst/>
          </a:prstGeom>
          <a:solidFill>
            <a:schemeClr val="accent1">
              <a:lumMod val="75000"/>
            </a:schemeClr>
          </a:solidFill>
        </p:spPr>
        <p:txBody>
          <a:bodyPr wrap="square" rtlCol="0">
            <a:spAutoFit/>
          </a:bodyPr>
          <a:lstStyle/>
          <a:p>
            <a:pPr algn="ctr"/>
            <a:r>
              <a:rPr lang="en-US" sz="6000" dirty="0" err="1" smtClean="0"/>
              <a:t>এসো</a:t>
            </a:r>
            <a:r>
              <a:rPr lang="bn-BD" sz="6000" dirty="0"/>
              <a:t> </a:t>
            </a:r>
            <a:r>
              <a:rPr lang="bn-BD" sz="6000" dirty="0" smtClean="0"/>
              <a:t>একটি </a:t>
            </a:r>
            <a:r>
              <a:rPr lang="en-US" sz="6000" dirty="0" err="1" smtClean="0"/>
              <a:t>ভিডিও</a:t>
            </a:r>
            <a:r>
              <a:rPr lang="en-US" sz="6000" dirty="0" smtClean="0"/>
              <a:t> </a:t>
            </a:r>
            <a:r>
              <a:rPr lang="en-US" sz="6000" dirty="0" err="1" smtClean="0"/>
              <a:t>দেখি</a:t>
            </a:r>
            <a:endParaRPr lang="en-US" sz="3600" dirty="0"/>
          </a:p>
        </p:txBody>
      </p:sp>
      <p:pic>
        <p:nvPicPr>
          <p:cNvPr id="5122" name="Picture 2" descr="C:\Users\Sumon\Desktop\Pic of Computer\images (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3886200" cy="3429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1940107161"/>
              </p:ext>
            </p:extLst>
          </p:nvPr>
        </p:nvGraphicFramePr>
        <p:xfrm>
          <a:off x="5334000" y="3200400"/>
          <a:ext cx="914400" cy="771525"/>
        </p:xfrm>
        <a:graphic>
          <a:graphicData uri="http://schemas.openxmlformats.org/presentationml/2006/ole">
            <mc:AlternateContent xmlns:mc="http://schemas.openxmlformats.org/markup-compatibility/2006">
              <mc:Choice xmlns:v="urn:schemas-microsoft-com:vml" Requires="v">
                <p:oleObj spid="_x0000_s1081" name="Packager Shell Object" showAsIcon="1" r:id="rId4" imgW="914400" imgH="771480" progId="Package">
                  <p:embed/>
                </p:oleObj>
              </mc:Choice>
              <mc:Fallback>
                <p:oleObj name="Packager Shell Object" showAsIcon="1" r:id="rId4" imgW="914400" imgH="771480" progId="Package">
                  <p:embed/>
                  <p:pic>
                    <p:nvPicPr>
                      <p:cNvPr id="0" name=""/>
                      <p:cNvPicPr/>
                      <p:nvPr/>
                    </p:nvPicPr>
                    <p:blipFill>
                      <a:blip r:embed="rId5"/>
                      <a:stretch>
                        <a:fillRect/>
                      </a:stretch>
                    </p:blipFill>
                    <p:spPr>
                      <a:xfrm>
                        <a:off x="533400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526945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1107996"/>
          </a:xfrm>
          <a:prstGeom prst="rect">
            <a:avLst/>
          </a:prstGeom>
          <a:solidFill>
            <a:schemeClr val="accent3">
              <a:lumMod val="40000"/>
              <a:lumOff val="60000"/>
            </a:schemeClr>
          </a:solidFill>
        </p:spPr>
        <p:txBody>
          <a:bodyPr wrap="square" rtlCol="0">
            <a:spAutoFit/>
          </a:bodyPr>
          <a:lstStyle/>
          <a:p>
            <a:pPr algn="ctr"/>
            <a:r>
              <a:rPr lang="bn-BD" sz="6600" b="1" dirty="0">
                <a:solidFill>
                  <a:srgbClr val="002060"/>
                </a:solidFill>
                <a:latin typeface="NikoshBAN" pitchFamily="2" charset="0"/>
                <a:cs typeface="NikoshBAN" pitchFamily="2" charset="0"/>
              </a:rPr>
              <a:t>শিখনফল</a:t>
            </a:r>
            <a:endParaRPr lang="en-US" dirty="0"/>
          </a:p>
        </p:txBody>
      </p:sp>
      <p:sp>
        <p:nvSpPr>
          <p:cNvPr id="5" name="TextBox 4"/>
          <p:cNvSpPr txBox="1"/>
          <p:nvPr/>
        </p:nvSpPr>
        <p:spPr>
          <a:xfrm>
            <a:off x="0" y="3276600"/>
            <a:ext cx="9144000" cy="5016758"/>
          </a:xfrm>
          <a:prstGeom prst="rect">
            <a:avLst/>
          </a:prstGeom>
          <a:noFill/>
        </p:spPr>
        <p:txBody>
          <a:bodyPr wrap="square" rtlCol="0">
            <a:spAutoFit/>
          </a:bodyPr>
          <a:lstStyle/>
          <a:p>
            <a:r>
              <a:rPr lang="bn-BD" sz="4000" dirty="0">
                <a:solidFill>
                  <a:srgbClr val="92D050"/>
                </a:solidFill>
                <a:latin typeface="NikoshBAN" pitchFamily="2" charset="0"/>
                <a:cs typeface="NikoshBAN" pitchFamily="2" charset="0"/>
              </a:rPr>
              <a:t>এই পাঠ শেষে শিক্ষার্থীরা </a:t>
            </a:r>
            <a:r>
              <a:rPr lang="bn-BD" sz="4000" dirty="0" smtClean="0">
                <a:solidFill>
                  <a:srgbClr val="92D050"/>
                </a:solidFill>
                <a:latin typeface="NikoshBAN" pitchFamily="2" charset="0"/>
                <a:cs typeface="NikoshBAN" pitchFamily="2" charset="0"/>
              </a:rPr>
              <a:t>......</a:t>
            </a:r>
          </a:p>
          <a:p>
            <a:r>
              <a:rPr lang="bn-BD" sz="3200" dirty="0" smtClean="0">
                <a:latin typeface="NikoshBAN" pitchFamily="2" charset="0"/>
                <a:cs typeface="NikoshBAN" pitchFamily="2" charset="0"/>
              </a:rPr>
              <a:t>১। </a:t>
            </a:r>
            <a:r>
              <a:rPr lang="bn-BD" sz="3200" dirty="0">
                <a:latin typeface="NikoshBAN" pitchFamily="2" charset="0"/>
                <a:cs typeface="NikoshBAN" pitchFamily="2" charset="0"/>
              </a:rPr>
              <a:t>কম্পিউটারের  ইতিহাস, প্রাচীন গণনা </a:t>
            </a:r>
            <a:r>
              <a:rPr lang="bn-BD" sz="3200" dirty="0" smtClean="0">
                <a:latin typeface="NikoshBAN" pitchFamily="2" charset="0"/>
                <a:cs typeface="NikoshBAN" pitchFamily="2" charset="0"/>
              </a:rPr>
              <a:t>যন্ত্র সম্পর্কে বলতে পারবে।</a:t>
            </a:r>
            <a:endParaRPr lang="bn-BD" sz="4000" dirty="0" smtClean="0">
              <a:latin typeface="NikoshBAN" pitchFamily="2" charset="0"/>
              <a:cs typeface="NikoshBAN" pitchFamily="2" charset="0"/>
            </a:endParaRPr>
          </a:p>
          <a:p>
            <a:r>
              <a:rPr lang="bn-BD" sz="3200" dirty="0" smtClean="0">
                <a:latin typeface="NikoshBAN" pitchFamily="2" charset="0"/>
                <a:cs typeface="NikoshBAN" pitchFamily="2" charset="0"/>
              </a:rPr>
              <a:t>২</a:t>
            </a:r>
            <a:r>
              <a:rPr lang="bn-BD" sz="3200" dirty="0">
                <a:latin typeface="NikoshBAN" pitchFamily="2" charset="0"/>
                <a:cs typeface="NikoshBAN" pitchFamily="2" charset="0"/>
              </a:rPr>
              <a:t>।  কম্পিউটারের শ্রেণি  বিভাগ, কম্পিউটারের </a:t>
            </a:r>
            <a:r>
              <a:rPr lang="bn-BD" sz="3200" dirty="0" smtClean="0">
                <a:latin typeface="NikoshBAN" pitchFamily="2" charset="0"/>
                <a:cs typeface="NikoshBAN" pitchFamily="2" charset="0"/>
              </a:rPr>
              <a:t>প্রজন্ম বর্ণনা করতে  </a:t>
            </a:r>
          </a:p>
          <a:p>
            <a:r>
              <a:rPr lang="bn-BD" sz="3200" dirty="0">
                <a:latin typeface="NikoshBAN" pitchFamily="2" charset="0"/>
                <a:cs typeface="NikoshBAN" pitchFamily="2" charset="0"/>
              </a:rPr>
              <a:t> </a:t>
            </a:r>
            <a:r>
              <a:rPr lang="bn-BD" sz="3200" dirty="0" smtClean="0">
                <a:latin typeface="NikoshBAN" pitchFamily="2" charset="0"/>
                <a:cs typeface="NikoshBAN" pitchFamily="2" charset="0"/>
              </a:rPr>
              <a:t>    পারবে।</a:t>
            </a:r>
          </a:p>
          <a:p>
            <a:r>
              <a:rPr lang="bn-BD" sz="3200" dirty="0" smtClean="0">
                <a:latin typeface="NikoshBAN" pitchFamily="2" charset="0"/>
                <a:cs typeface="NikoshBAN" pitchFamily="2" charset="0"/>
              </a:rPr>
              <a:t>৩। </a:t>
            </a:r>
            <a:r>
              <a:rPr lang="bn-BD" sz="3200" dirty="0">
                <a:latin typeface="NikoshBAN" pitchFamily="2" charset="0"/>
                <a:cs typeface="NikoshBAN" pitchFamily="2" charset="0"/>
              </a:rPr>
              <a:t>হার্ডওয়্যার ও সফটওয়্যার, কম্পিউটারের অভ্যন্তরীণ সংগঠন ও </a:t>
            </a:r>
            <a:endParaRPr lang="bn-BD" sz="3200" dirty="0" smtClean="0">
              <a:latin typeface="NikoshBAN" pitchFamily="2" charset="0"/>
              <a:cs typeface="NikoshBAN" pitchFamily="2" charset="0"/>
            </a:endParaRPr>
          </a:p>
          <a:p>
            <a:r>
              <a:rPr lang="bn-BD" sz="3200" dirty="0">
                <a:latin typeface="NikoshBAN" pitchFamily="2" charset="0"/>
                <a:cs typeface="NikoshBAN" pitchFamily="2" charset="0"/>
              </a:rPr>
              <a:t> </a:t>
            </a:r>
            <a:r>
              <a:rPr lang="bn-BD" sz="3200" dirty="0" smtClean="0">
                <a:latin typeface="NikoshBAN" pitchFamily="2" charset="0"/>
                <a:cs typeface="NikoshBAN" pitchFamily="2" charset="0"/>
              </a:rPr>
              <a:t>    মৌলিক কার্যাবলি ব্যাখ্যা করতে পারবে।</a:t>
            </a:r>
            <a:endParaRPr lang="bn-BD" sz="3200" dirty="0">
              <a:latin typeface="NikoshBAN" pitchFamily="2" charset="0"/>
              <a:cs typeface="NikoshBAN" pitchFamily="2" charset="0"/>
            </a:endParaRPr>
          </a:p>
          <a:p>
            <a:endParaRPr lang="bn-BD" sz="4000" dirty="0">
              <a:solidFill>
                <a:srgbClr val="C00000"/>
              </a:solidFill>
              <a:latin typeface="NikoshBAN" pitchFamily="2" charset="0"/>
              <a:cs typeface="NikoshBAN" pitchFamily="2" charset="0"/>
            </a:endParaRPr>
          </a:p>
          <a:p>
            <a:endParaRPr lang="bn-BD" sz="4000" dirty="0" smtClean="0">
              <a:solidFill>
                <a:srgbClr val="0070C0"/>
              </a:solidFill>
              <a:latin typeface="NikoshBAN" pitchFamily="2" charset="0"/>
              <a:cs typeface="NikoshBAN" pitchFamily="2" charset="0"/>
            </a:endParaRPr>
          </a:p>
          <a:p>
            <a:endParaRPr lang="en-US" sz="4000" dirty="0"/>
          </a:p>
        </p:txBody>
      </p:sp>
      <p:pic>
        <p:nvPicPr>
          <p:cNvPr id="4099" name="Picture 3" descr="C:\Users\Sumon\Desktop\Pic of Computer\images (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93746"/>
            <a:ext cx="3276600" cy="15430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Sumon\Desktop\Pic of Computer\download (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337669"/>
            <a:ext cx="2514600"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98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umon\Desktop\Pic of Computer\images (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00400" cy="12696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197" y="2264535"/>
            <a:ext cx="8915400" cy="4924425"/>
          </a:xfrm>
          <a:prstGeom prst="rect">
            <a:avLst/>
          </a:prstGeom>
          <a:noFill/>
        </p:spPr>
        <p:txBody>
          <a:bodyPr wrap="square" rtlCol="0">
            <a:spAutoFit/>
          </a:bodyPr>
          <a:lstStyle/>
          <a:p>
            <a:r>
              <a:rPr lang="bn-BD" sz="2800" dirty="0">
                <a:solidFill>
                  <a:srgbClr val="FFC000"/>
                </a:solidFill>
                <a:latin typeface="NikoshBAN" pitchFamily="2" charset="0"/>
                <a:cs typeface="NikoshBAN" pitchFamily="2" charset="0"/>
              </a:rPr>
              <a:t>কম্পিউটারের  </a:t>
            </a:r>
            <a:r>
              <a:rPr lang="bn-BD" sz="2800" dirty="0" smtClean="0">
                <a:solidFill>
                  <a:srgbClr val="FFC000"/>
                </a:solidFill>
                <a:latin typeface="NikoshBAN" pitchFamily="2" charset="0"/>
                <a:cs typeface="NikoshBAN" pitchFamily="2" charset="0"/>
              </a:rPr>
              <a:t>ইতিহাসঃ </a:t>
            </a:r>
            <a:r>
              <a:rPr lang="bn-BD" sz="2400" dirty="0" smtClean="0">
                <a:latin typeface="NikoshBAN" pitchFamily="2" charset="0"/>
                <a:cs typeface="NikoshBAN" pitchFamily="2" charset="0"/>
              </a:rPr>
              <a:t>মানব সভ্যতার জন্মলগ্ন থেকে মানুষ গণনার কাজ করে আসছে। এজন্য বিভিন্ন সময়ে বিভিন্ন ধরণের কলাকৌশল এবং যন্ত্রের সাহায্য গ্রহণ করেছে। কম্পিউটার সমগ্র মানব সভ্যতাকে এক নতুন মাত্রা দিয়েছে। কম্পিউটার মানুষ একদিনে তৈরি করতে পারেনি, এর রয়েছে সুদীর্ঘ ইতিহাস। প্রাচীনকালে সংখ্যা বুঝানোর জন্য নুড়ি পাথর, ঝিনুক, দড়ির গিঁট ইত্যাদিও প্রচলন ছিল। আজকালও আমরা সংখ্যা বুঝানোর জন্য আঙুল এবং আঙুলের দাগ ব্যবহার করে থাকি। রোমান ভাষায় এ সকল নুড়িগুলোকে ক্যালকুলি ( </a:t>
            </a:r>
            <a:r>
              <a:rPr lang="en-US" sz="2400" dirty="0" smtClean="0">
                <a:latin typeface="NikoshBAN" pitchFamily="2" charset="0"/>
                <a:cs typeface="NikoshBAN" pitchFamily="2" charset="0"/>
              </a:rPr>
              <a:t>Calculi ) </a:t>
            </a:r>
            <a:r>
              <a:rPr lang="bn-BD" sz="2400" dirty="0" smtClean="0">
                <a:latin typeface="NikoshBAN" pitchFamily="2" charset="0"/>
                <a:cs typeface="NikoshBAN" pitchFamily="2" charset="0"/>
              </a:rPr>
              <a:t>বলা হত। এ </a:t>
            </a:r>
            <a:r>
              <a:rPr lang="en-US" sz="2400" dirty="0" smtClean="0">
                <a:latin typeface="NikoshBAN" pitchFamily="2" charset="0"/>
                <a:cs typeface="NikoshBAN" pitchFamily="2" charset="0"/>
              </a:rPr>
              <a:t>Calculi</a:t>
            </a:r>
            <a:r>
              <a:rPr lang="bn-BD" sz="2400" dirty="0" smtClean="0">
                <a:latin typeface="NikoshBAN" pitchFamily="2" charset="0"/>
                <a:cs typeface="NikoshBAN" pitchFamily="2" charset="0"/>
              </a:rPr>
              <a:t> থেকে </a:t>
            </a:r>
            <a:r>
              <a:rPr lang="en-US" sz="2400" dirty="0" smtClean="0">
                <a:latin typeface="NikoshBAN" pitchFamily="2" charset="0"/>
                <a:cs typeface="NikoshBAN" pitchFamily="2" charset="0"/>
              </a:rPr>
              <a:t>Calculate </a:t>
            </a:r>
            <a:r>
              <a:rPr lang="bn-BD" sz="2400" dirty="0" smtClean="0">
                <a:latin typeface="NikoshBAN" pitchFamily="2" charset="0"/>
                <a:cs typeface="NikoshBAN" pitchFamily="2" charset="0"/>
              </a:rPr>
              <a:t>বা হিসাব শব্দের উৎপত্তি। এরপর কম্পিউটার বিবর্তিত হয়েছে যুগে যুগে। </a:t>
            </a:r>
          </a:p>
          <a:p>
            <a:r>
              <a:rPr lang="bn-BD" sz="2400" dirty="0" smtClean="0">
                <a:latin typeface="NikoshBAN" pitchFamily="2" charset="0"/>
                <a:cs typeface="NikoshBAN" pitchFamily="2" charset="0"/>
              </a:rPr>
              <a:t>মেকানিক্যাল যুগ, ইলেক্ট্রোমেকানিক্যাল</a:t>
            </a:r>
            <a:r>
              <a:rPr lang="bn-BD" sz="2800" dirty="0">
                <a:latin typeface="NikoshBAN" pitchFamily="2" charset="0"/>
                <a:cs typeface="NikoshBAN" pitchFamily="2" charset="0"/>
              </a:rPr>
              <a:t> </a:t>
            </a:r>
            <a:r>
              <a:rPr lang="bn-BD" sz="2400" dirty="0" smtClean="0">
                <a:latin typeface="NikoshBAN" pitchFamily="2" charset="0"/>
                <a:cs typeface="NikoshBAN" pitchFamily="2" charset="0"/>
              </a:rPr>
              <a:t>যুগ এবং আধুনিক ইলেকট্রনিক কম্পিউটারের যুগ ইত্যাদি। কম্পিউটার কোন বিজ্ঞানীর একক প্রচেষ্টার ফসল নয় বরং অনেকের সম্মিলিত প্রয়োগের ফল। নানাভাবে নানাদেশে, অনেক উদ্ভাবকের হাতের ছোঁয়ায় কম্পিউটার বর্তমান অবস্থায় এসে পৌঁছেছে।</a:t>
            </a:r>
          </a:p>
          <a:p>
            <a:endParaRPr lang="en-US" dirty="0">
              <a:solidFill>
                <a:srgbClr val="FFC000"/>
              </a:solidFill>
            </a:endParaRPr>
          </a:p>
        </p:txBody>
      </p:sp>
      <p:pic>
        <p:nvPicPr>
          <p:cNvPr id="5" name="Picture 4" descr="C:\Users\Sumon\Desktop\Pic of Computer\images (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0"/>
            <a:ext cx="37338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91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Sumon\Desktop\Pic of Computer\images (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399" y="1257300"/>
            <a:ext cx="4014107" cy="22479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Sumon\Desktop\Pic of Computer\images (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223" y="1257300"/>
            <a:ext cx="4067578" cy="26148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33600" y="228600"/>
            <a:ext cx="4114800" cy="707886"/>
          </a:xfrm>
          <a:prstGeom prst="rect">
            <a:avLst/>
          </a:prstGeom>
          <a:solidFill>
            <a:schemeClr val="bg2">
              <a:lumMod val="50000"/>
            </a:schemeClr>
          </a:solidFill>
        </p:spPr>
        <p:txBody>
          <a:bodyPr wrap="square" rtlCol="0">
            <a:spAutoFit/>
          </a:bodyPr>
          <a:lstStyle/>
          <a:p>
            <a:pPr algn="ctr"/>
            <a:r>
              <a:rPr lang="bn-BD" sz="4000" dirty="0">
                <a:latin typeface="NikoshBAN" pitchFamily="2" charset="0"/>
                <a:cs typeface="NikoshBAN" pitchFamily="2" charset="0"/>
              </a:rPr>
              <a:t>প্রাচীন গণনা যন্ত্র</a:t>
            </a:r>
            <a:endParaRPr lang="en-US" dirty="0"/>
          </a:p>
        </p:txBody>
      </p:sp>
      <p:sp>
        <p:nvSpPr>
          <p:cNvPr id="5" name="TextBox 4"/>
          <p:cNvSpPr txBox="1"/>
          <p:nvPr/>
        </p:nvSpPr>
        <p:spPr>
          <a:xfrm>
            <a:off x="428223" y="4108361"/>
            <a:ext cx="2667000" cy="646331"/>
          </a:xfrm>
          <a:prstGeom prst="rect">
            <a:avLst/>
          </a:prstGeom>
          <a:solidFill>
            <a:schemeClr val="tx2">
              <a:lumMod val="60000"/>
              <a:lumOff val="40000"/>
            </a:schemeClr>
          </a:solidFill>
        </p:spPr>
        <p:txBody>
          <a:bodyPr wrap="square" rtlCol="0">
            <a:spAutoFit/>
          </a:bodyPr>
          <a:lstStyle/>
          <a:p>
            <a:pPr algn="ctr"/>
            <a:r>
              <a:rPr lang="bn-BD" sz="3600" dirty="0" smtClean="0">
                <a:latin typeface="NikoshBAN" pitchFamily="2" charset="0"/>
                <a:cs typeface="NikoshBAN" pitchFamily="2" charset="0"/>
              </a:rPr>
              <a:t>অ্যাবাকাস</a:t>
            </a:r>
            <a:endParaRPr lang="en-US" dirty="0">
              <a:latin typeface="NikoshBAN" pitchFamily="2" charset="0"/>
              <a:cs typeface="NikoshBAN" pitchFamily="2" charset="0"/>
            </a:endParaRPr>
          </a:p>
        </p:txBody>
      </p:sp>
      <p:sp>
        <p:nvSpPr>
          <p:cNvPr id="6" name="TextBox 5"/>
          <p:cNvSpPr txBox="1"/>
          <p:nvPr/>
        </p:nvSpPr>
        <p:spPr>
          <a:xfrm>
            <a:off x="5181600" y="3892917"/>
            <a:ext cx="3581401" cy="1077218"/>
          </a:xfrm>
          <a:prstGeom prst="rect">
            <a:avLst/>
          </a:prstGeom>
          <a:solidFill>
            <a:schemeClr val="tx2">
              <a:lumMod val="60000"/>
              <a:lumOff val="40000"/>
            </a:schemeClr>
          </a:solidFill>
        </p:spPr>
        <p:txBody>
          <a:bodyPr wrap="square" rtlCol="0">
            <a:spAutoFit/>
          </a:bodyPr>
          <a:lstStyle/>
          <a:p>
            <a:r>
              <a:rPr lang="bn-BD" sz="3200" dirty="0" smtClean="0">
                <a:latin typeface="NikoshBAN" pitchFamily="2" charset="0"/>
                <a:cs typeface="NikoshBAN" pitchFamily="2" charset="0"/>
              </a:rPr>
              <a:t>নুড়ি পাথর, হাতের গিঁট, ঝিনুক, নেপিয়ারের হাড় </a:t>
            </a:r>
            <a:endParaRPr lang="en-US" dirty="0">
              <a:latin typeface="NikoshBAN" pitchFamily="2" charset="0"/>
              <a:cs typeface="NikoshBAN" pitchFamily="2" charset="0"/>
            </a:endParaRPr>
          </a:p>
        </p:txBody>
      </p:sp>
      <p:sp>
        <p:nvSpPr>
          <p:cNvPr id="8" name="TextBox 7"/>
          <p:cNvSpPr txBox="1"/>
          <p:nvPr/>
        </p:nvSpPr>
        <p:spPr>
          <a:xfrm>
            <a:off x="228601" y="5181600"/>
            <a:ext cx="8763000" cy="1384995"/>
          </a:xfrm>
          <a:prstGeom prst="rect">
            <a:avLst/>
          </a:prstGeom>
          <a:noFill/>
        </p:spPr>
        <p:txBody>
          <a:bodyPr wrap="square" rtlCol="0">
            <a:spAutoFit/>
          </a:bodyPr>
          <a:lstStyle/>
          <a:p>
            <a:r>
              <a:rPr lang="bn-BD" sz="2800" dirty="0" smtClean="0">
                <a:latin typeface="NikoshBAN" pitchFamily="2" charset="0"/>
                <a:cs typeface="NikoshBAN" pitchFamily="2" charset="0"/>
              </a:rPr>
              <a:t>অ্যাবাকাস হলো প্রথম গণনা যন্ত্র, এখন থেকে প্রায় আড়াই হাজার বছর পূর্বে খ্রিষ্টপূর্ব ৪৫০/৫০০ অব্দে চীন/মিশরে গণনার জন্য এ ধরণের যন্ত্র ব্যবহার করা হত।</a:t>
            </a:r>
            <a:endParaRPr lang="en-US" dirty="0"/>
          </a:p>
        </p:txBody>
      </p:sp>
    </p:spTree>
    <p:extLst>
      <p:ext uri="{BB962C8B-B14F-4D97-AF65-F5344CB8AC3E}">
        <p14:creationId xmlns:p14="http://schemas.microsoft.com/office/powerpoint/2010/main" val="284515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umon\Desktop\Pic of Computer\download (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337534"/>
            <a:ext cx="3677745" cy="2253266"/>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Sumon\Desktop\Pic of Computer\download (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3234"/>
            <a:ext cx="3810000" cy="24767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19200" y="2819400"/>
            <a:ext cx="1905000" cy="523220"/>
          </a:xfrm>
          <a:prstGeom prst="rect">
            <a:avLst/>
          </a:prstGeom>
          <a:solidFill>
            <a:schemeClr val="accent6">
              <a:lumMod val="75000"/>
            </a:schemeClr>
          </a:solidFill>
        </p:spPr>
        <p:txBody>
          <a:bodyPr wrap="square" rtlCol="0">
            <a:spAutoFit/>
          </a:bodyPr>
          <a:lstStyle/>
          <a:p>
            <a:r>
              <a:rPr lang="bn-BD" sz="2800" dirty="0" smtClean="0">
                <a:latin typeface="NikoshBAN" pitchFamily="2" charset="0"/>
                <a:cs typeface="NikoshBAN" pitchFamily="2" charset="0"/>
              </a:rPr>
              <a:t>ডিফারেন্স ইঞ্জিন</a:t>
            </a:r>
            <a:endParaRPr lang="en-US" dirty="0">
              <a:latin typeface="NikoshBAN" pitchFamily="2" charset="0"/>
              <a:cs typeface="NikoshBAN" pitchFamily="2" charset="0"/>
            </a:endParaRPr>
          </a:p>
        </p:txBody>
      </p:sp>
      <p:sp>
        <p:nvSpPr>
          <p:cNvPr id="7" name="TextBox 6"/>
          <p:cNvSpPr txBox="1"/>
          <p:nvPr/>
        </p:nvSpPr>
        <p:spPr>
          <a:xfrm>
            <a:off x="5334000" y="2700010"/>
            <a:ext cx="2590800" cy="523220"/>
          </a:xfrm>
          <a:prstGeom prst="rect">
            <a:avLst/>
          </a:prstGeom>
          <a:solidFill>
            <a:schemeClr val="accent6">
              <a:lumMod val="75000"/>
            </a:schemeClr>
          </a:solidFill>
        </p:spPr>
        <p:txBody>
          <a:bodyPr wrap="square" rtlCol="0">
            <a:spAutoFit/>
          </a:bodyPr>
          <a:lstStyle/>
          <a:p>
            <a:r>
              <a:rPr lang="bn-BD" sz="2800" dirty="0" smtClean="0">
                <a:latin typeface="NikoshBAN" pitchFamily="2" charset="0"/>
                <a:cs typeface="NikoshBAN" pitchFamily="2" charset="0"/>
              </a:rPr>
              <a:t>অ্যানালিটিক্যাল ইঞ্জিন</a:t>
            </a:r>
            <a:endParaRPr lang="en-US" dirty="0">
              <a:latin typeface="NikoshBAN" pitchFamily="2" charset="0"/>
              <a:cs typeface="NikoshBAN" pitchFamily="2" charset="0"/>
            </a:endParaRPr>
          </a:p>
        </p:txBody>
      </p:sp>
      <p:sp>
        <p:nvSpPr>
          <p:cNvPr id="11" name="TextBox 10"/>
          <p:cNvSpPr txBox="1"/>
          <p:nvPr/>
        </p:nvSpPr>
        <p:spPr>
          <a:xfrm>
            <a:off x="0" y="3669268"/>
            <a:ext cx="9144000" cy="1815882"/>
          </a:xfrm>
          <a:prstGeom prst="rect">
            <a:avLst/>
          </a:prstGeom>
          <a:solidFill>
            <a:schemeClr val="bg2">
              <a:lumMod val="75000"/>
            </a:schemeClr>
          </a:solidFill>
        </p:spPr>
        <p:txBody>
          <a:bodyPr wrap="square" rtlCol="0">
            <a:spAutoFit/>
          </a:bodyPr>
          <a:lstStyle/>
          <a:p>
            <a:r>
              <a:rPr lang="bn-BD" sz="2800" dirty="0" smtClean="0">
                <a:latin typeface="NikoshBAN" pitchFamily="2" charset="0"/>
                <a:cs typeface="NikoshBAN" pitchFamily="2" charset="0"/>
              </a:rPr>
              <a:t>১৭৮৬ সালে জার্মানির মুলার নামে এক ব্যক্তি বিয়োগ করার জন্য ডিফারেন্স ইঞ্জিন নামে একটি গণনা যন্ত্র তৈরি করার জন্য পরিকল্পনা করেন। পরবর্তীতে ক্যামব্রিজ বিশ্ববিদ্যালয়ের গণিতের অধ্যাপক চার্লস ব্যাবেজ ( </a:t>
            </a:r>
            <a:r>
              <a:rPr lang="en-US" sz="2800" dirty="0" smtClean="0">
                <a:latin typeface="NikoshBAN" pitchFamily="2" charset="0"/>
                <a:cs typeface="NikoshBAN" pitchFamily="2" charset="0"/>
              </a:rPr>
              <a:t>Charles Babbage ) </a:t>
            </a:r>
            <a:r>
              <a:rPr lang="bn-BD" sz="2800" dirty="0" smtClean="0">
                <a:latin typeface="NikoshBAN" pitchFamily="2" charset="0"/>
                <a:cs typeface="NikoshBAN" pitchFamily="2" charset="0"/>
              </a:rPr>
              <a:t>আরো উন্নত মানের ডিফারেন্স ইঞ্জিন তৈরির জন্য কাজ করেন।</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40949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604</TotalTime>
  <Words>601</Words>
  <Application>Microsoft Office PowerPoint</Application>
  <PresentationFormat>On-screen Show (4:3)</PresentationFormat>
  <Paragraphs>70</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Packager Shell Object</vt:lpstr>
      <vt:lpstr>PowerPoint Presentation</vt:lpstr>
      <vt:lpstr>শিক্ষক পরিচিতি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Sumon</dc:creator>
  <cp:lastModifiedBy>Sumon</cp:lastModifiedBy>
  <cp:revision>154</cp:revision>
  <dcterms:created xsi:type="dcterms:W3CDTF">2006-08-16T00:00:00Z</dcterms:created>
  <dcterms:modified xsi:type="dcterms:W3CDTF">2020-02-29T08:30:25Z</dcterms:modified>
</cp:coreProperties>
</file>