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91" autoAdjust="0"/>
  </p:normalViewPr>
  <p:slideViewPr>
    <p:cSldViewPr snapToGrid="0">
      <p:cViewPr varScale="1">
        <p:scale>
          <a:sx n="76" d="100"/>
          <a:sy n="76" d="100"/>
        </p:scale>
        <p:origin x="-5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3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8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568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983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8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04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0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1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7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3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2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7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7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0C912-40D6-487E-9F91-97110EBC148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09E9F9-EC87-42A3-8EEE-9D7EBDA0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8706"/>
            <a:ext cx="12192000" cy="68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F06212-FE44-4B1B-B6D8-6C069D2A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21" y="609600"/>
            <a:ext cx="11185741" cy="1320800"/>
          </a:xfrm>
        </p:spPr>
        <p:txBody>
          <a:bodyPr/>
          <a:lstStyle/>
          <a:p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ভ্রান্ত</a:t>
            </a:r>
            <a:r>
              <a:rPr lang="en-US" dirty="0"/>
              <a:t> </a:t>
            </a:r>
            <a:r>
              <a:rPr lang="en-US" dirty="0" err="1"/>
              <a:t>প্রয়োগে</a:t>
            </a:r>
            <a:r>
              <a:rPr lang="en-US" dirty="0"/>
              <a:t> </a:t>
            </a:r>
            <a:r>
              <a:rPr lang="en-US" dirty="0" err="1"/>
              <a:t>সৃষ্ট</a:t>
            </a:r>
            <a:r>
              <a:rPr lang="en-US" dirty="0"/>
              <a:t> </a:t>
            </a:r>
            <a:r>
              <a:rPr lang="en-US" dirty="0" err="1"/>
              <a:t>কতিপয়</a:t>
            </a:r>
            <a:r>
              <a:rPr lang="en-US" dirty="0"/>
              <a:t> </a:t>
            </a:r>
            <a:r>
              <a:rPr lang="en-US" dirty="0" err="1"/>
              <a:t>অনুপপত্তি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D2C16A-7D9D-41B0-8EB1-13ACC9F4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8072"/>
            <a:ext cx="8596668" cy="35573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err="1" smtClean="0"/>
              <a:t>ক্লোরোফর্ম</a:t>
            </a:r>
            <a:r>
              <a:rPr lang="en-US" sz="2800" dirty="0" smtClean="0"/>
              <a:t> </a:t>
            </a:r>
            <a:r>
              <a:rPr lang="en-US" sz="2800" dirty="0" err="1"/>
              <a:t>প্রয়োগ</a:t>
            </a:r>
            <a:r>
              <a:rPr lang="en-US" sz="2800" dirty="0"/>
              <a:t> </a:t>
            </a:r>
            <a:r>
              <a:rPr lang="en-US" sz="2800" dirty="0" err="1"/>
              <a:t>করার</a:t>
            </a:r>
            <a:r>
              <a:rPr lang="en-US" sz="2800" dirty="0"/>
              <a:t> </a:t>
            </a:r>
            <a:r>
              <a:rPr lang="en-US" sz="2800" dirty="0" err="1"/>
              <a:t>সাথে</a:t>
            </a:r>
            <a:r>
              <a:rPr lang="en-US" sz="2800" dirty="0"/>
              <a:t> </a:t>
            </a:r>
            <a:r>
              <a:rPr lang="en-US" sz="2800" dirty="0" err="1"/>
              <a:t>সাথেই</a:t>
            </a:r>
            <a:r>
              <a:rPr lang="en-US" sz="2800" dirty="0"/>
              <a:t> </a:t>
            </a:r>
            <a:r>
              <a:rPr lang="en-US" sz="2800" dirty="0" err="1"/>
              <a:t>রোগীর</a:t>
            </a:r>
            <a:r>
              <a:rPr lang="en-US" sz="2800" dirty="0"/>
              <a:t> </a:t>
            </a:r>
            <a:r>
              <a:rPr lang="en-US" sz="2800" dirty="0" err="1"/>
              <a:t>চেতনা</a:t>
            </a:r>
            <a:r>
              <a:rPr lang="en-US" sz="2800" dirty="0"/>
              <a:t> </a:t>
            </a:r>
            <a:r>
              <a:rPr lang="en-US" sz="2800" dirty="0" err="1"/>
              <a:t>লোপ</a:t>
            </a:r>
            <a:r>
              <a:rPr lang="en-US" sz="2800" dirty="0"/>
              <a:t> </a:t>
            </a:r>
            <a:r>
              <a:rPr lang="en-US" sz="2800" dirty="0" err="1"/>
              <a:t>পেল</a:t>
            </a:r>
            <a:r>
              <a:rPr lang="en-US" sz="28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পুলিশ</a:t>
            </a:r>
            <a:r>
              <a:rPr lang="en-US" sz="2800" dirty="0"/>
              <a:t> </a:t>
            </a:r>
            <a:r>
              <a:rPr lang="en-US" sz="2800" dirty="0" err="1"/>
              <a:t>ফাড়িঁ</a:t>
            </a:r>
            <a:r>
              <a:rPr lang="en-US" sz="2800" dirty="0"/>
              <a:t> </a:t>
            </a:r>
            <a:r>
              <a:rPr lang="en-US" sz="2800" dirty="0" err="1"/>
              <a:t>অপসারনের</a:t>
            </a:r>
            <a:r>
              <a:rPr lang="en-US" sz="2800" dirty="0"/>
              <a:t> </a:t>
            </a:r>
            <a:r>
              <a:rPr lang="en-US" sz="2800" dirty="0" err="1"/>
              <a:t>পর</a:t>
            </a:r>
            <a:r>
              <a:rPr lang="en-US" sz="2800" dirty="0"/>
              <a:t> </a:t>
            </a:r>
            <a:r>
              <a:rPr lang="en-US" sz="2800" dirty="0" err="1"/>
              <a:t>কোন</a:t>
            </a:r>
            <a:r>
              <a:rPr lang="en-US" sz="2800" dirty="0"/>
              <a:t> </a:t>
            </a:r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এলাকায়</a:t>
            </a:r>
            <a:r>
              <a:rPr lang="en-US" sz="2800" dirty="0"/>
              <a:t> </a:t>
            </a:r>
            <a:r>
              <a:rPr lang="en-US" sz="2800" dirty="0" err="1"/>
              <a:t>চুরি</a:t>
            </a:r>
            <a:r>
              <a:rPr lang="en-US" sz="2800" dirty="0"/>
              <a:t> –</a:t>
            </a:r>
            <a:r>
              <a:rPr lang="en-US" sz="2800" dirty="0" err="1"/>
              <a:t>ডাকাতি</a:t>
            </a:r>
            <a:r>
              <a:rPr lang="en-US" sz="2800" dirty="0"/>
              <a:t> </a:t>
            </a:r>
            <a:r>
              <a:rPr lang="en-US" sz="2800" dirty="0" err="1"/>
              <a:t>বেড়ে</a:t>
            </a:r>
            <a:r>
              <a:rPr lang="en-US" sz="2800" dirty="0"/>
              <a:t> </a:t>
            </a:r>
            <a:r>
              <a:rPr lang="en-US" sz="2800" dirty="0" err="1"/>
              <a:t>গেল</a:t>
            </a:r>
            <a:r>
              <a:rPr lang="en-US" sz="28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ধুমকেতুর</a:t>
            </a:r>
            <a:r>
              <a:rPr lang="en-US" sz="2800" dirty="0"/>
              <a:t> </a:t>
            </a:r>
            <a:r>
              <a:rPr lang="en-US" sz="2800" dirty="0" err="1"/>
              <a:t>উদয়ই</a:t>
            </a:r>
            <a:r>
              <a:rPr lang="en-US" sz="2800" dirty="0"/>
              <a:t> </a:t>
            </a:r>
            <a:r>
              <a:rPr lang="en-US" sz="2800" dirty="0" err="1"/>
              <a:t>রাজার</a:t>
            </a:r>
            <a:r>
              <a:rPr lang="en-US" sz="2800" dirty="0"/>
              <a:t> </a:t>
            </a:r>
            <a:r>
              <a:rPr lang="en-US" sz="2800" dirty="0" err="1"/>
              <a:t>মৃত্যুর</a:t>
            </a:r>
            <a:r>
              <a:rPr lang="en-US" sz="2800" dirty="0"/>
              <a:t> </a:t>
            </a:r>
            <a:r>
              <a:rPr lang="en-US" sz="2800" dirty="0" err="1"/>
              <a:t>কারণ</a:t>
            </a:r>
            <a:r>
              <a:rPr lang="en-US" sz="28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লবণ</a:t>
            </a:r>
            <a:r>
              <a:rPr lang="en-US" sz="2800" dirty="0"/>
              <a:t> </a:t>
            </a:r>
            <a:r>
              <a:rPr lang="en-US" sz="2800" dirty="0" err="1"/>
              <a:t>দিলে</a:t>
            </a:r>
            <a:r>
              <a:rPr lang="en-US" sz="2800" dirty="0"/>
              <a:t> </a:t>
            </a:r>
            <a:r>
              <a:rPr lang="en-US" sz="2800" dirty="0" err="1"/>
              <a:t>তরকারি</a:t>
            </a:r>
            <a:r>
              <a:rPr lang="en-US" sz="2800" dirty="0"/>
              <a:t> </a:t>
            </a:r>
            <a:r>
              <a:rPr lang="en-US" sz="2800" dirty="0" err="1"/>
              <a:t>স্বাদ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 </a:t>
            </a:r>
            <a:r>
              <a:rPr lang="en-US" sz="2800" dirty="0" err="1"/>
              <a:t>না</a:t>
            </a:r>
            <a:r>
              <a:rPr lang="en-US" sz="2800" dirty="0"/>
              <a:t> </a:t>
            </a:r>
            <a:r>
              <a:rPr lang="en-US" sz="2800" dirty="0" err="1"/>
              <a:t>দিলে</a:t>
            </a:r>
            <a:r>
              <a:rPr lang="en-US" sz="2800" dirty="0"/>
              <a:t> </a:t>
            </a:r>
            <a:r>
              <a:rPr lang="en-US" sz="2800" dirty="0" err="1"/>
              <a:t>হয</a:t>
            </a:r>
            <a:r>
              <a:rPr lang="en-US" sz="2800" dirty="0"/>
              <a:t> </a:t>
            </a:r>
            <a:r>
              <a:rPr lang="en-US" sz="2800" dirty="0" err="1"/>
              <a:t>না</a:t>
            </a:r>
            <a:r>
              <a:rPr lang="en-US" sz="2800" dirty="0"/>
              <a:t>।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9027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3976655-56A3-4732-AAD5-B8A603CB7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-304801"/>
            <a:ext cx="12161520" cy="747206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8E03F98-CDD4-426A-B1AE-A8EE1456026A}"/>
              </a:ext>
            </a:extLst>
          </p:cNvPr>
          <p:cNvSpPr/>
          <p:nvPr/>
        </p:nvSpPr>
        <p:spPr>
          <a:xfrm>
            <a:off x="810311" y="6243935"/>
            <a:ext cx="106875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আজকের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ক্লাশে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উপস্থিত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হওয়ার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জন্য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সকলকে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ধন্যবাদ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84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C360AC4D-0966-44DC-ABB7-FC4834F61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040" y="1058772"/>
            <a:ext cx="10027920" cy="524732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Clr>
                <a:srgbClr val="0070C0"/>
              </a:buClr>
              <a:buNone/>
            </a:pPr>
            <a:endParaRPr lang="en-US" dirty="0"/>
          </a:p>
          <a:p>
            <a:pPr marL="0" indent="0" algn="ctr">
              <a:buClr>
                <a:srgbClr val="0070C0"/>
              </a:buClr>
              <a:buNone/>
            </a:pPr>
            <a:endParaRPr lang="en-US" dirty="0"/>
          </a:p>
          <a:p>
            <a:pPr marL="0" indent="0" algn="ctr">
              <a:buClr>
                <a:srgbClr val="0070C0"/>
              </a:buClr>
              <a:buNone/>
            </a:pPr>
            <a:endParaRPr lang="en-US" sz="4400" dirty="0"/>
          </a:p>
          <a:p>
            <a:pPr marL="0" indent="0" algn="ctr">
              <a:buClr>
                <a:srgbClr val="0070C0"/>
              </a:buClr>
              <a:buNone/>
            </a:pPr>
            <a:endParaRPr lang="en-US" sz="4400" dirty="0"/>
          </a:p>
          <a:p>
            <a:pPr marL="0" indent="0" algn="ctr">
              <a:buClr>
                <a:srgbClr val="0070C0"/>
              </a:buClr>
              <a:buNone/>
            </a:pPr>
            <a:endParaRPr lang="en-US" sz="4400" dirty="0" smtClean="0"/>
          </a:p>
          <a:p>
            <a:pPr marL="0" indent="0" algn="ctr">
              <a:buClr>
                <a:srgbClr val="0070C0"/>
              </a:buClr>
              <a:buNone/>
            </a:pPr>
            <a:endParaRPr lang="en-US" sz="4400" dirty="0"/>
          </a:p>
          <a:p>
            <a:pPr marL="0" indent="0" algn="ctr">
              <a:buClr>
                <a:srgbClr val="0070C0"/>
              </a:buClr>
              <a:buNone/>
            </a:pPr>
            <a:endParaRPr lang="en-US" sz="4400" dirty="0"/>
          </a:p>
          <a:p>
            <a:pPr marL="0" indent="0" algn="ctr">
              <a:buClr>
                <a:srgbClr val="0070C0"/>
              </a:buClr>
              <a:buNone/>
            </a:pPr>
            <a:endParaRPr lang="en-US" sz="7300" dirty="0" smtClean="0"/>
          </a:p>
          <a:p>
            <a:pPr marL="0" indent="0" algn="ctr">
              <a:buClr>
                <a:srgbClr val="0070C0"/>
              </a:buClr>
              <a:buNone/>
            </a:pPr>
            <a:endParaRPr lang="en-US" sz="7300" dirty="0" smtClean="0"/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7300" dirty="0" smtClean="0"/>
              <a:t>দুলাল </a:t>
            </a:r>
            <a:r>
              <a:rPr lang="bn-BD" sz="7300" dirty="0"/>
              <a:t>কুমার ঘোষ</a:t>
            </a: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7300" dirty="0"/>
              <a:t>প্রভাষক, দর্শন</a:t>
            </a: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7300" dirty="0"/>
              <a:t>কোটচাদপুর পৌর ডিগ্রি কলেজ</a:t>
            </a: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7300" dirty="0"/>
              <a:t>কোটচাদপুর ঝিনাইদহ।</a:t>
            </a:r>
            <a:endParaRPr lang="en-US" sz="7300" dirty="0"/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7300" b="1" dirty="0" err="1"/>
              <a:t>মো:নং</a:t>
            </a:r>
            <a:r>
              <a:rPr lang="en-US" sz="7300" b="1" dirty="0"/>
              <a:t>- ০১৭১২-৯৯৪৯০৩</a:t>
            </a: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7300" b="1" dirty="0"/>
              <a:t>e-mail id:ghoshdulalkumar566@gmail.com</a:t>
            </a:r>
            <a:endParaRPr lang="bn-BD" sz="73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D1B118-EE81-434C-A78A-B8E0A959D235}"/>
              </a:ext>
            </a:extLst>
          </p:cNvPr>
          <p:cNvSpPr/>
          <p:nvPr/>
        </p:nvSpPr>
        <p:spPr>
          <a:xfrm>
            <a:off x="1082039" y="262215"/>
            <a:ext cx="100285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শিক্ষক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পরিচিতি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49" y="1262536"/>
            <a:ext cx="2292263" cy="229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4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5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5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5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5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5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53" y="388306"/>
            <a:ext cx="9670093" cy="377033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   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         </a:t>
            </a:r>
            <a:r>
              <a:rPr lang="as-IN" sz="4000" dirty="0" smtClean="0">
                <a:solidFill>
                  <a:schemeClr val="tx1"/>
                </a:solidFill>
              </a:rPr>
              <a:t>ব্যতিরেকী </a:t>
            </a:r>
            <a:r>
              <a:rPr lang="as-IN" sz="4000" dirty="0">
                <a:solidFill>
                  <a:schemeClr val="tx1"/>
                </a:solidFill>
              </a:rPr>
              <a:t>পদ্ধতি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069" y="4296427"/>
            <a:ext cx="9656639" cy="1578280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যুক্তিবিদ্যা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দ্বিতীয়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পত্র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: </a:t>
            </a:r>
            <a:r>
              <a:rPr lang="en-US" sz="3200" dirty="0" err="1" smtClean="0"/>
              <a:t>পঞ্চম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শিরোনামঃ</a:t>
            </a:r>
            <a:r>
              <a:rPr lang="en-US" sz="3200" b="1" dirty="0"/>
              <a:t> </a:t>
            </a:r>
            <a:r>
              <a:rPr lang="en-US" sz="3200" b="1" dirty="0" err="1"/>
              <a:t>ব্যতিরেকী</a:t>
            </a:r>
            <a:r>
              <a:rPr lang="en-US" sz="3200" b="1" dirty="0"/>
              <a:t> </a:t>
            </a:r>
            <a:r>
              <a:rPr lang="en-US" sz="3200" b="1" dirty="0" err="1"/>
              <a:t>পদ্ধতি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95" y="475989"/>
            <a:ext cx="3178218" cy="368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74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7E253F-724E-480E-B52F-243FFB50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737"/>
          </a:xfrm>
        </p:spPr>
        <p:txBody>
          <a:bodyPr>
            <a:normAutofit fontScale="90000"/>
          </a:bodyPr>
          <a:lstStyle/>
          <a:p>
            <a:r>
              <a:rPr lang="en-US" sz="5300" b="1" dirty="0" err="1">
                <a:solidFill>
                  <a:schemeClr val="tx1"/>
                </a:solidFill>
              </a:rPr>
              <a:t>শিক্ষণফল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8D47B0-5512-4186-ACE8-A91953C27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3227"/>
            <a:ext cx="8596668" cy="40709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/>
              <a:t>ব্যতিরেকী</a:t>
            </a:r>
            <a:r>
              <a:rPr lang="en-US" sz="3600" b="1" dirty="0"/>
              <a:t> </a:t>
            </a:r>
            <a:r>
              <a:rPr lang="en-US" sz="3600" b="1" dirty="0" err="1"/>
              <a:t>পদ্ধতি</a:t>
            </a:r>
            <a:r>
              <a:rPr lang="en-US" sz="3600" b="1" dirty="0"/>
              <a:t> </a:t>
            </a:r>
            <a:r>
              <a:rPr lang="en-US" sz="3600" b="1" dirty="0" err="1"/>
              <a:t>কি</a:t>
            </a:r>
            <a:r>
              <a:rPr lang="en-US" sz="3600" b="1" dirty="0"/>
              <a:t> </a:t>
            </a:r>
            <a:r>
              <a:rPr lang="en-US" sz="3600" b="1" dirty="0" err="1"/>
              <a:t>তা</a:t>
            </a:r>
            <a:r>
              <a:rPr lang="en-US" sz="3600" b="1" dirty="0"/>
              <a:t> </a:t>
            </a:r>
            <a:r>
              <a:rPr lang="en-US" sz="3600" b="1" dirty="0" err="1"/>
              <a:t>ব্যাখ্যা</a:t>
            </a:r>
            <a:r>
              <a:rPr lang="en-US" sz="3600" b="1" dirty="0"/>
              <a:t> </a:t>
            </a:r>
            <a:r>
              <a:rPr lang="en-US" sz="3600" b="1" dirty="0" err="1"/>
              <a:t>করতে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/>
              <a:t>ব্যতিরেকী</a:t>
            </a:r>
            <a:r>
              <a:rPr lang="en-US" sz="3600" b="1" dirty="0"/>
              <a:t> </a:t>
            </a:r>
            <a:r>
              <a:rPr lang="en-US" sz="3600" b="1" dirty="0" err="1"/>
              <a:t>পদ্ধতির</a:t>
            </a:r>
            <a:r>
              <a:rPr lang="en-US" sz="3600" b="1" dirty="0"/>
              <a:t> </a:t>
            </a:r>
            <a:r>
              <a:rPr lang="en-US" sz="3600" b="1" dirty="0" err="1"/>
              <a:t>অপনয়নের</a:t>
            </a:r>
            <a:r>
              <a:rPr lang="en-US" sz="3600" b="1" dirty="0"/>
              <a:t> </a:t>
            </a:r>
            <a:r>
              <a:rPr lang="en-US" sz="3600" b="1" dirty="0" err="1"/>
              <a:t>সুত্র</a:t>
            </a:r>
            <a:r>
              <a:rPr lang="en-US" sz="3600" b="1" dirty="0"/>
              <a:t> </a:t>
            </a:r>
            <a:r>
              <a:rPr lang="en-US" sz="3600" b="1" dirty="0" err="1"/>
              <a:t>বর্ণনা</a:t>
            </a:r>
            <a:r>
              <a:rPr lang="en-US" sz="3600" b="1" dirty="0"/>
              <a:t> </a:t>
            </a:r>
            <a:r>
              <a:rPr lang="en-US" sz="3600" b="1" dirty="0" err="1"/>
              <a:t>করতে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/>
              <a:t>ব্যতিরেকী</a:t>
            </a:r>
            <a:r>
              <a:rPr lang="en-US" sz="3600" b="1" dirty="0"/>
              <a:t> </a:t>
            </a:r>
            <a:r>
              <a:rPr lang="en-US" sz="3600" b="1" dirty="0" err="1"/>
              <a:t>পদ্ধতির</a:t>
            </a:r>
            <a:r>
              <a:rPr lang="en-US" sz="3600" b="1" dirty="0"/>
              <a:t> </a:t>
            </a:r>
            <a:r>
              <a:rPr lang="en-US" sz="3600" b="1" dirty="0" err="1"/>
              <a:t>কি</a:t>
            </a:r>
            <a:r>
              <a:rPr lang="en-US" sz="3600" b="1" dirty="0"/>
              <a:t> </a:t>
            </a:r>
            <a:r>
              <a:rPr lang="en-US" sz="3600" b="1" dirty="0" err="1"/>
              <a:t>ধরনের</a:t>
            </a:r>
            <a:r>
              <a:rPr lang="en-US" sz="3600" b="1" dirty="0"/>
              <a:t>  </a:t>
            </a:r>
            <a:r>
              <a:rPr lang="en-US" sz="3600" b="1" dirty="0" err="1"/>
              <a:t>পদ্ধতি</a:t>
            </a:r>
            <a:r>
              <a:rPr lang="en-US" sz="3600" b="1" dirty="0"/>
              <a:t> </a:t>
            </a:r>
            <a:r>
              <a:rPr lang="en-US" sz="3600" b="1" dirty="0" err="1"/>
              <a:t>মূল্যায়ন</a:t>
            </a:r>
            <a:r>
              <a:rPr lang="en-US" sz="3600" b="1" dirty="0"/>
              <a:t> </a:t>
            </a:r>
            <a:r>
              <a:rPr lang="en-US" sz="3600" b="1" dirty="0" err="1"/>
              <a:t>করতে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/>
              <a:t>ব্যতিরেকী</a:t>
            </a:r>
            <a:r>
              <a:rPr lang="en-US" sz="3600" b="1" dirty="0"/>
              <a:t> </a:t>
            </a:r>
            <a:r>
              <a:rPr lang="en-US" sz="3600" b="1" dirty="0" err="1"/>
              <a:t>পদ্ধতির</a:t>
            </a:r>
            <a:r>
              <a:rPr lang="en-US" sz="3600" b="1" dirty="0"/>
              <a:t> </a:t>
            </a:r>
            <a:r>
              <a:rPr lang="en-US" sz="3600" b="1" dirty="0" err="1"/>
              <a:t>সুবিধা</a:t>
            </a:r>
            <a:r>
              <a:rPr lang="en-US" sz="3600" b="1" dirty="0"/>
              <a:t> </a:t>
            </a:r>
            <a:r>
              <a:rPr lang="en-US" sz="3600" b="1" dirty="0" err="1"/>
              <a:t>অসুবিধা</a:t>
            </a:r>
            <a:r>
              <a:rPr lang="en-US" sz="3600" b="1" dirty="0"/>
              <a:t> </a:t>
            </a:r>
            <a:r>
              <a:rPr lang="en-US" sz="3600" b="1" dirty="0" err="1"/>
              <a:t>ব্যাখ্যা</a:t>
            </a:r>
            <a:r>
              <a:rPr lang="en-US" sz="3600" b="1" dirty="0"/>
              <a:t> </a:t>
            </a:r>
            <a:r>
              <a:rPr lang="en-US" sz="3600" b="1" dirty="0" err="1"/>
              <a:t>করতে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/>
              <a:t>ব্যতিরেকী</a:t>
            </a:r>
            <a:r>
              <a:rPr lang="en-US" sz="3600" b="1" dirty="0"/>
              <a:t> </a:t>
            </a:r>
            <a:r>
              <a:rPr lang="en-US" sz="3600" b="1" dirty="0" err="1"/>
              <a:t>পদ্ধতির</a:t>
            </a:r>
            <a:r>
              <a:rPr lang="en-US" sz="3600" b="1" dirty="0"/>
              <a:t> </a:t>
            </a:r>
            <a:r>
              <a:rPr lang="en-US" sz="3600" b="1" dirty="0" err="1"/>
              <a:t>অপ</a:t>
            </a:r>
            <a:r>
              <a:rPr lang="en-US" sz="3600" b="1" dirty="0"/>
              <a:t> </a:t>
            </a:r>
            <a:r>
              <a:rPr lang="en-US" sz="3600" b="1" dirty="0" err="1"/>
              <a:t>প্রয়োগে</a:t>
            </a:r>
            <a:r>
              <a:rPr lang="en-US" sz="3600" b="1" dirty="0"/>
              <a:t> </a:t>
            </a:r>
            <a:r>
              <a:rPr lang="en-US" sz="3600" b="1" dirty="0" err="1"/>
              <a:t>সৃষ্ট</a:t>
            </a:r>
            <a:r>
              <a:rPr lang="en-US" sz="3600" b="1" dirty="0"/>
              <a:t> </a:t>
            </a:r>
            <a:r>
              <a:rPr lang="en-US" sz="3600" b="1" dirty="0" err="1"/>
              <a:t>অনপপত্তি</a:t>
            </a:r>
            <a:r>
              <a:rPr lang="en-US" sz="3600" b="1" dirty="0"/>
              <a:t> </a:t>
            </a:r>
            <a:r>
              <a:rPr lang="en-US" sz="3600" b="1" dirty="0" err="1"/>
              <a:t>নির্ণয়</a:t>
            </a:r>
            <a:r>
              <a:rPr lang="en-US" sz="3600" b="1" dirty="0"/>
              <a:t> </a:t>
            </a:r>
            <a:r>
              <a:rPr lang="en-US" sz="3600" b="1" dirty="0" err="1"/>
              <a:t>করতে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1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6095A8-8BDA-48B7-B2BA-5C502C206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45" y="321502"/>
            <a:ext cx="9256734" cy="592899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ব্যতিরেকী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সংঙ্গা</a:t>
            </a:r>
            <a:r>
              <a:rPr lang="en-US" b="1" dirty="0"/>
              <a:t>:-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82F89C-7E67-4BD3-8D9A-88B6B143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5129"/>
            <a:ext cx="9168124" cy="4296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 err="1"/>
              <a:t>ব্যতিরেকী</a:t>
            </a:r>
            <a:r>
              <a:rPr lang="en-US" sz="2000" b="1" dirty="0"/>
              <a:t> </a:t>
            </a:r>
            <a:r>
              <a:rPr lang="en-US" sz="2000" b="1" dirty="0" err="1"/>
              <a:t>পদ্ধতি</a:t>
            </a:r>
            <a:r>
              <a:rPr lang="en-US" sz="2000" b="1" dirty="0"/>
              <a:t>: </a:t>
            </a:r>
            <a:r>
              <a:rPr lang="en-US" sz="2000" b="1" dirty="0" err="1"/>
              <a:t>ব্যতিরেকী</a:t>
            </a:r>
            <a:r>
              <a:rPr lang="en-US" sz="2000" b="1" dirty="0"/>
              <a:t> </a:t>
            </a:r>
            <a:r>
              <a:rPr lang="en-US" sz="2000" b="1" dirty="0" err="1"/>
              <a:t>পদ্ধতির</a:t>
            </a:r>
            <a:r>
              <a:rPr lang="en-US" sz="2000" b="1" dirty="0"/>
              <a:t> </a:t>
            </a:r>
            <a:r>
              <a:rPr lang="en-US" sz="2000" b="1" dirty="0" err="1"/>
              <a:t>অর্থ</a:t>
            </a:r>
            <a:r>
              <a:rPr lang="en-US" sz="2000" b="1" dirty="0"/>
              <a:t> </a:t>
            </a:r>
            <a:r>
              <a:rPr lang="en-US" sz="2000" b="1" dirty="0" err="1"/>
              <a:t>হচ্ছে</a:t>
            </a:r>
            <a:r>
              <a:rPr lang="en-US" sz="2000" b="1" dirty="0"/>
              <a:t> </a:t>
            </a:r>
            <a:r>
              <a:rPr lang="en-US" sz="2000" b="1" dirty="0" err="1"/>
              <a:t>পার্থক্যের</a:t>
            </a:r>
            <a:r>
              <a:rPr lang="en-US" sz="2000" b="1" dirty="0"/>
              <a:t> </a:t>
            </a:r>
            <a:r>
              <a:rPr lang="en-US" sz="2000" b="1" dirty="0" err="1"/>
              <a:t>পদ্ধতি</a:t>
            </a:r>
            <a:r>
              <a:rPr lang="en-US" sz="2000" b="1" dirty="0"/>
              <a:t>। এ </a:t>
            </a:r>
            <a:r>
              <a:rPr lang="en-US" sz="2000" b="1" dirty="0" err="1"/>
              <a:t>পদ্ধতি</a:t>
            </a:r>
            <a:r>
              <a:rPr lang="en-US" sz="2000" b="1" dirty="0"/>
              <a:t> </a:t>
            </a:r>
            <a:r>
              <a:rPr lang="en-US" sz="2000" b="1" dirty="0" err="1"/>
              <a:t>মাত্র</a:t>
            </a:r>
            <a:r>
              <a:rPr lang="en-US" sz="2000" b="1" dirty="0"/>
              <a:t> </a:t>
            </a:r>
            <a:r>
              <a:rPr lang="en-US" sz="2000" b="1" dirty="0" err="1"/>
              <a:t>দুটি</a:t>
            </a:r>
            <a:r>
              <a:rPr lang="en-US" sz="2000" b="1" dirty="0"/>
              <a:t> </a:t>
            </a:r>
            <a:r>
              <a:rPr lang="en-US" sz="2000" b="1" dirty="0" err="1"/>
              <a:t>দৃষ্টান্তের</a:t>
            </a:r>
            <a:r>
              <a:rPr lang="en-US" sz="2000" b="1" dirty="0"/>
              <a:t> </a:t>
            </a:r>
            <a:r>
              <a:rPr lang="en-US" sz="2000" b="1" dirty="0" err="1"/>
              <a:t>মধ্যে</a:t>
            </a:r>
            <a:r>
              <a:rPr lang="en-US" sz="2000" b="1" dirty="0"/>
              <a:t> </a:t>
            </a:r>
            <a:r>
              <a:rPr lang="en-US" sz="2000" b="1" dirty="0" err="1"/>
              <a:t>সীমাবদ্ধ</a:t>
            </a:r>
            <a:r>
              <a:rPr lang="en-US" sz="2000" b="1" dirty="0"/>
              <a:t>। </a:t>
            </a:r>
            <a:r>
              <a:rPr lang="en-US" sz="2000" b="1" dirty="0" err="1"/>
              <a:t>এদের</a:t>
            </a:r>
            <a:r>
              <a:rPr lang="en-US" sz="2000" b="1" dirty="0"/>
              <a:t> </a:t>
            </a:r>
            <a:r>
              <a:rPr lang="en-US" sz="2000" b="1" dirty="0" err="1"/>
              <a:t>একটিতে</a:t>
            </a:r>
            <a:r>
              <a:rPr lang="en-US" sz="2000" b="1" dirty="0"/>
              <a:t> </a:t>
            </a:r>
            <a:r>
              <a:rPr lang="en-US" sz="2000" b="1" dirty="0" err="1"/>
              <a:t>আলোচ্য</a:t>
            </a:r>
            <a:r>
              <a:rPr lang="en-US" sz="2000" b="1" dirty="0"/>
              <a:t> </a:t>
            </a:r>
            <a:r>
              <a:rPr lang="en-US" sz="2000" b="1" dirty="0" err="1"/>
              <a:t>ঘটনা</a:t>
            </a:r>
            <a:r>
              <a:rPr lang="en-US" sz="2000" b="1" dirty="0"/>
              <a:t> </a:t>
            </a:r>
            <a:r>
              <a:rPr lang="en-US" sz="2000" b="1" dirty="0" err="1"/>
              <a:t>এবং</a:t>
            </a:r>
            <a:r>
              <a:rPr lang="en-US" sz="2000" b="1" dirty="0"/>
              <a:t> </a:t>
            </a:r>
            <a:r>
              <a:rPr lang="en-US" sz="2000" b="1" dirty="0" err="1"/>
              <a:t>তার</a:t>
            </a:r>
            <a:r>
              <a:rPr lang="en-US" sz="2000" b="1" dirty="0"/>
              <a:t> </a:t>
            </a:r>
            <a:r>
              <a:rPr lang="en-US" sz="2000" b="1" dirty="0" err="1"/>
              <a:t>সাথে</a:t>
            </a:r>
            <a:r>
              <a:rPr lang="en-US" sz="2000" b="1" dirty="0"/>
              <a:t> </a:t>
            </a:r>
            <a:r>
              <a:rPr lang="en-US" sz="2000" b="1" dirty="0" err="1"/>
              <a:t>অপর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অবস্থা</a:t>
            </a:r>
            <a:r>
              <a:rPr lang="en-US" sz="2000" b="1" dirty="0"/>
              <a:t> </a:t>
            </a:r>
            <a:r>
              <a:rPr lang="en-US" sz="2000" b="1" dirty="0" err="1"/>
              <a:t>উপস্থিত</a:t>
            </a:r>
            <a:r>
              <a:rPr lang="en-US" sz="2000" b="1" dirty="0"/>
              <a:t> </a:t>
            </a:r>
            <a:r>
              <a:rPr lang="en-US" sz="2000" b="1" dirty="0" err="1"/>
              <a:t>থাকে</a:t>
            </a:r>
            <a:r>
              <a:rPr lang="en-US" sz="2000" b="1" dirty="0"/>
              <a:t>। </a:t>
            </a:r>
            <a:r>
              <a:rPr lang="en-US" sz="2000" b="1" dirty="0" err="1"/>
              <a:t>আর</a:t>
            </a:r>
            <a:r>
              <a:rPr lang="en-US" sz="2000" b="1" dirty="0"/>
              <a:t> </a:t>
            </a:r>
            <a:r>
              <a:rPr lang="en-US" sz="2000" b="1" dirty="0" err="1"/>
              <a:t>অপরটিতে</a:t>
            </a:r>
            <a:r>
              <a:rPr lang="en-US" sz="2000" b="1" dirty="0"/>
              <a:t> </a:t>
            </a:r>
            <a:r>
              <a:rPr lang="en-US" sz="2000" b="1" dirty="0" err="1"/>
              <a:t>আলোচ্য</a:t>
            </a:r>
            <a:r>
              <a:rPr lang="en-US" sz="2000" b="1" dirty="0"/>
              <a:t> </a:t>
            </a:r>
            <a:r>
              <a:rPr lang="en-US" sz="2000" b="1" dirty="0" err="1"/>
              <a:t>ঘটনা</a:t>
            </a:r>
            <a:r>
              <a:rPr lang="en-US" sz="2000" b="1" dirty="0"/>
              <a:t> ও ঐ </a:t>
            </a:r>
            <a:r>
              <a:rPr lang="en-US" sz="2000" b="1" dirty="0" err="1"/>
              <a:t>বিশেষ</a:t>
            </a:r>
            <a:r>
              <a:rPr lang="en-US" sz="2000" b="1" dirty="0"/>
              <a:t> </a:t>
            </a:r>
            <a:r>
              <a:rPr lang="en-US" sz="2000" b="1" dirty="0" err="1"/>
              <a:t>অবস্থা</a:t>
            </a:r>
            <a:r>
              <a:rPr lang="en-US" sz="2000" b="1" dirty="0"/>
              <a:t> </a:t>
            </a:r>
            <a:r>
              <a:rPr lang="en-US" sz="2000" b="1" dirty="0" err="1"/>
              <a:t>অনুপস্থিত</a:t>
            </a:r>
            <a:r>
              <a:rPr lang="en-US" sz="2000" b="1" dirty="0"/>
              <a:t> </a:t>
            </a:r>
            <a:r>
              <a:rPr lang="en-US" sz="2000" b="1" dirty="0" err="1"/>
              <a:t>থাকে</a:t>
            </a:r>
            <a:r>
              <a:rPr lang="en-US" sz="2000" b="1" dirty="0"/>
              <a:t>। </a:t>
            </a:r>
            <a:r>
              <a:rPr lang="en-US" sz="2000" b="1" dirty="0" err="1"/>
              <a:t>সেটি</a:t>
            </a:r>
            <a:r>
              <a:rPr lang="en-US" sz="2000" b="1" dirty="0"/>
              <a:t> </a:t>
            </a:r>
            <a:r>
              <a:rPr lang="en-US" sz="2000" b="1" dirty="0" err="1"/>
              <a:t>হলো</a:t>
            </a:r>
            <a:r>
              <a:rPr lang="en-US" sz="2000" b="1" dirty="0"/>
              <a:t> </a:t>
            </a:r>
            <a:r>
              <a:rPr lang="en-US" sz="2000" b="1" dirty="0" err="1"/>
              <a:t>আলোচ্য</a:t>
            </a:r>
            <a:r>
              <a:rPr lang="en-US" sz="2000" b="1" dirty="0"/>
              <a:t> </a:t>
            </a:r>
            <a:r>
              <a:rPr lang="en-US" sz="2000" b="1" dirty="0" err="1"/>
              <a:t>ঘটনা</a:t>
            </a:r>
            <a:r>
              <a:rPr lang="en-US" sz="2000" b="1" dirty="0"/>
              <a:t> ও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অবস্থার</a:t>
            </a:r>
            <a:r>
              <a:rPr lang="en-US" sz="2000" b="1" dirty="0"/>
              <a:t> </a:t>
            </a:r>
            <a:r>
              <a:rPr lang="en-US" sz="2000" b="1" dirty="0" err="1"/>
              <a:t>উপস্থিতি</a:t>
            </a:r>
            <a:r>
              <a:rPr lang="en-US" sz="2000" b="1" dirty="0"/>
              <a:t> ও </a:t>
            </a:r>
            <a:r>
              <a:rPr lang="en-US" sz="2000" b="1" dirty="0" err="1"/>
              <a:t>অনুপস্থিতি</a:t>
            </a:r>
            <a:r>
              <a:rPr lang="en-US" sz="2000" b="1" dirty="0"/>
              <a:t>। এ </a:t>
            </a:r>
            <a:r>
              <a:rPr lang="en-US" sz="2000" b="1" dirty="0" err="1"/>
              <a:t>পার্থক্যের</a:t>
            </a:r>
            <a:r>
              <a:rPr lang="en-US" sz="2000" b="1" dirty="0"/>
              <a:t> </a:t>
            </a:r>
            <a:r>
              <a:rPr lang="en-US" sz="2000" b="1" dirty="0" err="1"/>
              <a:t>দিকটি</a:t>
            </a:r>
            <a:r>
              <a:rPr lang="en-US" sz="2000" b="1" dirty="0"/>
              <a:t> </a:t>
            </a:r>
            <a:r>
              <a:rPr lang="en-US" sz="2000" b="1" dirty="0" err="1"/>
              <a:t>লক্ষ্য</a:t>
            </a:r>
            <a:r>
              <a:rPr lang="en-US" sz="2000" b="1" dirty="0"/>
              <a:t> </a:t>
            </a:r>
            <a:r>
              <a:rPr lang="en-US" sz="2000" b="1" dirty="0" err="1"/>
              <a:t>রেখে</a:t>
            </a:r>
            <a:r>
              <a:rPr lang="en-US" sz="2000" b="1" dirty="0"/>
              <a:t> </a:t>
            </a:r>
            <a:r>
              <a:rPr lang="en-US" sz="2000" b="1" dirty="0" err="1"/>
              <a:t>ব্যতিরেতী</a:t>
            </a:r>
            <a:r>
              <a:rPr lang="en-US" sz="2000" b="1" dirty="0"/>
              <a:t> </a:t>
            </a:r>
            <a:r>
              <a:rPr lang="en-US" sz="2000" b="1" dirty="0" err="1"/>
              <a:t>পদ্ধতিতে</a:t>
            </a:r>
            <a:r>
              <a:rPr lang="en-US" sz="2000" b="1" dirty="0"/>
              <a:t> </a:t>
            </a:r>
            <a:r>
              <a:rPr lang="en-US" sz="2000" b="1" dirty="0" err="1"/>
              <a:t>আলোচ্য</a:t>
            </a:r>
            <a:r>
              <a:rPr lang="en-US" sz="2000" b="1" dirty="0"/>
              <a:t> </a:t>
            </a:r>
            <a:r>
              <a:rPr lang="en-US" sz="2000" b="1" dirty="0" err="1"/>
              <a:t>ঘটনা</a:t>
            </a:r>
            <a:r>
              <a:rPr lang="en-US" sz="2000" b="1" dirty="0"/>
              <a:t> ও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অবস্থার</a:t>
            </a:r>
            <a:r>
              <a:rPr lang="en-US" sz="2000" b="1" dirty="0"/>
              <a:t> </a:t>
            </a:r>
            <a:r>
              <a:rPr lang="en-US" sz="2000" b="1" dirty="0" err="1"/>
              <a:t>মধ্যে</a:t>
            </a:r>
            <a:r>
              <a:rPr lang="en-US" sz="2000" b="1" dirty="0"/>
              <a:t> </a:t>
            </a:r>
            <a:r>
              <a:rPr lang="en-US" sz="2000" b="1" dirty="0" err="1"/>
              <a:t>কার্য-কারণ</a:t>
            </a:r>
            <a:r>
              <a:rPr lang="en-US" sz="2000" b="1" dirty="0"/>
              <a:t> </a:t>
            </a:r>
            <a:r>
              <a:rPr lang="en-US" sz="2000" b="1" dirty="0" err="1"/>
              <a:t>সম্পর্ক</a:t>
            </a:r>
            <a:r>
              <a:rPr lang="en-US" sz="2000" b="1" dirty="0"/>
              <a:t> </a:t>
            </a:r>
            <a:r>
              <a:rPr lang="en-US" sz="2000" b="1" dirty="0" err="1"/>
              <a:t>স্থাপন</a:t>
            </a:r>
            <a:r>
              <a:rPr lang="en-US" sz="2000" b="1" dirty="0"/>
              <a:t> </a:t>
            </a:r>
            <a:r>
              <a:rPr lang="en-US" sz="2000" b="1" dirty="0" err="1"/>
              <a:t>করা</a:t>
            </a:r>
            <a:r>
              <a:rPr lang="en-US" sz="2000" b="1" dirty="0"/>
              <a:t> </a:t>
            </a:r>
            <a:r>
              <a:rPr lang="en-US" sz="2000" b="1" dirty="0" err="1"/>
              <a:t>হয়</a:t>
            </a:r>
            <a:r>
              <a:rPr lang="en-US" sz="2000" b="1" dirty="0"/>
              <a:t>।</a:t>
            </a: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en-US" sz="2000" b="1" dirty="0"/>
              <a:t>“</a:t>
            </a:r>
            <a:r>
              <a:rPr lang="en-US" sz="2000" b="1" dirty="0" err="1"/>
              <a:t>যদি</a:t>
            </a:r>
            <a:r>
              <a:rPr lang="en-US" sz="2000" b="1" dirty="0"/>
              <a:t> </a:t>
            </a:r>
            <a:r>
              <a:rPr lang="en-US" sz="2000" b="1" dirty="0" err="1"/>
              <a:t>আলোচ্য</a:t>
            </a:r>
            <a:r>
              <a:rPr lang="en-US" sz="2000" b="1" dirty="0"/>
              <a:t> </a:t>
            </a:r>
            <a:r>
              <a:rPr lang="en-US" sz="2000" b="1" dirty="0" err="1"/>
              <a:t>ঘটনাটি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দৃষ্টান্তে</a:t>
            </a:r>
            <a:r>
              <a:rPr lang="en-US" sz="2000" b="1" dirty="0"/>
              <a:t> </a:t>
            </a:r>
            <a:r>
              <a:rPr lang="en-US" sz="2000" b="1" dirty="0" err="1"/>
              <a:t>ঘটে</a:t>
            </a:r>
            <a:r>
              <a:rPr lang="en-US" sz="2000" b="1" dirty="0"/>
              <a:t> </a:t>
            </a:r>
            <a:r>
              <a:rPr lang="en-US" sz="2000" b="1" dirty="0" err="1"/>
              <a:t>এবং</a:t>
            </a:r>
            <a:r>
              <a:rPr lang="en-US" sz="2000" b="1" dirty="0"/>
              <a:t> </a:t>
            </a:r>
            <a:r>
              <a:rPr lang="en-US" sz="2000" b="1" dirty="0" err="1"/>
              <a:t>অন্য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দৃষ্টান্তে</a:t>
            </a:r>
            <a:r>
              <a:rPr lang="en-US" sz="2000" b="1" dirty="0"/>
              <a:t> </a:t>
            </a:r>
            <a:r>
              <a:rPr lang="en-US" sz="2000" b="1" dirty="0" err="1"/>
              <a:t>না</a:t>
            </a:r>
            <a:r>
              <a:rPr lang="en-US" sz="2000" b="1" dirty="0"/>
              <a:t> </a:t>
            </a:r>
            <a:r>
              <a:rPr lang="en-US" sz="2000" b="1" dirty="0" err="1"/>
              <a:t>ঘটে</a:t>
            </a:r>
            <a:r>
              <a:rPr lang="en-US" sz="2000" b="1" dirty="0"/>
              <a:t> </a:t>
            </a:r>
            <a:r>
              <a:rPr lang="en-US" sz="2000" b="1" dirty="0" err="1"/>
              <a:t>এবং</a:t>
            </a:r>
            <a:r>
              <a:rPr lang="en-US" sz="2000" b="1" dirty="0"/>
              <a:t> </a:t>
            </a:r>
            <a:r>
              <a:rPr lang="en-US" sz="2000" b="1" dirty="0" err="1"/>
              <a:t>এরকম</a:t>
            </a:r>
            <a:r>
              <a:rPr lang="en-US" sz="2000" b="1" dirty="0"/>
              <a:t> </a:t>
            </a:r>
            <a:r>
              <a:rPr lang="en-US" sz="2000" b="1" dirty="0" err="1"/>
              <a:t>দুটি</a:t>
            </a:r>
            <a:r>
              <a:rPr lang="en-US" sz="2000" b="1" dirty="0"/>
              <a:t> </a:t>
            </a:r>
            <a:r>
              <a:rPr lang="en-US" sz="2000" b="1" dirty="0" err="1"/>
              <a:t>দৃষ্টান্তের</a:t>
            </a:r>
            <a:r>
              <a:rPr lang="en-US" sz="2000" b="1" dirty="0"/>
              <a:t> </a:t>
            </a:r>
            <a:r>
              <a:rPr lang="en-US" sz="2000" b="1" dirty="0" err="1"/>
              <a:t>মধ্যে</a:t>
            </a:r>
            <a:r>
              <a:rPr lang="en-US" sz="2000" b="1" dirty="0"/>
              <a:t> </a:t>
            </a:r>
            <a:r>
              <a:rPr lang="en-US" sz="2000" b="1" dirty="0" err="1"/>
              <a:t>কেবল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ছাড়া</a:t>
            </a:r>
            <a:r>
              <a:rPr lang="en-US" sz="2000" b="1" dirty="0"/>
              <a:t> </a:t>
            </a:r>
            <a:r>
              <a:rPr lang="en-US" sz="2000" b="1" dirty="0" err="1"/>
              <a:t>আর</a:t>
            </a:r>
            <a:r>
              <a:rPr lang="en-US" sz="2000" b="1" dirty="0"/>
              <a:t> </a:t>
            </a:r>
            <a:r>
              <a:rPr lang="en-US" sz="2000" b="1" dirty="0" err="1"/>
              <a:t>সব</a:t>
            </a:r>
            <a:r>
              <a:rPr lang="en-US" sz="2000" b="1" dirty="0"/>
              <a:t> </a:t>
            </a:r>
            <a:r>
              <a:rPr lang="en-US" sz="2000" b="1" dirty="0" err="1"/>
              <a:t>বিষয়ে</a:t>
            </a:r>
            <a:r>
              <a:rPr lang="en-US" sz="2000" b="1" dirty="0"/>
              <a:t> </a:t>
            </a:r>
            <a:r>
              <a:rPr lang="en-US" sz="2000" b="1" dirty="0" err="1"/>
              <a:t>মিল</a:t>
            </a:r>
            <a:r>
              <a:rPr lang="en-US" sz="2000" b="1" dirty="0"/>
              <a:t> </a:t>
            </a:r>
            <a:r>
              <a:rPr lang="en-US" sz="2000" b="1" dirty="0" err="1"/>
              <a:t>থাকে</a:t>
            </a:r>
            <a:r>
              <a:rPr lang="en-US" sz="2000" b="1" dirty="0"/>
              <a:t> </a:t>
            </a:r>
            <a:r>
              <a:rPr lang="en-US" sz="2000" b="1" dirty="0" err="1"/>
              <a:t>এবং</a:t>
            </a:r>
            <a:r>
              <a:rPr lang="en-US" sz="2000" b="1" dirty="0"/>
              <a:t> </a:t>
            </a:r>
            <a:r>
              <a:rPr lang="en-US" sz="2000" b="1" dirty="0" err="1"/>
              <a:t>যে</a:t>
            </a:r>
            <a:r>
              <a:rPr lang="en-US" sz="2000" b="1" dirty="0"/>
              <a:t> </a:t>
            </a:r>
            <a:r>
              <a:rPr lang="en-US" sz="2000" b="1" dirty="0" err="1"/>
              <a:t>বিষয়ে</a:t>
            </a:r>
            <a:r>
              <a:rPr lang="en-US" sz="2000" b="1" dirty="0"/>
              <a:t> </a:t>
            </a:r>
            <a:r>
              <a:rPr lang="en-US" sz="2000" b="1" dirty="0" err="1"/>
              <a:t>মিল</a:t>
            </a:r>
            <a:r>
              <a:rPr lang="en-US" sz="2000" b="1" dirty="0"/>
              <a:t> </a:t>
            </a:r>
            <a:r>
              <a:rPr lang="en-US" sz="2000" b="1" dirty="0" err="1"/>
              <a:t>নেই</a:t>
            </a:r>
            <a:r>
              <a:rPr lang="en-US" sz="2000" b="1" dirty="0"/>
              <a:t> </a:t>
            </a:r>
            <a:r>
              <a:rPr lang="en-US" sz="2000" b="1" dirty="0" err="1"/>
              <a:t>সে</a:t>
            </a:r>
            <a:r>
              <a:rPr lang="en-US" sz="2000" b="1" dirty="0"/>
              <a:t> </a:t>
            </a:r>
            <a:r>
              <a:rPr lang="en-US" sz="2000" b="1" dirty="0" err="1"/>
              <a:t>বিষয়টি</a:t>
            </a:r>
            <a:r>
              <a:rPr lang="en-US" sz="2000" b="1" dirty="0"/>
              <a:t> </a:t>
            </a:r>
            <a:r>
              <a:rPr lang="en-US" sz="2000" b="1" dirty="0" err="1"/>
              <a:t>শুধু</a:t>
            </a:r>
            <a:r>
              <a:rPr lang="en-US" sz="2000" b="1" dirty="0"/>
              <a:t> </a:t>
            </a:r>
            <a:r>
              <a:rPr lang="en-US" sz="2000" b="1" dirty="0" err="1"/>
              <a:t>প্রথম</a:t>
            </a:r>
            <a:r>
              <a:rPr lang="en-US" sz="2000" b="1" dirty="0"/>
              <a:t> </a:t>
            </a:r>
            <a:r>
              <a:rPr lang="en-US" sz="2000" b="1" dirty="0" err="1"/>
              <a:t>দৃষ্টান্তেই</a:t>
            </a:r>
            <a:r>
              <a:rPr lang="en-US" sz="2000" b="1" dirty="0"/>
              <a:t> </a:t>
            </a:r>
            <a:r>
              <a:rPr lang="en-US" sz="2000" b="1" dirty="0" err="1"/>
              <a:t>বর্তমান</a:t>
            </a:r>
            <a:r>
              <a:rPr lang="en-US" sz="2000" b="1" dirty="0"/>
              <a:t> </a:t>
            </a:r>
            <a:r>
              <a:rPr lang="en-US" sz="2000" b="1" dirty="0" err="1"/>
              <a:t>থাকে</a:t>
            </a:r>
            <a:r>
              <a:rPr lang="en-US" sz="2000" b="1" dirty="0"/>
              <a:t>, </a:t>
            </a:r>
            <a:r>
              <a:rPr lang="en-US" sz="2000" b="1" dirty="0" err="1"/>
              <a:t>তাহলে</a:t>
            </a:r>
            <a:r>
              <a:rPr lang="en-US" sz="2000" b="1" dirty="0"/>
              <a:t> </a:t>
            </a:r>
            <a:r>
              <a:rPr lang="en-US" sz="2000" b="1" dirty="0" err="1"/>
              <a:t>যে</a:t>
            </a:r>
            <a:r>
              <a:rPr lang="en-US" sz="2000" b="1" dirty="0"/>
              <a:t> </a:t>
            </a:r>
            <a:r>
              <a:rPr lang="en-US" sz="2000" b="1" dirty="0" err="1"/>
              <a:t>বিষয়টিতে</a:t>
            </a:r>
            <a:r>
              <a:rPr lang="en-US" sz="2000" b="1" dirty="0"/>
              <a:t> </a:t>
            </a:r>
            <a:r>
              <a:rPr lang="en-US" sz="2000" b="1" dirty="0" err="1"/>
              <a:t>দৃষ্টান্ত</a:t>
            </a:r>
            <a:r>
              <a:rPr lang="en-US" sz="2000" b="1" dirty="0"/>
              <a:t> </a:t>
            </a:r>
            <a:r>
              <a:rPr lang="en-US" sz="2000" b="1" dirty="0" err="1"/>
              <a:t>দুটির</a:t>
            </a:r>
            <a:r>
              <a:rPr lang="en-US" sz="2000" b="1" dirty="0"/>
              <a:t> </a:t>
            </a:r>
            <a:r>
              <a:rPr lang="en-US" sz="2000" b="1" dirty="0" err="1"/>
              <a:t>মধ্যে</a:t>
            </a:r>
            <a:r>
              <a:rPr lang="en-US" sz="2000" b="1" dirty="0"/>
              <a:t> </a:t>
            </a:r>
            <a:r>
              <a:rPr lang="en-US" sz="2000" b="1" dirty="0" err="1"/>
              <a:t>প্রভেদ</a:t>
            </a:r>
            <a:r>
              <a:rPr lang="en-US" sz="2000" b="1" dirty="0"/>
              <a:t> </a:t>
            </a:r>
            <a:r>
              <a:rPr lang="en-US" sz="2000" b="1" dirty="0" err="1"/>
              <a:t>সে</a:t>
            </a:r>
            <a:r>
              <a:rPr lang="en-US" sz="2000" b="1" dirty="0"/>
              <a:t> </a:t>
            </a:r>
            <a:r>
              <a:rPr lang="en-US" sz="2000" b="1" dirty="0" err="1"/>
              <a:t>বিষয়টিই</a:t>
            </a:r>
            <a:r>
              <a:rPr lang="en-US" sz="2000" b="1" dirty="0"/>
              <a:t> </a:t>
            </a:r>
            <a:r>
              <a:rPr lang="en-US" sz="2000" b="1" dirty="0" err="1"/>
              <a:t>হবে</a:t>
            </a:r>
            <a:r>
              <a:rPr lang="en-US" sz="2000" b="1" dirty="0"/>
              <a:t> </a:t>
            </a:r>
            <a:r>
              <a:rPr lang="en-US" sz="2000" b="1" dirty="0" err="1"/>
              <a:t>আলোচ্য</a:t>
            </a:r>
            <a:r>
              <a:rPr lang="en-US" sz="2000" b="1" dirty="0"/>
              <a:t> </a:t>
            </a:r>
            <a:r>
              <a:rPr lang="en-US" sz="2000" b="1" dirty="0" err="1"/>
              <a:t>ঘটনার</a:t>
            </a:r>
            <a:r>
              <a:rPr lang="en-US" sz="2000" b="1" dirty="0"/>
              <a:t> </a:t>
            </a:r>
            <a:r>
              <a:rPr lang="en-US" sz="2000" b="1" dirty="0" err="1"/>
              <a:t>কার্য</a:t>
            </a:r>
            <a:r>
              <a:rPr lang="en-US" sz="2000" b="1" dirty="0"/>
              <a:t> </a:t>
            </a:r>
            <a:r>
              <a:rPr lang="en-US" sz="2000" b="1" dirty="0" err="1"/>
              <a:t>বা</a:t>
            </a:r>
            <a:r>
              <a:rPr lang="en-US" sz="2000" b="1" dirty="0"/>
              <a:t> </a:t>
            </a:r>
            <a:r>
              <a:rPr lang="en-US" sz="2000" b="1" dirty="0" err="1"/>
              <a:t>কারণের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অবিচ্ছেদ্য</a:t>
            </a:r>
            <a:r>
              <a:rPr lang="en-US" sz="2000" b="1" dirty="0"/>
              <a:t> </a:t>
            </a:r>
            <a:r>
              <a:rPr lang="en-US" sz="2000" b="1" dirty="0" err="1"/>
              <a:t>অঙ্গ</a:t>
            </a:r>
            <a:r>
              <a:rPr lang="en-US" sz="2000" b="1" dirty="0" smtClean="0"/>
              <a:t>।”</a:t>
            </a:r>
          </a:p>
          <a:p>
            <a:pPr marL="0" indent="0" algn="just">
              <a:buNone/>
            </a:pPr>
            <a:r>
              <a:rPr lang="en-US" sz="2000" b="1" dirty="0"/>
              <a:t>-</a:t>
            </a:r>
            <a:r>
              <a:rPr lang="en-US" sz="2000" b="1" dirty="0" err="1" smtClean="0"/>
              <a:t>জে.এস</a:t>
            </a:r>
            <a:r>
              <a:rPr lang="en-US" sz="2000" b="1" dirty="0" smtClean="0"/>
              <a:t> </a:t>
            </a:r>
            <a:r>
              <a:rPr lang="en-US" sz="2000" b="1" dirty="0" err="1"/>
              <a:t>মিল</a:t>
            </a:r>
            <a:r>
              <a:rPr lang="en-US" sz="2000" b="1" dirty="0"/>
              <a:t>; এ </a:t>
            </a:r>
            <a:r>
              <a:rPr lang="en-US" sz="2000" b="1" dirty="0" err="1"/>
              <a:t>সিস্টেম</a:t>
            </a:r>
            <a:r>
              <a:rPr lang="en-US" sz="2000" b="1" dirty="0"/>
              <a:t> </a:t>
            </a:r>
            <a:r>
              <a:rPr lang="en-US" sz="2000" b="1" dirty="0" err="1"/>
              <a:t>অব</a:t>
            </a:r>
            <a:r>
              <a:rPr lang="en-US" sz="2000" b="1" dirty="0"/>
              <a:t> </a:t>
            </a:r>
            <a:r>
              <a:rPr lang="en-US" sz="2000" b="1" dirty="0" err="1"/>
              <a:t>লজিক</a:t>
            </a:r>
            <a:r>
              <a:rPr lang="en-US" sz="2000" b="1" dirty="0"/>
              <a:t>; </a:t>
            </a:r>
            <a:r>
              <a:rPr lang="en-US" sz="2000" b="1" dirty="0" err="1"/>
              <a:t>পৃ</a:t>
            </a:r>
            <a:r>
              <a:rPr lang="en-US" sz="2000" b="1" dirty="0"/>
              <a:t>: ২৫৬।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59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AFE995-8BF3-4B2A-97D2-A95BF7ECD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472441"/>
            <a:ext cx="10315892" cy="914400"/>
          </a:xfrm>
        </p:spPr>
        <p:txBody>
          <a:bodyPr>
            <a:normAutofit/>
          </a:bodyPr>
          <a:lstStyle/>
          <a:p>
            <a:r>
              <a:rPr lang="en-US" sz="3200" dirty="0" err="1"/>
              <a:t>ব্যতিরেকী</a:t>
            </a:r>
            <a:r>
              <a:rPr lang="en-US" sz="3200" dirty="0"/>
              <a:t> </a:t>
            </a:r>
            <a:r>
              <a:rPr lang="en-US" sz="3200" dirty="0" err="1"/>
              <a:t>পদ্ধতির</a:t>
            </a:r>
            <a:r>
              <a:rPr lang="en-US" sz="3200" dirty="0"/>
              <a:t> </a:t>
            </a:r>
            <a:r>
              <a:rPr lang="en-US" sz="3200" dirty="0" err="1"/>
              <a:t>অপনয়নের</a:t>
            </a:r>
            <a:r>
              <a:rPr lang="en-US" sz="3200" dirty="0"/>
              <a:t> </a:t>
            </a:r>
            <a:r>
              <a:rPr lang="en-US" sz="3200" dirty="0" err="1"/>
              <a:t>সুত্র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271B298-ADDD-4661-946F-D9083FDDA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82737"/>
            <a:ext cx="10315892" cy="4606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/>
              <a:t>“</a:t>
            </a:r>
            <a:r>
              <a:rPr lang="en-US" b="1" dirty="0" err="1"/>
              <a:t>যদি</a:t>
            </a:r>
            <a:r>
              <a:rPr lang="en-US" b="1" dirty="0"/>
              <a:t> </a:t>
            </a:r>
            <a:r>
              <a:rPr lang="en-US" b="1" dirty="0" err="1"/>
              <a:t>অনুগের</a:t>
            </a:r>
            <a:r>
              <a:rPr lang="en-US" b="1" dirty="0"/>
              <a:t> </a:t>
            </a:r>
            <a:r>
              <a:rPr lang="en-US" b="1" dirty="0" err="1"/>
              <a:t>কোন</a:t>
            </a:r>
            <a:r>
              <a:rPr lang="en-US" b="1" dirty="0"/>
              <a:t> </a:t>
            </a:r>
            <a:r>
              <a:rPr lang="en-US" b="1" dirty="0" err="1"/>
              <a:t>অঙ্গহানি</a:t>
            </a:r>
            <a:r>
              <a:rPr lang="en-US" b="1" dirty="0"/>
              <a:t> </a:t>
            </a:r>
            <a:r>
              <a:rPr lang="en-US" b="1" dirty="0" err="1"/>
              <a:t>না</a:t>
            </a:r>
            <a:r>
              <a:rPr lang="en-US" b="1" dirty="0"/>
              <a:t> </a:t>
            </a:r>
            <a:r>
              <a:rPr lang="en-US" b="1" dirty="0" err="1"/>
              <a:t>করে</a:t>
            </a:r>
            <a:r>
              <a:rPr lang="en-US" b="1" dirty="0"/>
              <a:t> </a:t>
            </a:r>
            <a:r>
              <a:rPr lang="en-US" b="1" dirty="0" err="1"/>
              <a:t>কোন</a:t>
            </a:r>
            <a:r>
              <a:rPr lang="en-US" b="1" dirty="0"/>
              <a:t> </a:t>
            </a:r>
            <a:r>
              <a:rPr lang="en-US" b="1" dirty="0" err="1"/>
              <a:t>পূর্বগকে</a:t>
            </a:r>
            <a:r>
              <a:rPr lang="en-US" b="1" dirty="0"/>
              <a:t> </a:t>
            </a:r>
            <a:r>
              <a:rPr lang="en-US" b="1" dirty="0" err="1"/>
              <a:t>বাদ</a:t>
            </a:r>
            <a:r>
              <a:rPr lang="en-US" b="1" dirty="0"/>
              <a:t> </a:t>
            </a:r>
            <a:r>
              <a:rPr lang="en-US" b="1" dirty="0" err="1"/>
              <a:t>দেওয়া</a:t>
            </a:r>
            <a:r>
              <a:rPr lang="en-US" b="1" dirty="0"/>
              <a:t> </a:t>
            </a:r>
            <a:r>
              <a:rPr lang="en-US" b="1" dirty="0" err="1"/>
              <a:t>না</a:t>
            </a:r>
            <a:r>
              <a:rPr lang="en-US" b="1" dirty="0"/>
              <a:t> </a:t>
            </a:r>
            <a:r>
              <a:rPr lang="en-US" b="1" dirty="0" err="1"/>
              <a:t>যায়</a:t>
            </a:r>
            <a:r>
              <a:rPr lang="en-US" b="1" dirty="0"/>
              <a:t>, </a:t>
            </a:r>
            <a:r>
              <a:rPr lang="en-US" b="1" dirty="0" err="1"/>
              <a:t>তাহলে</a:t>
            </a:r>
            <a:r>
              <a:rPr lang="en-US" b="1" dirty="0"/>
              <a:t> </a:t>
            </a:r>
            <a:r>
              <a:rPr lang="en-US" b="1" dirty="0" err="1"/>
              <a:t>সে</a:t>
            </a:r>
            <a:r>
              <a:rPr lang="en-US" b="1" dirty="0"/>
              <a:t> </a:t>
            </a:r>
            <a:r>
              <a:rPr lang="en-US" b="1" dirty="0" err="1"/>
              <a:t>পূর্বগটি</a:t>
            </a:r>
            <a:r>
              <a:rPr lang="en-US" b="1" dirty="0"/>
              <a:t> </a:t>
            </a:r>
            <a:r>
              <a:rPr lang="en-US" b="1" dirty="0" err="1"/>
              <a:t>কারণ</a:t>
            </a:r>
            <a:r>
              <a:rPr lang="en-US" b="1" dirty="0"/>
              <a:t> </a:t>
            </a:r>
            <a:r>
              <a:rPr lang="en-US" b="1" dirty="0" err="1"/>
              <a:t>বা</a:t>
            </a:r>
            <a:r>
              <a:rPr lang="en-US" b="1" dirty="0"/>
              <a:t> </a:t>
            </a:r>
            <a:r>
              <a:rPr lang="en-US" b="1" dirty="0" err="1"/>
              <a:t>কারণের</a:t>
            </a:r>
            <a:r>
              <a:rPr lang="en-US" b="1" dirty="0"/>
              <a:t> </a:t>
            </a:r>
            <a:r>
              <a:rPr lang="en-US" b="1" dirty="0" err="1"/>
              <a:t>অংশ</a:t>
            </a:r>
            <a:r>
              <a:rPr lang="en-US" b="1" dirty="0"/>
              <a:t> </a:t>
            </a:r>
            <a:r>
              <a:rPr lang="en-US" b="1" dirty="0" err="1"/>
              <a:t>হতে</a:t>
            </a:r>
            <a:r>
              <a:rPr lang="en-US" b="1" dirty="0"/>
              <a:t> </a:t>
            </a:r>
            <a:r>
              <a:rPr lang="en-US" b="1" dirty="0" err="1"/>
              <a:t>বাধ্য</a:t>
            </a:r>
            <a:r>
              <a:rPr lang="en-US" b="1" dirty="0"/>
              <a:t>।”-</a:t>
            </a:r>
            <a:r>
              <a:rPr lang="en-US" b="1" dirty="0" err="1"/>
              <a:t>জে.এস</a:t>
            </a:r>
            <a:r>
              <a:rPr lang="en-US" b="1" dirty="0"/>
              <a:t> </a:t>
            </a:r>
            <a:r>
              <a:rPr lang="en-US" b="1" dirty="0" err="1"/>
              <a:t>মিল</a:t>
            </a:r>
            <a:r>
              <a:rPr lang="en-US" b="1" dirty="0"/>
              <a:t>; এ </a:t>
            </a:r>
            <a:r>
              <a:rPr lang="en-US" b="1" dirty="0" err="1"/>
              <a:t>সিস্টেম</a:t>
            </a:r>
            <a:r>
              <a:rPr lang="en-US" b="1" dirty="0"/>
              <a:t> </a:t>
            </a:r>
            <a:r>
              <a:rPr lang="en-US" b="1" dirty="0" err="1"/>
              <a:t>লজিক;পৃ</a:t>
            </a:r>
            <a:r>
              <a:rPr lang="en-US" b="1" dirty="0"/>
              <a:t>: ২৫৬।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 err="1"/>
              <a:t>ব্যতিরেকী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ব্যাখ্যা</a:t>
            </a:r>
            <a:r>
              <a:rPr lang="en-US" b="1" dirty="0"/>
              <a:t>: </a:t>
            </a:r>
            <a:r>
              <a:rPr lang="en-US" b="1" dirty="0" err="1"/>
              <a:t>আরোহ</a:t>
            </a:r>
            <a:r>
              <a:rPr lang="en-US" b="1" dirty="0"/>
              <a:t> </a:t>
            </a:r>
            <a:r>
              <a:rPr lang="en-US" b="1" dirty="0" err="1"/>
              <a:t>অনুসন্ধানের</a:t>
            </a:r>
            <a:r>
              <a:rPr lang="en-US" b="1" dirty="0"/>
              <a:t> </a:t>
            </a:r>
            <a:r>
              <a:rPr lang="en-US" b="1" dirty="0" err="1"/>
              <a:t>ক্ষেত্রে</a:t>
            </a:r>
            <a:r>
              <a:rPr lang="en-US" b="1" dirty="0"/>
              <a:t> </a:t>
            </a:r>
            <a:r>
              <a:rPr lang="en-US" b="1" dirty="0" err="1"/>
              <a:t>ঘটনাবলীর</a:t>
            </a:r>
            <a:r>
              <a:rPr lang="en-US" b="1" dirty="0"/>
              <a:t> </a:t>
            </a:r>
            <a:r>
              <a:rPr lang="en-US" b="1" dirty="0" err="1"/>
              <a:t>মধ্যে</a:t>
            </a:r>
            <a:r>
              <a:rPr lang="en-US" b="1" dirty="0"/>
              <a:t> </a:t>
            </a:r>
            <a:r>
              <a:rPr lang="en-US" b="1" dirty="0" err="1"/>
              <a:t>কার্য-কারণ</a:t>
            </a:r>
            <a:r>
              <a:rPr lang="en-US" b="1" dirty="0"/>
              <a:t> </a:t>
            </a:r>
            <a:r>
              <a:rPr lang="en-US" b="1" dirty="0" err="1"/>
              <a:t>সম্পর্ক</a:t>
            </a:r>
            <a:r>
              <a:rPr lang="en-US" b="1" dirty="0"/>
              <a:t> </a:t>
            </a:r>
            <a:r>
              <a:rPr lang="en-US" b="1" dirty="0" err="1"/>
              <a:t>প্রতিষ্টার</a:t>
            </a:r>
            <a:r>
              <a:rPr lang="en-US" b="1" dirty="0"/>
              <a:t> </a:t>
            </a:r>
            <a:r>
              <a:rPr lang="en-US" b="1" dirty="0" err="1"/>
              <a:t>জন্য</a:t>
            </a:r>
            <a:r>
              <a:rPr lang="en-US" b="1" dirty="0"/>
              <a:t> </a:t>
            </a:r>
            <a:r>
              <a:rPr lang="en-US" b="1" dirty="0" err="1"/>
              <a:t>ব্যতিরেকী</a:t>
            </a:r>
            <a:r>
              <a:rPr lang="en-US" b="1" dirty="0"/>
              <a:t> </a:t>
            </a:r>
            <a:r>
              <a:rPr lang="en-US" b="1" dirty="0" err="1"/>
              <a:t>পদ্ধতি</a:t>
            </a:r>
            <a:r>
              <a:rPr lang="en-US" b="1" dirty="0"/>
              <a:t> </a:t>
            </a:r>
            <a:r>
              <a:rPr lang="en-US" b="1" dirty="0" err="1"/>
              <a:t>একটি</a:t>
            </a:r>
            <a:r>
              <a:rPr lang="en-US" b="1" dirty="0"/>
              <a:t> </a:t>
            </a:r>
            <a:r>
              <a:rPr lang="en-US" b="1" dirty="0" err="1"/>
              <a:t>অন্যতম</a:t>
            </a:r>
            <a:r>
              <a:rPr lang="en-US" b="1" dirty="0"/>
              <a:t>  </a:t>
            </a:r>
            <a:r>
              <a:rPr lang="en-US" b="1" dirty="0" err="1"/>
              <a:t>পদ্ধতি</a:t>
            </a:r>
            <a:r>
              <a:rPr lang="en-US" b="1" dirty="0"/>
              <a:t>। এ </a:t>
            </a:r>
            <a:r>
              <a:rPr lang="en-US" b="1" dirty="0" err="1"/>
              <a:t>পদ্ধতিতে</a:t>
            </a:r>
            <a:r>
              <a:rPr lang="en-US" b="1" dirty="0"/>
              <a:t> </a:t>
            </a:r>
            <a:r>
              <a:rPr lang="en-US" b="1" dirty="0" err="1"/>
              <a:t>দুটি</a:t>
            </a:r>
            <a:r>
              <a:rPr lang="en-US" b="1" dirty="0"/>
              <a:t> </a:t>
            </a:r>
            <a:r>
              <a:rPr lang="en-US" b="1" dirty="0" err="1"/>
              <a:t>দৃষ্টান্তের</a:t>
            </a:r>
            <a:r>
              <a:rPr lang="en-US" b="1" dirty="0"/>
              <a:t> </a:t>
            </a:r>
            <a:r>
              <a:rPr lang="en-US" b="1" dirty="0" err="1"/>
              <a:t>প্রয়োজন</a:t>
            </a:r>
            <a:r>
              <a:rPr lang="en-US" b="1" dirty="0"/>
              <a:t> </a:t>
            </a:r>
            <a:r>
              <a:rPr lang="en-US" b="1" dirty="0" err="1"/>
              <a:t>হয়</a:t>
            </a:r>
            <a:r>
              <a:rPr lang="en-US" b="1" dirty="0"/>
              <a:t>। </a:t>
            </a:r>
            <a:r>
              <a:rPr lang="en-US" b="1" dirty="0" err="1"/>
              <a:t>একটি</a:t>
            </a:r>
            <a:r>
              <a:rPr lang="en-US" b="1" dirty="0"/>
              <a:t> </a:t>
            </a:r>
            <a:r>
              <a:rPr lang="en-US" b="1" dirty="0" err="1"/>
              <a:t>সদর্থক</a:t>
            </a:r>
            <a:r>
              <a:rPr lang="en-US" b="1" dirty="0"/>
              <a:t> </a:t>
            </a:r>
            <a:r>
              <a:rPr lang="en-US" b="1" dirty="0" err="1"/>
              <a:t>অপরটি</a:t>
            </a:r>
            <a:r>
              <a:rPr lang="en-US" b="1" dirty="0"/>
              <a:t> </a:t>
            </a:r>
            <a:r>
              <a:rPr lang="en-US" b="1" dirty="0" err="1"/>
              <a:t>নঞর্থক</a:t>
            </a:r>
            <a:r>
              <a:rPr lang="en-US" b="1" dirty="0"/>
              <a:t>।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4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02AF5BFB-92A8-4CA0-9107-6F1F5D363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540698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87722649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3678496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4107208695"/>
                    </a:ext>
                  </a:extLst>
                </a:gridCol>
              </a:tblGrid>
              <a:tr h="110504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dirty="0" err="1"/>
                        <a:t>ক্রমিক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 err="1"/>
                        <a:t>নং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/>
                        <a:t>পূর্বগ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/>
                        <a:t>অনুগ</a:t>
                      </a:r>
                      <a:endParaRPr lang="en-US" sz="2000" b="1" dirty="0"/>
                    </a:p>
                    <a:p>
                      <a:pPr marL="0" indent="0">
                        <a:buNone/>
                      </a:pP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473576"/>
                  </a:ext>
                </a:extLst>
              </a:tr>
              <a:tr h="1227563">
                <a:tc rowSpan="2">
                  <a:txBody>
                    <a:bodyPr/>
                    <a:lstStyle/>
                    <a:p>
                      <a:r>
                        <a:rPr lang="en-US" sz="2000" b="1" dirty="0"/>
                        <a:t>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ক খ গ…………………………..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প ফ ব………………………………..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7617396"/>
                  </a:ext>
                </a:extLst>
              </a:tr>
              <a:tr h="12275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খ গ……………………………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ফ ব…………………………....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4556909"/>
                  </a:ext>
                </a:extLst>
              </a:tr>
              <a:tr h="61391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অত</a:t>
                      </a:r>
                      <a:r>
                        <a:rPr lang="as-IN" sz="2000" b="1" dirty="0"/>
                        <a:t>এ</a:t>
                      </a:r>
                      <a:r>
                        <a:rPr lang="en-US" sz="2000" b="1" dirty="0"/>
                        <a:t>ব, ক </a:t>
                      </a:r>
                      <a:r>
                        <a:rPr lang="en-US" sz="2000" b="1" dirty="0" err="1"/>
                        <a:t>হচ্ছে</a:t>
                      </a:r>
                      <a:r>
                        <a:rPr lang="en-US" sz="2000" b="1" dirty="0"/>
                        <a:t> প </a:t>
                      </a:r>
                      <a:r>
                        <a:rPr lang="en-US" sz="2000" b="1" dirty="0" err="1"/>
                        <a:t>এর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 err="1"/>
                        <a:t>কারণ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9131795"/>
                  </a:ext>
                </a:extLst>
              </a:tr>
              <a:tr h="1227563">
                <a:tc rowSpan="2">
                  <a:txBody>
                    <a:bodyPr/>
                    <a:lstStyle/>
                    <a:p>
                      <a:r>
                        <a:rPr lang="en-US" sz="2000" b="1" dirty="0"/>
                        <a:t>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খ গ……………………………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ফ ব……………………………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7847337"/>
                  </a:ext>
                </a:extLst>
              </a:tr>
              <a:tr h="8424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ক খ গ…………………………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প ফ ব………………………...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392016"/>
                  </a:ext>
                </a:extLst>
              </a:tr>
              <a:tr h="61391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ক </a:t>
                      </a:r>
                      <a:r>
                        <a:rPr lang="en-US" sz="2000" b="1" dirty="0" err="1"/>
                        <a:t>হচ্ছে</a:t>
                      </a:r>
                      <a:r>
                        <a:rPr lang="en-US" sz="2000" b="1" dirty="0"/>
                        <a:t> প </a:t>
                      </a:r>
                      <a:r>
                        <a:rPr lang="as-IN" sz="2000" b="1" dirty="0"/>
                        <a:t>এ</a:t>
                      </a:r>
                      <a:r>
                        <a:rPr lang="en-US" sz="2000" b="1" dirty="0"/>
                        <a:t>র </a:t>
                      </a:r>
                      <a:r>
                        <a:rPr lang="en-US" sz="2000" b="1" dirty="0" err="1"/>
                        <a:t>কারণ</a:t>
                      </a:r>
                      <a:r>
                        <a:rPr lang="en-US" sz="2000" b="1" dirty="0"/>
                        <a:t>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3722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65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3FEB4C-F8C8-49F1-B402-43E677F86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ব্যতিরেকী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বাস্তব</a:t>
            </a:r>
            <a:r>
              <a:rPr lang="en-US" b="1" dirty="0"/>
              <a:t> </a:t>
            </a:r>
            <a:r>
              <a:rPr lang="en-US" b="1" dirty="0" err="1"/>
              <a:t>দৃষ্টান্ত</a:t>
            </a:r>
            <a:r>
              <a:rPr lang="en-US" b="1" dirty="0"/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3551DC-CF84-459D-89E8-7C91FE89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পাত্রে</a:t>
            </a:r>
            <a:r>
              <a:rPr lang="en-US" dirty="0"/>
              <a:t> </a:t>
            </a:r>
            <a:r>
              <a:rPr lang="en-US" dirty="0" err="1"/>
              <a:t>বাতাস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ঘন্টা</a:t>
            </a:r>
            <a:r>
              <a:rPr lang="en-US" dirty="0"/>
              <a:t> </a:t>
            </a:r>
            <a:r>
              <a:rPr lang="en-US" dirty="0" err="1"/>
              <a:t>বাজালে</a:t>
            </a:r>
            <a:r>
              <a:rPr lang="en-US" dirty="0"/>
              <a:t> </a:t>
            </a:r>
            <a:r>
              <a:rPr lang="en-US" dirty="0" err="1"/>
              <a:t>শব্দ</a:t>
            </a:r>
            <a:r>
              <a:rPr lang="en-US" dirty="0"/>
              <a:t> </a:t>
            </a:r>
            <a:r>
              <a:rPr lang="en-US" dirty="0" err="1"/>
              <a:t>শোনা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। </a:t>
            </a:r>
            <a:r>
              <a:rPr lang="en-US" dirty="0" err="1"/>
              <a:t>কিন্তু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পাত্রে</a:t>
            </a:r>
            <a:r>
              <a:rPr lang="en-US" dirty="0"/>
              <a:t> </a:t>
            </a:r>
            <a:r>
              <a:rPr lang="en-US" dirty="0" err="1"/>
              <a:t>বাতাস</a:t>
            </a:r>
            <a:r>
              <a:rPr lang="en-US" dirty="0"/>
              <a:t> </a:t>
            </a:r>
            <a:r>
              <a:rPr lang="en-US" dirty="0" err="1"/>
              <a:t>নেই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ঘন্টা</a:t>
            </a:r>
            <a:r>
              <a:rPr lang="en-US" dirty="0"/>
              <a:t> </a:t>
            </a:r>
            <a:r>
              <a:rPr lang="en-US" dirty="0" err="1"/>
              <a:t>বাজালে</a:t>
            </a:r>
            <a:r>
              <a:rPr lang="en-US" dirty="0"/>
              <a:t> </a:t>
            </a:r>
            <a:r>
              <a:rPr lang="en-US" dirty="0" err="1"/>
              <a:t>শব্দ</a:t>
            </a:r>
            <a:r>
              <a:rPr lang="en-US" dirty="0"/>
              <a:t> </a:t>
            </a:r>
            <a:r>
              <a:rPr lang="en-US" dirty="0" err="1"/>
              <a:t>শোনা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।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পরীক্ষণের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984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37AD9-F21C-48EA-A682-3FA238B2D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সুবিধা</a:t>
            </a:r>
            <a:r>
              <a:rPr lang="en-US" dirty="0"/>
              <a:t> ও </a:t>
            </a:r>
            <a:r>
              <a:rPr lang="en-US" dirty="0" err="1"/>
              <a:t>অসুবিধা</a:t>
            </a:r>
            <a:r>
              <a:rPr lang="en-US" dirty="0"/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9B3657-4603-41CE-82E0-8D85796AD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080"/>
            <a:ext cx="10515600" cy="5684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সুবিধাসমূহ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১।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সাহায্যে</a:t>
            </a:r>
            <a:r>
              <a:rPr lang="en-US" dirty="0"/>
              <a:t> </a:t>
            </a:r>
            <a:r>
              <a:rPr lang="en-US" dirty="0" err="1"/>
              <a:t>নিশ্চিত</a:t>
            </a:r>
            <a:r>
              <a:rPr lang="en-US" dirty="0"/>
              <a:t> </a:t>
            </a:r>
            <a:r>
              <a:rPr lang="en-US" dirty="0" err="1"/>
              <a:t>সিদ্ধান্ত</a:t>
            </a:r>
            <a:r>
              <a:rPr lang="en-US" dirty="0"/>
              <a:t> </a:t>
            </a:r>
            <a:r>
              <a:rPr lang="en-US" dirty="0" err="1"/>
              <a:t>স্থাপন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২।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সাহায্যে</a:t>
            </a:r>
            <a:r>
              <a:rPr lang="en-US" dirty="0"/>
              <a:t> </a:t>
            </a:r>
            <a:r>
              <a:rPr lang="en-US" dirty="0" err="1"/>
              <a:t>কার্য-কারণ</a:t>
            </a:r>
            <a:r>
              <a:rPr lang="en-US" dirty="0"/>
              <a:t> </a:t>
            </a:r>
            <a:r>
              <a:rPr lang="en-US" dirty="0" err="1"/>
              <a:t>সম্পর্ক</a:t>
            </a:r>
            <a:r>
              <a:rPr lang="en-US" dirty="0"/>
              <a:t> </a:t>
            </a:r>
            <a:r>
              <a:rPr lang="en-US" dirty="0" err="1"/>
              <a:t>প্রমাণ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৩।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খুবই</a:t>
            </a:r>
            <a:r>
              <a:rPr lang="en-US" dirty="0"/>
              <a:t> </a:t>
            </a:r>
            <a:r>
              <a:rPr lang="en-US" dirty="0" err="1"/>
              <a:t>সরল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৪।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খুব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অসুবিধাসমূহ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১।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সাহায্যে</a:t>
            </a:r>
            <a:r>
              <a:rPr lang="en-US" dirty="0"/>
              <a:t>  </a:t>
            </a:r>
            <a:r>
              <a:rPr lang="en-US" dirty="0" err="1"/>
              <a:t>সরাসরি</a:t>
            </a:r>
            <a:r>
              <a:rPr lang="en-US" dirty="0"/>
              <a:t> </a:t>
            </a:r>
            <a:r>
              <a:rPr lang="en-US" dirty="0" err="1"/>
              <a:t>কার্য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কারণে</a:t>
            </a:r>
            <a:r>
              <a:rPr lang="en-US" dirty="0"/>
              <a:t> </a:t>
            </a:r>
            <a:r>
              <a:rPr lang="en-US" dirty="0" err="1"/>
              <a:t>যাওয়া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২।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বহুকারণবাদ</a:t>
            </a:r>
            <a:r>
              <a:rPr lang="en-US" dirty="0"/>
              <a:t> </a:t>
            </a:r>
            <a:r>
              <a:rPr lang="en-US" dirty="0" err="1"/>
              <a:t>সমস্যা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মুক্ত</a:t>
            </a:r>
            <a:r>
              <a:rPr lang="en-US" dirty="0"/>
              <a:t> </a:t>
            </a:r>
            <a:r>
              <a:rPr lang="en-US" dirty="0" err="1"/>
              <a:t>নয়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৩।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কারণ</a:t>
            </a:r>
            <a:r>
              <a:rPr lang="en-US" dirty="0"/>
              <a:t> ও </a:t>
            </a:r>
            <a:r>
              <a:rPr lang="en-US" dirty="0" err="1"/>
              <a:t>শর্তের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পার্থক্য</a:t>
            </a:r>
            <a:r>
              <a:rPr lang="en-US" dirty="0"/>
              <a:t> </a:t>
            </a:r>
            <a:r>
              <a:rPr lang="en-US" dirty="0" err="1"/>
              <a:t>নির্ণয়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অক্ষম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৪।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অসতর্ক</a:t>
            </a:r>
            <a:r>
              <a:rPr lang="en-US" dirty="0"/>
              <a:t> </a:t>
            </a:r>
            <a:r>
              <a:rPr lang="en-US" dirty="0" err="1"/>
              <a:t>প্রয়োগে</a:t>
            </a:r>
            <a:r>
              <a:rPr lang="en-US" dirty="0"/>
              <a:t> </a:t>
            </a:r>
            <a:r>
              <a:rPr lang="en-US" dirty="0" err="1"/>
              <a:t>কাকতালীয়</a:t>
            </a:r>
            <a:r>
              <a:rPr lang="en-US" dirty="0"/>
              <a:t> </a:t>
            </a:r>
            <a:r>
              <a:rPr lang="en-US" dirty="0" err="1"/>
              <a:t>অনুপপত্তি</a:t>
            </a:r>
            <a:r>
              <a:rPr lang="en-US" dirty="0"/>
              <a:t> </a:t>
            </a:r>
            <a:r>
              <a:rPr lang="en-US" dirty="0" err="1"/>
              <a:t>ঘটে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৫। </a:t>
            </a:r>
            <a:r>
              <a:rPr lang="en-US" dirty="0" err="1"/>
              <a:t>ব্যতিরেকী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দুরবর্তী</a:t>
            </a:r>
            <a:r>
              <a:rPr lang="en-US" dirty="0"/>
              <a:t> </a:t>
            </a:r>
            <a:r>
              <a:rPr lang="en-US" dirty="0" err="1"/>
              <a:t>শর্তকে</a:t>
            </a:r>
            <a:r>
              <a:rPr lang="en-US" dirty="0"/>
              <a:t> </a:t>
            </a:r>
            <a:r>
              <a:rPr lang="en-US" dirty="0" err="1"/>
              <a:t>কারণ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ভূল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1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539</Words>
  <Application>Microsoft Office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PowerPoint Presentation</vt:lpstr>
      <vt:lpstr>PowerPoint Presentation</vt:lpstr>
      <vt:lpstr>                        ব্যতিরেকী পদ্ধতি</vt:lpstr>
      <vt:lpstr>শিক্ষণফল </vt:lpstr>
      <vt:lpstr>ব্যতিরেকী পদ্ধতির সংঙ্গা:-</vt:lpstr>
      <vt:lpstr>PowerPoint Presentation</vt:lpstr>
      <vt:lpstr>PowerPoint Presentation</vt:lpstr>
      <vt:lpstr>ব্যতিরেকী পদ্ধতির বাস্তব দৃষ্টান্ত:-</vt:lpstr>
      <vt:lpstr>ব্যতিরেকী পদ্ধতির সুবিধা ও অসুবিধা:-</vt:lpstr>
      <vt:lpstr>ব্যতিরেকী পদ্ধতির ভ্রান্ত প্রয়োগে সৃষ্ট কতিপয় অনুপপত্তি: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kpc</dc:creator>
  <cp:lastModifiedBy>usa</cp:lastModifiedBy>
  <cp:revision>109</cp:revision>
  <dcterms:created xsi:type="dcterms:W3CDTF">2018-11-15T15:28:10Z</dcterms:created>
  <dcterms:modified xsi:type="dcterms:W3CDTF">2022-02-08T03:25:58Z</dcterms:modified>
</cp:coreProperties>
</file>