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68" r:id="rId9"/>
    <p:sldId id="276" r:id="rId10"/>
    <p:sldId id="274" r:id="rId11"/>
    <p:sldId id="275" r:id="rId12"/>
    <p:sldId id="277" r:id="rId13"/>
    <p:sldId id="262" r:id="rId14"/>
    <p:sldId id="264" r:id="rId15"/>
    <p:sldId id="280" r:id="rId16"/>
    <p:sldId id="267" r:id="rId17"/>
    <p:sldId id="266" r:id="rId18"/>
    <p:sldId id="282" r:id="rId19"/>
    <p:sldId id="272" r:id="rId20"/>
    <p:sldId id="265" r:id="rId21"/>
    <p:sldId id="281" r:id="rId22"/>
    <p:sldId id="27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xmlns="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2" d="100"/>
        <a:sy n="52" d="100"/>
      </p:scale>
      <p:origin x="0" y="-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A3B37A-ADF5-4623-869B-BE0CB93B2464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983F7E-E60F-4383-BB72-78EDEBF16B41}">
      <dgm:prSet phldrT="[Text]"/>
      <dgm:spPr/>
      <dgm:t>
        <a:bodyPr/>
        <a:lstStyle/>
        <a:p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তাপ</a:t>
          </a:r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শক্তির</a:t>
          </a:r>
          <a:r>
            <a:rPr lang="en-US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সঞ্চালন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6B3054-147A-4C70-ACA4-67CCD7DDE0BE}" type="parTrans" cxnId="{236521C2-CC1A-4D78-985B-7FF4E78E6E56}">
      <dgm:prSet/>
      <dgm:spPr/>
      <dgm:t>
        <a:bodyPr/>
        <a:lstStyle/>
        <a:p>
          <a:endParaRPr lang="en-US"/>
        </a:p>
      </dgm:t>
    </dgm:pt>
    <dgm:pt modelId="{015F67F9-F23E-4A87-AF00-E7A1023D2E48}" type="sibTrans" cxnId="{236521C2-CC1A-4D78-985B-7FF4E78E6E56}">
      <dgm:prSet/>
      <dgm:spPr/>
      <dgm:t>
        <a:bodyPr/>
        <a:lstStyle/>
        <a:p>
          <a:endParaRPr lang="en-US"/>
        </a:p>
      </dgm:t>
    </dgm:pt>
    <dgm:pt modelId="{82F48570-8C6A-4D66-BE80-62511A4C9965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3600" dirty="0" err="1">
              <a:latin typeface="NikoshBAN" panose="02000000000000000000" pitchFamily="2" charset="0"/>
              <a:cs typeface="NikoshBAN" panose="02000000000000000000" pitchFamily="2" charset="0"/>
            </a:rPr>
            <a:t>পরিবহন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DA06E9A-17FC-4808-B176-FF42D6408642}" type="parTrans" cxnId="{070575F1-F790-4545-B123-328F7F9E9F8D}">
      <dgm:prSet/>
      <dgm:spPr/>
      <dgm:t>
        <a:bodyPr/>
        <a:lstStyle/>
        <a:p>
          <a:endParaRPr lang="en-US"/>
        </a:p>
      </dgm:t>
    </dgm:pt>
    <dgm:pt modelId="{6EEE301D-86DF-482B-B0F2-734365A9DA8E}" type="sibTrans" cxnId="{070575F1-F790-4545-B123-328F7F9E9F8D}">
      <dgm:prSet/>
      <dgm:spPr/>
      <dgm:t>
        <a:bodyPr/>
        <a:lstStyle/>
        <a:p>
          <a:endParaRPr lang="en-US"/>
        </a:p>
      </dgm:t>
    </dgm:pt>
    <dgm:pt modelId="{99FBAF45-2BED-42D9-AFB0-4C587EB839BC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3600" dirty="0" err="1">
              <a:latin typeface="NikoshBAN" panose="02000000000000000000" pitchFamily="2" charset="0"/>
              <a:cs typeface="NikoshBAN" panose="02000000000000000000" pitchFamily="2" charset="0"/>
            </a:rPr>
            <a:t>পরিচলন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BE7CC9F-AD2B-4BAC-B18C-B2FB1AA21BAE}" type="parTrans" cxnId="{B6124FFD-E891-43C3-9FE8-6DB20D469612}">
      <dgm:prSet/>
      <dgm:spPr/>
      <dgm:t>
        <a:bodyPr/>
        <a:lstStyle/>
        <a:p>
          <a:endParaRPr lang="en-US"/>
        </a:p>
      </dgm:t>
    </dgm:pt>
    <dgm:pt modelId="{D8C84AAC-F677-448D-B4E1-80C59546256D}" type="sibTrans" cxnId="{B6124FFD-E891-43C3-9FE8-6DB20D469612}">
      <dgm:prSet/>
      <dgm:spPr/>
      <dgm:t>
        <a:bodyPr/>
        <a:lstStyle/>
        <a:p>
          <a:endParaRPr lang="en-US"/>
        </a:p>
      </dgm:t>
    </dgm:pt>
    <dgm:pt modelId="{14072202-99D5-4B64-861C-B8C3BB025C21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3600" dirty="0" err="1">
              <a:latin typeface="NikoshBAN" panose="02000000000000000000" pitchFamily="2" charset="0"/>
              <a:cs typeface="NikoshBAN" panose="02000000000000000000" pitchFamily="2" charset="0"/>
            </a:rPr>
            <a:t>বিকিরন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DDDB5D-39AA-43B5-8CF4-9DB734863A4A}" type="parTrans" cxnId="{CEC65B13-9F16-4095-BF33-421F8070DBF4}">
      <dgm:prSet/>
      <dgm:spPr/>
      <dgm:t>
        <a:bodyPr/>
        <a:lstStyle/>
        <a:p>
          <a:endParaRPr lang="en-US"/>
        </a:p>
      </dgm:t>
    </dgm:pt>
    <dgm:pt modelId="{CCB7B7AD-B4DF-4ACA-BD1A-B59B9F128C58}" type="sibTrans" cxnId="{CEC65B13-9F16-4095-BF33-421F8070DBF4}">
      <dgm:prSet/>
      <dgm:spPr/>
      <dgm:t>
        <a:bodyPr/>
        <a:lstStyle/>
        <a:p>
          <a:endParaRPr lang="en-US"/>
        </a:p>
      </dgm:t>
    </dgm:pt>
    <dgm:pt modelId="{4D8CCCB8-993E-4D8E-9423-9F1B2D389758}" type="pres">
      <dgm:prSet presAssocID="{5DA3B37A-ADF5-4623-869B-BE0CB93B246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BB4B791-3F66-477C-9F11-0F232D18ED1A}" type="pres">
      <dgm:prSet presAssocID="{3E983F7E-E60F-4383-BB72-78EDEBF16B41}" presName="singleCycle" presStyleCnt="0"/>
      <dgm:spPr/>
    </dgm:pt>
    <dgm:pt modelId="{1834AF29-5F40-4229-A48E-CF373545EB89}" type="pres">
      <dgm:prSet presAssocID="{3E983F7E-E60F-4383-BB72-78EDEBF16B41}" presName="singleCenter" presStyleLbl="node1" presStyleIdx="0" presStyleCnt="4" custScaleX="173549" custLinFactNeighborX="3269" custLinFactNeighborY="-647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68FA6EB4-4B80-4AC8-9694-653804592662}" type="pres">
      <dgm:prSet presAssocID="{DDA06E9A-17FC-4808-B176-FF42D6408642}" presName="Name56" presStyleLbl="parChTrans1D2" presStyleIdx="0" presStyleCnt="3"/>
      <dgm:spPr/>
      <dgm:t>
        <a:bodyPr/>
        <a:lstStyle/>
        <a:p>
          <a:endParaRPr lang="en-US"/>
        </a:p>
      </dgm:t>
    </dgm:pt>
    <dgm:pt modelId="{CEDACD3C-F9BB-4A32-AAF4-4EF39F9B5FA6}" type="pres">
      <dgm:prSet presAssocID="{82F48570-8C6A-4D66-BE80-62511A4C9965}" presName="text0" presStyleLbl="node1" presStyleIdx="1" presStyleCnt="4" custScaleX="184115" custScaleY="82037" custRadScaleRad="97369" custRadScaleInc="58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F3566-A2C3-4E3F-83D8-53E52BB45856}" type="pres">
      <dgm:prSet presAssocID="{7BE7CC9F-AD2B-4BAC-B18C-B2FB1AA21BAE}" presName="Name56" presStyleLbl="parChTrans1D2" presStyleIdx="1" presStyleCnt="3"/>
      <dgm:spPr/>
      <dgm:t>
        <a:bodyPr/>
        <a:lstStyle/>
        <a:p>
          <a:endParaRPr lang="en-US"/>
        </a:p>
      </dgm:t>
    </dgm:pt>
    <dgm:pt modelId="{ABAFCDF2-584B-4FF1-83BB-D2646C9B3A28}" type="pres">
      <dgm:prSet presAssocID="{99FBAF45-2BED-42D9-AFB0-4C587EB839BC}" presName="text0" presStyleLbl="node1" presStyleIdx="2" presStyleCnt="4" custScaleX="159964" custScaleY="77264" custRadScaleRad="115446" custRadScaleInc="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FDFAD-B940-4101-A5F4-C5B5D5EC8061}" type="pres">
      <dgm:prSet presAssocID="{55DDDB5D-39AA-43B5-8CF4-9DB734863A4A}" presName="Name56" presStyleLbl="parChTrans1D2" presStyleIdx="2" presStyleCnt="3"/>
      <dgm:spPr/>
      <dgm:t>
        <a:bodyPr/>
        <a:lstStyle/>
        <a:p>
          <a:endParaRPr lang="en-US"/>
        </a:p>
      </dgm:t>
    </dgm:pt>
    <dgm:pt modelId="{7EC07990-E0FC-45B9-A902-36948E2D86C7}" type="pres">
      <dgm:prSet presAssocID="{14072202-99D5-4B64-861C-B8C3BB025C21}" presName="text0" presStyleLbl="node1" presStyleIdx="3" presStyleCnt="4" custScaleX="186077" custScaleY="76379" custRadScaleRad="109742" custRadScaleInc="-1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124FFD-E891-43C3-9FE8-6DB20D469612}" srcId="{3E983F7E-E60F-4383-BB72-78EDEBF16B41}" destId="{99FBAF45-2BED-42D9-AFB0-4C587EB839BC}" srcOrd="1" destOrd="0" parTransId="{7BE7CC9F-AD2B-4BAC-B18C-B2FB1AA21BAE}" sibTransId="{D8C84AAC-F677-448D-B4E1-80C59546256D}"/>
    <dgm:cxn modelId="{CEC65B13-9F16-4095-BF33-421F8070DBF4}" srcId="{3E983F7E-E60F-4383-BB72-78EDEBF16B41}" destId="{14072202-99D5-4B64-861C-B8C3BB025C21}" srcOrd="2" destOrd="0" parTransId="{55DDDB5D-39AA-43B5-8CF4-9DB734863A4A}" sibTransId="{CCB7B7AD-B4DF-4ACA-BD1A-B59B9F128C58}"/>
    <dgm:cxn modelId="{8F882296-CE0B-42ED-B9C1-E7AF72A23239}" type="presOf" srcId="{55DDDB5D-39AA-43B5-8CF4-9DB734863A4A}" destId="{D53FDFAD-B940-4101-A5F4-C5B5D5EC8061}" srcOrd="0" destOrd="0" presId="urn:microsoft.com/office/officeart/2008/layout/RadialCluster"/>
    <dgm:cxn modelId="{0D490D0E-1A1B-414F-AE43-E619C3EB384C}" type="presOf" srcId="{7BE7CC9F-AD2B-4BAC-B18C-B2FB1AA21BAE}" destId="{096F3566-A2C3-4E3F-83D8-53E52BB45856}" srcOrd="0" destOrd="0" presId="urn:microsoft.com/office/officeart/2008/layout/RadialCluster"/>
    <dgm:cxn modelId="{236521C2-CC1A-4D78-985B-7FF4E78E6E56}" srcId="{5DA3B37A-ADF5-4623-869B-BE0CB93B2464}" destId="{3E983F7E-E60F-4383-BB72-78EDEBF16B41}" srcOrd="0" destOrd="0" parTransId="{9C6B3054-147A-4C70-ACA4-67CCD7DDE0BE}" sibTransId="{015F67F9-F23E-4A87-AF00-E7A1023D2E48}"/>
    <dgm:cxn modelId="{1F324C84-0E62-4891-B77D-2824106F2972}" type="presOf" srcId="{99FBAF45-2BED-42D9-AFB0-4C587EB839BC}" destId="{ABAFCDF2-584B-4FF1-83BB-D2646C9B3A28}" srcOrd="0" destOrd="0" presId="urn:microsoft.com/office/officeart/2008/layout/RadialCluster"/>
    <dgm:cxn modelId="{E82280EE-A2A9-4293-B708-A74C77991233}" type="presOf" srcId="{3E983F7E-E60F-4383-BB72-78EDEBF16B41}" destId="{1834AF29-5F40-4229-A48E-CF373545EB89}" srcOrd="0" destOrd="0" presId="urn:microsoft.com/office/officeart/2008/layout/RadialCluster"/>
    <dgm:cxn modelId="{CDD2A353-05BE-427D-9E17-3DFDF3147A9F}" type="presOf" srcId="{14072202-99D5-4B64-861C-B8C3BB025C21}" destId="{7EC07990-E0FC-45B9-A902-36948E2D86C7}" srcOrd="0" destOrd="0" presId="urn:microsoft.com/office/officeart/2008/layout/RadialCluster"/>
    <dgm:cxn modelId="{5CF1D1A6-B2F9-4ABF-BC39-92EF9D70D8D3}" type="presOf" srcId="{82F48570-8C6A-4D66-BE80-62511A4C9965}" destId="{CEDACD3C-F9BB-4A32-AAF4-4EF39F9B5FA6}" srcOrd="0" destOrd="0" presId="urn:microsoft.com/office/officeart/2008/layout/RadialCluster"/>
    <dgm:cxn modelId="{3E8845B4-AF8E-4D0D-AEE3-301919EA57DD}" type="presOf" srcId="{5DA3B37A-ADF5-4623-869B-BE0CB93B2464}" destId="{4D8CCCB8-993E-4D8E-9423-9F1B2D389758}" srcOrd="0" destOrd="0" presId="urn:microsoft.com/office/officeart/2008/layout/RadialCluster"/>
    <dgm:cxn modelId="{070575F1-F790-4545-B123-328F7F9E9F8D}" srcId="{3E983F7E-E60F-4383-BB72-78EDEBF16B41}" destId="{82F48570-8C6A-4D66-BE80-62511A4C9965}" srcOrd="0" destOrd="0" parTransId="{DDA06E9A-17FC-4808-B176-FF42D6408642}" sibTransId="{6EEE301D-86DF-482B-B0F2-734365A9DA8E}"/>
    <dgm:cxn modelId="{4760FA0A-8C6B-4F4F-AC69-FCF714D751FA}" type="presOf" srcId="{DDA06E9A-17FC-4808-B176-FF42D6408642}" destId="{68FA6EB4-4B80-4AC8-9694-653804592662}" srcOrd="0" destOrd="0" presId="urn:microsoft.com/office/officeart/2008/layout/RadialCluster"/>
    <dgm:cxn modelId="{305DA6E4-71C7-4074-9907-D9AFF61CD50A}" type="presParOf" srcId="{4D8CCCB8-993E-4D8E-9423-9F1B2D389758}" destId="{8BB4B791-3F66-477C-9F11-0F232D18ED1A}" srcOrd="0" destOrd="0" presId="urn:microsoft.com/office/officeart/2008/layout/RadialCluster"/>
    <dgm:cxn modelId="{BC82A4C7-1EF8-461C-A78E-84689247E780}" type="presParOf" srcId="{8BB4B791-3F66-477C-9F11-0F232D18ED1A}" destId="{1834AF29-5F40-4229-A48E-CF373545EB89}" srcOrd="0" destOrd="0" presId="urn:microsoft.com/office/officeart/2008/layout/RadialCluster"/>
    <dgm:cxn modelId="{0E74A7B0-FD7F-4533-AB93-A56BC1D8CBA3}" type="presParOf" srcId="{8BB4B791-3F66-477C-9F11-0F232D18ED1A}" destId="{68FA6EB4-4B80-4AC8-9694-653804592662}" srcOrd="1" destOrd="0" presId="urn:microsoft.com/office/officeart/2008/layout/RadialCluster"/>
    <dgm:cxn modelId="{19474450-AE19-4F1F-8AA1-7D31040230D2}" type="presParOf" srcId="{8BB4B791-3F66-477C-9F11-0F232D18ED1A}" destId="{CEDACD3C-F9BB-4A32-AAF4-4EF39F9B5FA6}" srcOrd="2" destOrd="0" presId="urn:microsoft.com/office/officeart/2008/layout/RadialCluster"/>
    <dgm:cxn modelId="{4EACEF78-06C9-4EC0-BB64-109A0F19C5F4}" type="presParOf" srcId="{8BB4B791-3F66-477C-9F11-0F232D18ED1A}" destId="{096F3566-A2C3-4E3F-83D8-53E52BB45856}" srcOrd="3" destOrd="0" presId="urn:microsoft.com/office/officeart/2008/layout/RadialCluster"/>
    <dgm:cxn modelId="{49E2255E-131E-4C15-8A35-A16DEA4C51A9}" type="presParOf" srcId="{8BB4B791-3F66-477C-9F11-0F232D18ED1A}" destId="{ABAFCDF2-584B-4FF1-83BB-D2646C9B3A28}" srcOrd="4" destOrd="0" presId="urn:microsoft.com/office/officeart/2008/layout/RadialCluster"/>
    <dgm:cxn modelId="{9F455F1F-2A25-4505-8DEB-D2AAFB77C000}" type="presParOf" srcId="{8BB4B791-3F66-477C-9F11-0F232D18ED1A}" destId="{D53FDFAD-B940-4101-A5F4-C5B5D5EC8061}" srcOrd="5" destOrd="0" presId="urn:microsoft.com/office/officeart/2008/layout/RadialCluster"/>
    <dgm:cxn modelId="{753D2570-4611-463C-B4C7-A7F6EE0D57DD}" type="presParOf" srcId="{8BB4B791-3F66-477C-9F11-0F232D18ED1A}" destId="{7EC07990-E0FC-45B9-A902-36948E2D86C7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4AF29-5F40-4229-A48E-CF373545EB89}">
      <dsp:nvSpPr>
        <dsp:cNvPr id="0" name=""/>
        <dsp:cNvSpPr/>
      </dsp:nvSpPr>
      <dsp:spPr>
        <a:xfrm>
          <a:off x="2887793" y="2210398"/>
          <a:ext cx="2821212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তাপ</a:t>
          </a:r>
          <a:r>
            <a:rPr lang="en-US" sz="34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শক্তির</a:t>
          </a:r>
          <a:r>
            <a:rPr lang="en-US" sz="34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4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সঞ্চালন</a:t>
          </a:r>
          <a:endParaRPr lang="en-US" sz="3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67148" y="2289753"/>
        <a:ext cx="2662502" cy="1466890"/>
      </dsp:txXfrm>
    </dsp:sp>
    <dsp:sp modelId="{68FA6EB4-4B80-4AC8-9694-653804592662}">
      <dsp:nvSpPr>
        <dsp:cNvPr id="0" name=""/>
        <dsp:cNvSpPr/>
      </dsp:nvSpPr>
      <dsp:spPr>
        <a:xfrm rot="16176999">
          <a:off x="3867993" y="1788264"/>
          <a:ext cx="8442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44288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ACD3C-F9BB-4A32-AAF4-4EF39F9B5FA6}">
      <dsp:nvSpPr>
        <dsp:cNvPr id="0" name=""/>
        <dsp:cNvSpPr/>
      </dsp:nvSpPr>
      <dsp:spPr>
        <a:xfrm>
          <a:off x="3281677" y="472621"/>
          <a:ext cx="2005292" cy="893507"/>
        </a:xfrm>
        <a:prstGeom prst="roundRect">
          <a:avLst/>
        </a:prstGeom>
        <a:solidFill>
          <a:schemeClr val="bg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পরিবহন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25294" y="516238"/>
        <a:ext cx="1918058" cy="806273"/>
      </dsp:txXfrm>
    </dsp:sp>
    <dsp:sp modelId="{096F3566-A2C3-4E3F-83D8-53E52BB45856}">
      <dsp:nvSpPr>
        <dsp:cNvPr id="0" name=""/>
        <dsp:cNvSpPr/>
      </dsp:nvSpPr>
      <dsp:spPr>
        <a:xfrm rot="2250606">
          <a:off x="5263927" y="4110911"/>
          <a:ext cx="9029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02978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FCDF2-584B-4FF1-83BB-D2646C9B3A28}">
      <dsp:nvSpPr>
        <dsp:cNvPr id="0" name=""/>
        <dsp:cNvSpPr/>
      </dsp:nvSpPr>
      <dsp:spPr>
        <a:xfrm>
          <a:off x="5750579" y="4385823"/>
          <a:ext cx="1742251" cy="841522"/>
        </a:xfrm>
        <a:prstGeom prst="roundRect">
          <a:avLst/>
        </a:prstGeom>
        <a:solidFill>
          <a:schemeClr val="accent3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পরিচলন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91659" y="4426903"/>
        <a:ext cx="1660091" cy="759362"/>
      </dsp:txXfrm>
    </dsp:sp>
    <dsp:sp modelId="{D53FDFAD-B940-4101-A5F4-C5B5D5EC8061}">
      <dsp:nvSpPr>
        <dsp:cNvPr id="0" name=""/>
        <dsp:cNvSpPr/>
      </dsp:nvSpPr>
      <dsp:spPr>
        <a:xfrm rot="8714542">
          <a:off x="2308405" y="4092225"/>
          <a:ext cx="8988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8873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07990-E0FC-45B9-A902-36948E2D86C7}">
      <dsp:nvSpPr>
        <dsp:cNvPr id="0" name=""/>
        <dsp:cNvSpPr/>
      </dsp:nvSpPr>
      <dsp:spPr>
        <a:xfrm>
          <a:off x="775860" y="4348451"/>
          <a:ext cx="2026661" cy="831883"/>
        </a:xfrm>
        <a:prstGeom prst="roundRect">
          <a:avLst/>
        </a:prstGeom>
        <a:solidFill>
          <a:schemeClr val="accent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বিকিরন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6469" y="4389060"/>
        <a:ext cx="1945443" cy="750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577-1743-49CE-BB09-E49A8CA7842F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5AEA-491D-47E9-97E6-992EC93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423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577-1743-49CE-BB09-E49A8CA7842F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5AEA-491D-47E9-97E6-992EC93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832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577-1743-49CE-BB09-E49A8CA7842F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5AEA-491D-47E9-97E6-992EC93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2068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577-1743-49CE-BB09-E49A8CA7842F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5AEA-491D-47E9-97E6-992EC93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382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577-1743-49CE-BB09-E49A8CA7842F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5AEA-491D-47E9-97E6-992EC93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0335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577-1743-49CE-BB09-E49A8CA7842F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5AEA-491D-47E9-97E6-992EC93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4242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577-1743-49CE-BB09-E49A8CA7842F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5AEA-491D-47E9-97E6-992EC93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4931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577-1743-49CE-BB09-E49A8CA7842F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5AEA-491D-47E9-97E6-992EC93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8778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577-1743-49CE-BB09-E49A8CA7842F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5AEA-491D-47E9-97E6-992EC93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619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577-1743-49CE-BB09-E49A8CA7842F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5235AEA-491D-47E9-97E6-992EC93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4840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577-1743-49CE-BB09-E49A8CA7842F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5AEA-491D-47E9-97E6-992EC93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83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577-1743-49CE-BB09-E49A8CA7842F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5AEA-491D-47E9-97E6-992EC93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198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577-1743-49CE-BB09-E49A8CA7842F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5AEA-491D-47E9-97E6-992EC93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251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577-1743-49CE-BB09-E49A8CA7842F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5AEA-491D-47E9-97E6-992EC93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542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577-1743-49CE-BB09-E49A8CA7842F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5AEA-491D-47E9-97E6-992EC93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722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577-1743-49CE-BB09-E49A8CA7842F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5AEA-491D-47E9-97E6-992EC93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828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E577-1743-49CE-BB09-E49A8CA7842F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5AEA-491D-47E9-97E6-992EC93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253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BEAE577-1743-49CE-BB09-E49A8CA7842F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5235AEA-491D-47E9-97E6-992EC938E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796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BGPS\Downloads\Boiling%20water%20in%20slow%20motion%20(1).mp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504B11-2774-4F4F-BB92-884E8FD9D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7723" y="1236394"/>
            <a:ext cx="9144000" cy="23876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prstTxWarp prst="textTriangle">
              <a:avLst/>
            </a:prstTxWarp>
            <a:norm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5EAB916-E3DD-4583-982B-B866645D0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858000"/>
            <a:ext cx="9144000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352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amp, table&#10;&#10;Description automatically generated">
            <a:extLst>
              <a:ext uri="{FF2B5EF4-FFF2-40B4-BE49-F238E27FC236}">
                <a16:creationId xmlns:a16="http://schemas.microsoft.com/office/drawing/2014/main" xmlns="" id="{9789BFCF-CF5C-4982-AB6E-0C23A2BABA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2754" y="914400"/>
            <a:ext cx="7849145" cy="46282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874D2CD-6C26-4417-A982-2CDE23309617}"/>
              </a:ext>
            </a:extLst>
          </p:cNvPr>
          <p:cNvSpPr txBox="1"/>
          <p:nvPr/>
        </p:nvSpPr>
        <p:spPr>
          <a:xfrm>
            <a:off x="3938955" y="5746654"/>
            <a:ext cx="340623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পরিচলন প্রক্রিয়া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242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ame&#10;&#10;Description automatically generated">
            <a:extLst>
              <a:ext uri="{FF2B5EF4-FFF2-40B4-BE49-F238E27FC236}">
                <a16:creationId xmlns:a16="http://schemas.microsoft.com/office/drawing/2014/main" xmlns="" id="{DBE8F6DB-D892-4FDF-80D6-CB1685BCA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22696" y="654520"/>
            <a:ext cx="5311506" cy="47736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AC31F7E-4EF6-4DBC-AF48-2DC26AB6E888}"/>
              </a:ext>
            </a:extLst>
          </p:cNvPr>
          <p:cNvSpPr txBox="1"/>
          <p:nvPr/>
        </p:nvSpPr>
        <p:spPr>
          <a:xfrm>
            <a:off x="2983046" y="5707539"/>
            <a:ext cx="3305212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পরিচলন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396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xmlns="" id="{13832A86-BB7E-46DC-ABFF-2165F4236D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556" t="-1" r="639" b="-1757"/>
          <a:stretch/>
        </p:blipFill>
        <p:spPr>
          <a:xfrm>
            <a:off x="1915056" y="1055077"/>
            <a:ext cx="6764709" cy="40230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CEF051E-F98D-4F4C-A3F6-0F71FB003CB0}"/>
              </a:ext>
            </a:extLst>
          </p:cNvPr>
          <p:cNvSpPr txBox="1"/>
          <p:nvPr/>
        </p:nvSpPr>
        <p:spPr>
          <a:xfrm>
            <a:off x="3727938" y="5373859"/>
            <a:ext cx="416403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তাপের বিকিরন প্রক্রিয়া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53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unset in the background&#10;&#10;Description automatically generated">
            <a:extLst>
              <a:ext uri="{FF2B5EF4-FFF2-40B4-BE49-F238E27FC236}">
                <a16:creationId xmlns:a16="http://schemas.microsoft.com/office/drawing/2014/main" xmlns="" id="{0140EEDF-A802-4662-BA7E-D90F4712C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12391" y="998808"/>
            <a:ext cx="4530195" cy="327777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9987EA6-DE06-4E37-AE7C-0F312DE6E969}"/>
              </a:ext>
            </a:extLst>
          </p:cNvPr>
          <p:cNvSpPr txBox="1"/>
          <p:nvPr/>
        </p:nvSpPr>
        <p:spPr>
          <a:xfrm>
            <a:off x="3920623" y="4524117"/>
            <a:ext cx="271373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োর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</p:spTree>
    <p:extLst>
      <p:ext uri="{BB962C8B-B14F-4D97-AF65-F5344CB8AC3E}">
        <p14:creationId xmlns:p14="http://schemas.microsoft.com/office/powerpoint/2010/main" xmlns="" val="351326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view of a city at sunset&#10;&#10;Description automatically generated">
            <a:extLst>
              <a:ext uri="{FF2B5EF4-FFF2-40B4-BE49-F238E27FC236}">
                <a16:creationId xmlns:a16="http://schemas.microsoft.com/office/drawing/2014/main" xmlns="" id="{AAD96B9D-CD1E-4DD1-A2A6-107E0D2F56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04050" y="633718"/>
            <a:ext cx="5570805" cy="376653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47B598C-6627-46C4-A44A-4893392C956C}"/>
              </a:ext>
            </a:extLst>
          </p:cNvPr>
          <p:cNvSpPr txBox="1"/>
          <p:nvPr/>
        </p:nvSpPr>
        <p:spPr>
          <a:xfrm>
            <a:off x="3848538" y="4654268"/>
            <a:ext cx="2572337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আলোর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সঞ্চালন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48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ABC32F0D-323D-487B-92D5-04E6E2EDA8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8083242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8236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27CEFB-8539-4DED-8DCF-A0F8EF5BE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0326" y="1871002"/>
            <a:ext cx="8046720" cy="126374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IN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পরীক্ষণঃ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88ECB7-FBC6-4306-ADEF-47D85322F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1430" y="3201571"/>
            <a:ext cx="10018713" cy="2017543"/>
          </a:xfrm>
        </p:spPr>
        <p:txBody>
          <a:bodyPr>
            <a:norm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 উপকরন যেমন, ধাতব চামচ,কাচের বাটি,হাত ঘড়ি,গরম পানি ও মোম বাতি নিই ।এবার পরীক্ষণটি পরিচালনা করি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xmlns="" val="196304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3ADA3-BD42-4D7D-AB9A-CE237B760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899" y="1197051"/>
            <a:ext cx="6224786" cy="1119553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9B1043-1CCD-43B7-8EEE-85CEE9F01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9899" y="2556447"/>
            <a:ext cx="9497715" cy="2465259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নম্বরঃ ১ –তাপের পরিবহন পরীক্ষণটির ফলাফল খাতায়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লিখ ও দলীয় কাজ উপস্থাপন কর।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দল নম্বরঃ ২-তাপের পরিচলন পরীক্ষণটির ফলাফল খাতায়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লিখ ও উপস্থাপন কর।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দল নম্বরঃ ৩-তাপের বিকিরন পরীক্ষণটির ফলাফল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লিখ ও উপস্থাপন কর।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859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3">
            <a:extLst>
              <a:ext uri="{FF2B5EF4-FFF2-40B4-BE49-F238E27FC236}">
                <a16:creationId xmlns:a16="http://schemas.microsoft.com/office/drawing/2014/main" xmlns="" id="{F73BFF00-3B61-4934-807B-F2E3E69B5DFF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020888" y="2678113"/>
            <a:ext cx="8150225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xmlns="" id="{CB6413BC-5B5D-4BC4-9E78-26C111CC3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3587" y="2684463"/>
            <a:ext cx="2709863" cy="369888"/>
          </a:xfrm>
          <a:prstGeom prst="rect">
            <a:avLst/>
          </a:prstGeom>
          <a:solidFill>
            <a:srgbClr val="E29D3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xmlns="" id="{FAB4A671-A23E-40B2-AD71-8449FEFCC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7101" y="2684463"/>
            <a:ext cx="2711450" cy="369888"/>
          </a:xfrm>
          <a:prstGeom prst="rect">
            <a:avLst/>
          </a:prstGeom>
          <a:solidFill>
            <a:srgbClr val="E29D3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xmlns="" id="{DEA2FA23-D11A-43F7-B425-F33D9A824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8551" y="2684463"/>
            <a:ext cx="2709863" cy="369888"/>
          </a:xfrm>
          <a:prstGeom prst="rect">
            <a:avLst/>
          </a:prstGeom>
          <a:solidFill>
            <a:srgbClr val="E29D3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xmlns="" id="{024474FF-ACBB-4439-A4C6-98350EF6D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4539" y="3043240"/>
            <a:ext cx="2709863" cy="371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xmlns="" id="{0893A14E-8246-4CC2-9BD4-9921AFC06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7101" y="3054351"/>
            <a:ext cx="2711450" cy="371475"/>
          </a:xfrm>
          <a:prstGeom prst="rect">
            <a:avLst/>
          </a:prstGeom>
          <a:solidFill>
            <a:srgbClr val="FAF0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xmlns="" id="{E60880A9-4D0F-4BD6-AFD9-B7C7166F5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8551" y="3054351"/>
            <a:ext cx="2709863" cy="371475"/>
          </a:xfrm>
          <a:prstGeom prst="rect">
            <a:avLst/>
          </a:prstGeom>
          <a:solidFill>
            <a:srgbClr val="FAF0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xmlns="" id="{7EED7B00-D223-49C4-8911-7476ACDB4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238" y="3425826"/>
            <a:ext cx="2709863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xmlns="" id="{DC73759B-CCC4-4A60-9D03-88B659BBD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7101" y="3425826"/>
            <a:ext cx="271145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xmlns="" id="{473DC7C1-0B33-4D39-A0AA-6D188C894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8551" y="3425826"/>
            <a:ext cx="2709863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xmlns="" id="{55EA579F-24CC-4430-A25D-19B511A20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238" y="3797301"/>
            <a:ext cx="2709863" cy="369888"/>
          </a:xfrm>
          <a:prstGeom prst="rect">
            <a:avLst/>
          </a:prstGeom>
          <a:solidFill>
            <a:srgbClr val="FAF0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xmlns="" id="{959C4B36-73A8-485F-9CDE-3B34830A0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7101" y="3797301"/>
            <a:ext cx="2711450" cy="369888"/>
          </a:xfrm>
          <a:prstGeom prst="rect">
            <a:avLst/>
          </a:prstGeom>
          <a:solidFill>
            <a:srgbClr val="FAF0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6">
            <a:extLst>
              <a:ext uri="{FF2B5EF4-FFF2-40B4-BE49-F238E27FC236}">
                <a16:creationId xmlns:a16="http://schemas.microsoft.com/office/drawing/2014/main" xmlns="" id="{CEFD35C3-5A66-4F68-8398-2C34EEF9E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8551" y="3797301"/>
            <a:ext cx="2709863" cy="371475"/>
          </a:xfrm>
          <a:prstGeom prst="rect">
            <a:avLst/>
          </a:prstGeom>
          <a:solidFill>
            <a:srgbClr val="FAF0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xmlns="" id="{5A38D2E4-7B2D-44BE-AB2B-E7B702C683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0888" y="3054351"/>
            <a:ext cx="8145463" cy="0"/>
          </a:xfrm>
          <a:prstGeom prst="line">
            <a:avLst/>
          </a:prstGeom>
          <a:noFill/>
          <a:ln w="12700" cap="flat">
            <a:solidFill>
              <a:srgbClr val="E29D3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Line 18">
            <a:extLst>
              <a:ext uri="{FF2B5EF4-FFF2-40B4-BE49-F238E27FC236}">
                <a16:creationId xmlns:a16="http://schemas.microsoft.com/office/drawing/2014/main" xmlns="" id="{19FB9EFE-C5DF-42B3-BEEE-BE877D62B9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0888" y="3425826"/>
            <a:ext cx="8145463" cy="0"/>
          </a:xfrm>
          <a:prstGeom prst="line">
            <a:avLst/>
          </a:prstGeom>
          <a:noFill/>
          <a:ln w="12700" cap="flat">
            <a:solidFill>
              <a:srgbClr val="E29D3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19">
            <a:extLst>
              <a:ext uri="{FF2B5EF4-FFF2-40B4-BE49-F238E27FC236}">
                <a16:creationId xmlns:a16="http://schemas.microsoft.com/office/drawing/2014/main" xmlns="" id="{33CAE8BB-F487-433F-BDA4-74DFCEAE58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0888" y="3797301"/>
            <a:ext cx="8145463" cy="0"/>
          </a:xfrm>
          <a:prstGeom prst="line">
            <a:avLst/>
          </a:prstGeom>
          <a:noFill/>
          <a:ln w="12700" cap="flat">
            <a:solidFill>
              <a:srgbClr val="E29D3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0">
            <a:extLst>
              <a:ext uri="{FF2B5EF4-FFF2-40B4-BE49-F238E27FC236}">
                <a16:creationId xmlns:a16="http://schemas.microsoft.com/office/drawing/2014/main" xmlns="" id="{82C6178C-7B2B-4E46-9C52-054799D825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7238" y="2678113"/>
            <a:ext cx="0" cy="1495425"/>
          </a:xfrm>
          <a:prstGeom prst="line">
            <a:avLst/>
          </a:prstGeom>
          <a:noFill/>
          <a:ln w="12700" cap="flat">
            <a:solidFill>
              <a:srgbClr val="E29D3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1">
            <a:extLst>
              <a:ext uri="{FF2B5EF4-FFF2-40B4-BE49-F238E27FC236}">
                <a16:creationId xmlns:a16="http://schemas.microsoft.com/office/drawing/2014/main" xmlns="" id="{896F2DC3-E72B-456E-95F6-86B93CA6C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58413" y="2678113"/>
            <a:ext cx="0" cy="1495425"/>
          </a:xfrm>
          <a:prstGeom prst="line">
            <a:avLst/>
          </a:prstGeom>
          <a:noFill/>
          <a:ln w="12700" cap="flat">
            <a:solidFill>
              <a:srgbClr val="E29D3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2">
            <a:extLst>
              <a:ext uri="{FF2B5EF4-FFF2-40B4-BE49-F238E27FC236}">
                <a16:creationId xmlns:a16="http://schemas.microsoft.com/office/drawing/2014/main" xmlns="" id="{3B0BE756-9649-46C2-A6EC-4C3EEB5F9B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7238" y="2678113"/>
            <a:ext cx="8145463" cy="0"/>
          </a:xfrm>
          <a:prstGeom prst="line">
            <a:avLst/>
          </a:prstGeom>
          <a:noFill/>
          <a:ln w="12700" cap="flat">
            <a:solidFill>
              <a:srgbClr val="E29D3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3">
            <a:extLst>
              <a:ext uri="{FF2B5EF4-FFF2-40B4-BE49-F238E27FC236}">
                <a16:creationId xmlns:a16="http://schemas.microsoft.com/office/drawing/2014/main" xmlns="" id="{D057DF3D-F2B0-49DE-ADBE-3E2B6111FA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0888" y="4168776"/>
            <a:ext cx="8145463" cy="0"/>
          </a:xfrm>
          <a:prstGeom prst="line">
            <a:avLst/>
          </a:prstGeom>
          <a:noFill/>
          <a:ln w="12700" cap="flat">
            <a:solidFill>
              <a:srgbClr val="E29D3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B511583-1D7B-4C45-96FD-6761391E8093}"/>
              </a:ext>
            </a:extLst>
          </p:cNvPr>
          <p:cNvSpPr txBox="1"/>
          <p:nvPr/>
        </p:nvSpPr>
        <p:spPr>
          <a:xfrm>
            <a:off x="2027238" y="1558926"/>
            <a:ext cx="5655212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পরীক্</a:t>
            </a:r>
            <a:r>
              <a:rPr lang="as-IN" sz="3600" dirty="0"/>
              <a:t>ষ</a:t>
            </a:r>
            <a:r>
              <a:rPr lang="bn-IN" sz="3600" dirty="0">
                <a:solidFill>
                  <a:schemeClr val="bg1"/>
                </a:solidFill>
              </a:rPr>
              <a:t>ণ</a:t>
            </a:r>
            <a:r>
              <a:rPr lang="bn-IN" sz="3600" dirty="0"/>
              <a:t> </a:t>
            </a:r>
            <a:r>
              <a:rPr lang="bn-IN" sz="3600" dirty="0">
                <a:solidFill>
                  <a:schemeClr val="bg1"/>
                </a:solidFill>
              </a:rPr>
              <a:t>ফলালাফল</a:t>
            </a:r>
            <a:r>
              <a:rPr lang="bn-IN" sz="3600" dirty="0"/>
              <a:t> </a:t>
            </a:r>
            <a:r>
              <a:rPr lang="bn-IN" sz="3600" dirty="0">
                <a:solidFill>
                  <a:schemeClr val="bg1"/>
                </a:solidFill>
              </a:rPr>
              <a:t>ছকঃ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36EF687-CDB3-410C-81BA-C3E3250CE7E8}"/>
              </a:ext>
            </a:extLst>
          </p:cNvPr>
          <p:cNvSpPr txBox="1"/>
          <p:nvPr/>
        </p:nvSpPr>
        <p:spPr>
          <a:xfrm>
            <a:off x="2027238" y="4740812"/>
            <a:ext cx="81311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সি</a:t>
            </a:r>
            <a:r>
              <a:rPr lang="as-IN" sz="3200" dirty="0"/>
              <a:t>দ</a:t>
            </a:r>
            <a:r>
              <a:rPr lang="en-US" sz="3200" dirty="0" err="1"/>
              <a:t>্ধান্ত</a:t>
            </a:r>
            <a:r>
              <a:rPr lang="en-US" sz="3200" dirty="0"/>
              <a:t> </a:t>
            </a:r>
            <a:r>
              <a:rPr lang="en-US" sz="3200" dirty="0" err="1"/>
              <a:t>গ্রহনঃ</a:t>
            </a:r>
            <a:r>
              <a:rPr lang="en-US" sz="3200" dirty="0"/>
              <a:t> </a:t>
            </a:r>
            <a:r>
              <a:rPr lang="en-US" sz="3200" dirty="0" err="1"/>
              <a:t>তাপ</a:t>
            </a:r>
            <a:r>
              <a:rPr lang="en-US" sz="3200" dirty="0"/>
              <a:t> </a:t>
            </a:r>
            <a:r>
              <a:rPr lang="as-IN" sz="3200" dirty="0"/>
              <a:t>শ</a:t>
            </a:r>
            <a:r>
              <a:rPr lang="en-US" sz="3200" dirty="0"/>
              <a:t>ক</a:t>
            </a:r>
            <a:r>
              <a:rPr lang="as-IN" sz="3200" dirty="0"/>
              <a:t>্</a:t>
            </a:r>
            <a:r>
              <a:rPr lang="en-US" sz="3200" dirty="0"/>
              <a:t>ত</a:t>
            </a:r>
            <a:r>
              <a:rPr lang="as-IN" sz="3200" dirty="0"/>
              <a:t>ি</a:t>
            </a:r>
            <a:r>
              <a:rPr lang="en-US" sz="3200" dirty="0"/>
              <a:t> </a:t>
            </a:r>
            <a:r>
              <a:rPr lang="as-IN" sz="3200" dirty="0"/>
              <a:t>প</a:t>
            </a:r>
            <a:r>
              <a:rPr lang="en-US" sz="3200" dirty="0"/>
              <a:t>র</a:t>
            </a:r>
            <a:r>
              <a:rPr lang="as-IN" sz="3200" dirty="0"/>
              <a:t>ি</a:t>
            </a:r>
            <a:r>
              <a:rPr lang="en-US" sz="3200" dirty="0"/>
              <a:t>ব</a:t>
            </a:r>
            <a:r>
              <a:rPr lang="as-IN" sz="3200" dirty="0"/>
              <a:t>হ</a:t>
            </a:r>
            <a:r>
              <a:rPr lang="en-US" sz="3200" dirty="0"/>
              <a:t>ন,</a:t>
            </a:r>
            <a:r>
              <a:rPr lang="as-IN" sz="3200" dirty="0"/>
              <a:t>প</a:t>
            </a:r>
            <a:r>
              <a:rPr lang="en-US" sz="3200" dirty="0" err="1"/>
              <a:t>রিচলন</a:t>
            </a:r>
            <a:r>
              <a:rPr lang="en-US" sz="3200" dirty="0"/>
              <a:t> ও </a:t>
            </a:r>
            <a:r>
              <a:rPr lang="en-US" sz="3200" dirty="0" err="1"/>
              <a:t>বিকিরন</a:t>
            </a:r>
            <a:r>
              <a:rPr lang="en-US" sz="3200" dirty="0"/>
              <a:t> </a:t>
            </a:r>
            <a:r>
              <a:rPr lang="en-US" sz="3200" dirty="0" err="1"/>
              <a:t>প্রক্রিয়ায়</a:t>
            </a:r>
            <a:r>
              <a:rPr lang="en-US" sz="3200" dirty="0"/>
              <a:t> স</a:t>
            </a:r>
            <a:r>
              <a:rPr lang="as-IN" sz="3200" dirty="0"/>
              <a:t>ঞ</a:t>
            </a:r>
            <a:r>
              <a:rPr lang="en-US" sz="3200" dirty="0"/>
              <a:t>্</a:t>
            </a:r>
            <a:r>
              <a:rPr lang="as-IN" sz="3200" dirty="0"/>
              <a:t>চ</a:t>
            </a:r>
            <a:r>
              <a:rPr lang="en-US" sz="3200" dirty="0"/>
              <a:t>া</a:t>
            </a:r>
            <a:r>
              <a:rPr lang="as-IN" sz="3200" dirty="0"/>
              <a:t>ল</a:t>
            </a:r>
            <a:r>
              <a:rPr lang="en-US" sz="3200" dirty="0"/>
              <a:t>ি</a:t>
            </a:r>
            <a:r>
              <a:rPr lang="as-IN" sz="3200" dirty="0"/>
              <a:t>ত</a:t>
            </a:r>
            <a:r>
              <a:rPr lang="en-US" sz="3200" dirty="0"/>
              <a:t> </a:t>
            </a:r>
            <a:r>
              <a:rPr lang="as-IN" sz="3200" dirty="0"/>
              <a:t>হ</a:t>
            </a:r>
            <a:r>
              <a:rPr lang="en-US" sz="3200" dirty="0"/>
              <a:t>য়।</a:t>
            </a:r>
          </a:p>
        </p:txBody>
      </p:sp>
    </p:spTree>
    <p:extLst>
      <p:ext uri="{BB962C8B-B14F-4D97-AF65-F5344CB8AC3E}">
        <p14:creationId xmlns:p14="http://schemas.microsoft.com/office/powerpoint/2010/main" xmlns="" val="127147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AB214AEF-9A71-4D15-B004-2AE596045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0" y="488852"/>
            <a:ext cx="9867399" cy="142083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পাঠ্যবই খুলে পাঠ্যাংশটুকু একবার পড়।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2328497" y="2007651"/>
            <a:ext cx="331470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6314417" y="2077990"/>
            <a:ext cx="3305175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80205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1221BC1-669F-47D8-B323-F5DF19AB0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066800"/>
            <a:ext cx="5929364" cy="1226234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IN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পরিচিতিঃ</a:t>
            </a:r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9FF6EF6F-1165-41DF-B8C8-8E5D7B2FD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জিহাদ আহমদ সরদার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বড়বেড় সরকারি প্রাথমিক বিদ্যালয়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কাপাসিয়া, গাজীপুর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20200901_153842.jpg"/>
          <p:cNvPicPr>
            <a:picLocks noChangeAspect="1"/>
          </p:cNvPicPr>
          <p:nvPr/>
        </p:nvPicPr>
        <p:blipFill>
          <a:blip r:embed="rId2" cstate="print"/>
          <a:srcRect l="5843" r="3928"/>
          <a:stretch>
            <a:fillRect/>
          </a:stretch>
        </p:blipFill>
        <p:spPr>
          <a:xfrm>
            <a:off x="7610622" y="2700995"/>
            <a:ext cx="3165230" cy="305972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86419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6775D1-53AB-449D-8173-5FFD8892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649" y="350910"/>
            <a:ext cx="6463936" cy="1125416"/>
          </a:xfrm>
          <a:solidFill>
            <a:srgbClr val="92D050"/>
          </a:solidFill>
        </p:spPr>
        <p:txBody>
          <a:bodyPr/>
          <a:lstStyle/>
          <a:p>
            <a:r>
              <a:rPr lang="bn-IN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27E232-1558-4C27-9993-8603C198C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649" y="1589649"/>
            <a:ext cx="9319677" cy="2303624"/>
          </a:xfrm>
        </p:spPr>
        <p:txBody>
          <a:bodyPr>
            <a:norm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তাপের পরিবহন সম্পর্কে তিনটি বাক্যে লিখ।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তাপের পরিচলন সম্পর্কে তিনটি বাক্যে লিখ।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তাপের বিকিরন সম্পর্কে তিনটি বাক্যে লিখ।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xmlns="" id="{720AFEAE-48EC-4598-B981-C9CF8EC48163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012950" y="4110641"/>
            <a:ext cx="81661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A47986FB-452C-4497-8B3E-BC074AF36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8101" y="4016743"/>
            <a:ext cx="2787118" cy="5693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xmlns="" id="{3443E891-502A-4BDB-A373-8CC8374AF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3273" y="4017067"/>
            <a:ext cx="2762427" cy="5729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পরিচলন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xmlns="" id="{726B1ADD-3FBC-4793-B9AE-E0D33BEF3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8569" y="4035625"/>
            <a:ext cx="2690138" cy="53578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বিকিরন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xmlns="" id="{5817534D-4491-4AC0-A64B-8C07586A2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151" y="4633137"/>
            <a:ext cx="2725014" cy="1145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xmlns="" id="{9F4FC329-6C0C-43D9-BF87-D087B72F7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7453" y="4622886"/>
            <a:ext cx="2700546" cy="11718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Line 17">
            <a:extLst>
              <a:ext uri="{FF2B5EF4-FFF2-40B4-BE49-F238E27FC236}">
                <a16:creationId xmlns:a16="http://schemas.microsoft.com/office/drawing/2014/main" xmlns="" id="{FE72B295-8A80-44CB-8B4F-D17B47171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6617" y="2649575"/>
            <a:ext cx="0" cy="149542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18">
            <a:extLst>
              <a:ext uri="{FF2B5EF4-FFF2-40B4-BE49-F238E27FC236}">
                <a16:creationId xmlns:a16="http://schemas.microsoft.com/office/drawing/2014/main" xmlns="" id="{24675DE0-B52A-417D-80E6-6D7368836A10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2200" y="2678113"/>
            <a:ext cx="0" cy="149542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19">
            <a:extLst>
              <a:ext uri="{FF2B5EF4-FFF2-40B4-BE49-F238E27FC236}">
                <a16:creationId xmlns:a16="http://schemas.microsoft.com/office/drawing/2014/main" xmlns="" id="{65A411A6-891F-449F-8219-A032747303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2475" y="3795713"/>
            <a:ext cx="8147050" cy="0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0">
            <a:extLst>
              <a:ext uri="{FF2B5EF4-FFF2-40B4-BE49-F238E27FC236}">
                <a16:creationId xmlns:a16="http://schemas.microsoft.com/office/drawing/2014/main" xmlns="" id="{DC834D3F-BCFE-4400-8F29-D2F2F99927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6507" y="3795713"/>
            <a:ext cx="81470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1">
            <a:extLst>
              <a:ext uri="{FF2B5EF4-FFF2-40B4-BE49-F238E27FC236}">
                <a16:creationId xmlns:a16="http://schemas.microsoft.com/office/drawing/2014/main" xmlns="" id="{303F71AD-75E8-4A4A-9044-8DB6D0AE27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12950" y="3795713"/>
            <a:ext cx="81470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2">
            <a:extLst>
              <a:ext uri="{FF2B5EF4-FFF2-40B4-BE49-F238E27FC236}">
                <a16:creationId xmlns:a16="http://schemas.microsoft.com/office/drawing/2014/main" xmlns="" id="{E55D8990-889F-4CED-A80B-94E0D2EE1C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19300" y="2678113"/>
            <a:ext cx="0" cy="149542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3">
            <a:extLst>
              <a:ext uri="{FF2B5EF4-FFF2-40B4-BE49-F238E27FC236}">
                <a16:creationId xmlns:a16="http://schemas.microsoft.com/office/drawing/2014/main" xmlns="" id="{BE44CC2A-D467-4362-8A0E-4EA775AEB2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53650" y="2678113"/>
            <a:ext cx="0" cy="149542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4">
            <a:extLst>
              <a:ext uri="{FF2B5EF4-FFF2-40B4-BE49-F238E27FC236}">
                <a16:creationId xmlns:a16="http://schemas.microsoft.com/office/drawing/2014/main" xmlns="" id="{BD780E98-C468-4B7B-A850-BCCD10A293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50575" y="3965668"/>
            <a:ext cx="81470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5">
            <a:extLst>
              <a:ext uri="{FF2B5EF4-FFF2-40B4-BE49-F238E27FC236}">
                <a16:creationId xmlns:a16="http://schemas.microsoft.com/office/drawing/2014/main" xmlns="" id="{79D96433-ED2C-4AC5-8C0B-499034F6E3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6938" y="3916844"/>
            <a:ext cx="81470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9">
            <a:extLst>
              <a:ext uri="{FF2B5EF4-FFF2-40B4-BE49-F238E27FC236}">
                <a16:creationId xmlns:a16="http://schemas.microsoft.com/office/drawing/2014/main" xmlns="" id="{4A441A4F-A2D2-4571-8744-9D16894BF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3883" y="4628271"/>
            <a:ext cx="2785402" cy="113948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703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11" grpId="0" animBg="1"/>
      <p:bldP spid="12" grpId="0" animBg="1"/>
      <p:bldP spid="13" grpId="0" animBg="1"/>
      <p:bldP spid="15" grpId="0" animBg="1"/>
      <p:bldP spid="16" grpId="0" animBg="1"/>
      <p:bldP spid="3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B5EA77B3-B140-4A78-A2D2-3CC8623D1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419" y="1678898"/>
            <a:ext cx="5156617" cy="109553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IN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41974F1-CC1F-423F-9149-1F9F78B71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419" y="2881234"/>
            <a:ext cx="10474307" cy="1095532"/>
          </a:xfrm>
        </p:spPr>
        <p:txBody>
          <a:bodyPr>
            <a:norm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পরিবহন, পরিচলন ও বিকিরন প্রক্রিয়া সম্পর্কে তিনটি করে বাক্য লিখ।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254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4DA64BB0-0FAA-479B-A4B0-18D1388EE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514" y="1951893"/>
            <a:ext cx="10018713" cy="1752599"/>
          </a:xfr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bn-IN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752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481613-025A-46A7-8032-7C80900BB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2783" y="2610729"/>
            <a:ext cx="10018713" cy="3124201"/>
          </a:xfrm>
        </p:spPr>
        <p:txBody>
          <a:bodyPr>
            <a:normAutofit lnSpcReduction="10000"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শ্রেনিঃ৫ম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বিজ্ঞান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পাঁচ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পাঠঃ শক্তির সঞ্চালন।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32034BD9-4E9C-44DC-ACEF-331A797D3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244" y="573259"/>
            <a:ext cx="6717154" cy="1171136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IN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lum bright="-30000"/>
          </a:blip>
          <a:srcRect/>
          <a:stretch>
            <a:fillRect/>
          </a:stretch>
        </p:blipFill>
        <p:spPr bwMode="auto">
          <a:xfrm>
            <a:off x="6802022" y="2021718"/>
            <a:ext cx="331470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66301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DF9B0B-3AEE-4671-A590-35332794D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1" y="1862796"/>
            <a:ext cx="6105380" cy="108555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IN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0EFFFC-A0B2-4C61-9248-EAF88D64A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1092" y="3100169"/>
            <a:ext cx="10557635" cy="2181666"/>
          </a:xfrm>
        </p:spPr>
        <p:txBody>
          <a:bodyPr>
            <a:norm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১৬.১.১ তাপের সঞ্চালন অভিজ্ঞতার মাধ্যমে বর্ণনা করতে 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১৬.১.২ আলোর সঞ্চালন ব্যাখ্যা করতে পারবে।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43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6FD777-AF38-491F-9346-D34536682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92291" y="2222113"/>
            <a:ext cx="10515600" cy="1325563"/>
          </a:xfrm>
        </p:spPr>
        <p:txBody>
          <a:bodyPr>
            <a:norm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এসো একটি ভিডিও দেখিঃ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BDA097-E1AD-46AB-9F37-950895F9E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8000"/>
            <a:ext cx="10515600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371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oiling water in slow motion (1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52357" y="260254"/>
            <a:ext cx="8201465" cy="615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999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D7C3E3-7D7C-49F1-BABF-461251111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0397" y="1785962"/>
            <a:ext cx="8418342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ভিডিওটিতে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দেখলাম?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একাকী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461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2CBB361-9FF9-4E30-B903-355E58CB9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841" y="1977463"/>
            <a:ext cx="4403188" cy="145153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IN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সঞ্চালন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537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D354FC-42B4-4519-884F-B7FF8A065D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21169" y="252759"/>
            <a:ext cx="6344530" cy="48472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C4669BE-662C-4754-A782-83C5B677CAB2}"/>
              </a:ext>
            </a:extLst>
          </p:cNvPr>
          <p:cNvSpPr txBox="1"/>
          <p:nvPr/>
        </p:nvSpPr>
        <p:spPr>
          <a:xfrm>
            <a:off x="3608363" y="5536487"/>
            <a:ext cx="421327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পরিবহন প্রক্রিয়া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459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Custom 3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963</TotalTime>
  <Words>262</Words>
  <Application>Microsoft Office PowerPoint</Application>
  <PresentationFormat>Custom</PresentationFormat>
  <Paragraphs>58</Paragraphs>
  <Slides>22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Parallax</vt:lpstr>
      <vt:lpstr>স্বাগতম</vt:lpstr>
      <vt:lpstr>শিক্ষক পরিচিতিঃ</vt:lpstr>
      <vt:lpstr>পাঠ পরিচিতি</vt:lpstr>
      <vt:lpstr>শিখনফলঃ</vt:lpstr>
      <vt:lpstr>এসো একটি ভিডিও দেখিঃ</vt:lpstr>
      <vt:lpstr>Slide 6</vt:lpstr>
      <vt:lpstr>ভিডিওটিতে আমরা কি দেখলাম?  একাকী চিন্তা করে ও জোড়ায় আলোচনা করে বলি ।</vt:lpstr>
      <vt:lpstr>পাঠঃ শক্তির সঞ্চালন</vt:lpstr>
      <vt:lpstr>Slide 9</vt:lpstr>
      <vt:lpstr>Slide 10</vt:lpstr>
      <vt:lpstr>Slide 11</vt:lpstr>
      <vt:lpstr>Slide 12</vt:lpstr>
      <vt:lpstr>Slide 13</vt:lpstr>
      <vt:lpstr>Slide 14</vt:lpstr>
      <vt:lpstr>Slide 15</vt:lpstr>
      <vt:lpstr>পরীক্ষণঃ</vt:lpstr>
      <vt:lpstr>দলীয় কাজঃ</vt:lpstr>
      <vt:lpstr>Slide 18</vt:lpstr>
      <vt:lpstr>পাঠ্যবই খুলে পাঠ্যাংশটুকু একবার পড়।</vt:lpstr>
      <vt:lpstr>মূল্যায়নঃ</vt:lpstr>
      <vt:lpstr>বাড়ির কাজঃ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BGPS</cp:lastModifiedBy>
  <cp:revision>144</cp:revision>
  <dcterms:created xsi:type="dcterms:W3CDTF">2020-01-25T08:24:36Z</dcterms:created>
  <dcterms:modified xsi:type="dcterms:W3CDTF">2020-11-30T02:06:40Z</dcterms:modified>
</cp:coreProperties>
</file>