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96" r:id="rId4"/>
    <p:sldId id="301" r:id="rId5"/>
    <p:sldId id="258" r:id="rId6"/>
    <p:sldId id="259" r:id="rId7"/>
    <p:sldId id="260" r:id="rId8"/>
    <p:sldId id="261" r:id="rId9"/>
    <p:sldId id="297" r:id="rId10"/>
    <p:sldId id="298" r:id="rId11"/>
    <p:sldId id="299" r:id="rId12"/>
    <p:sldId id="300" r:id="rId13"/>
    <p:sldId id="262" r:id="rId14"/>
    <p:sldId id="295" r:id="rId15"/>
    <p:sldId id="264" r:id="rId16"/>
    <p:sldId id="280" r:id="rId17"/>
    <p:sldId id="263" r:id="rId18"/>
    <p:sldId id="267" r:id="rId19"/>
    <p:sldId id="265" r:id="rId20"/>
    <p:sldId id="282" r:id="rId21"/>
    <p:sldId id="279" r:id="rId22"/>
  </p:sldIdLst>
  <p:sldSz cx="9144000" cy="5143500" type="screen16x9"/>
  <p:notesSz cx="6858000" cy="9144000"/>
  <p:embeddedFontLst>
    <p:embeddedFont>
      <p:font typeface="SutonnyOMJ" panose="01010600010101010101" pitchFamily="2" charset="0"/>
      <p:regular r:id="rId24"/>
    </p:embeddedFont>
    <p:embeddedFont>
      <p:font typeface="Playfair Display" panose="020B060402020202020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Tinos" panose="020B0604020202020204" charset="0"/>
      <p:regular r:id="rId30"/>
      <p:bold r:id="rId31"/>
      <p:italic r:id="rId32"/>
      <p:boldItalic r:id="rId33"/>
    </p:embeddedFont>
    <p:embeddedFont>
      <p:font typeface="Kalpurush" panose="02000600000000000000" pitchFamily="2" charset="0"/>
      <p:regular r:id="rId34"/>
    </p:embeddedFont>
    <p:embeddedFont>
      <p:font typeface="SutonnyMJ" pitchFamily="2" charset="0"/>
      <p:regular r:id="rId35"/>
      <p:bold r:id="rId36"/>
      <p:italic r:id="rId37"/>
    </p:embeddedFont>
    <p:embeddedFont>
      <p:font typeface="Nirmala UI" panose="020B0502040204020203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F82"/>
    <a:srgbClr val="548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D3E8F5-8345-43D0-B2CC-0AF5CD3AF325}">
  <a:tblStyle styleId="{28D3E8F5-8345-43D0-B2CC-0AF5CD3AF3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990080-7BFB-4D5B-9974-A6CF292F044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90" d="100"/>
          <a:sy n="90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c0c486a0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c0c486a0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628c84d8ba_5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628c84d8ba_5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2.png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2296513" y="2182213"/>
            <a:ext cx="15791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5626393" y="2481475"/>
            <a:ext cx="3517607" cy="266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5465075" y="-1026425"/>
            <a:ext cx="2662025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209675"/>
            <a:ext cx="253647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7" y="2730953"/>
            <a:ext cx="970522" cy="138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11.png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1426387" y="1569262"/>
            <a:ext cx="2147850" cy="500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4.png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5569537" y="-997538"/>
            <a:ext cx="2586450" cy="456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24" name="Google Shape;24;p3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3" descr="3.png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6162675" y="2128700"/>
            <a:ext cx="2981325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7.png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603175" y="-622226"/>
            <a:ext cx="2117874" cy="33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6162675" y="2128700"/>
            <a:ext cx="2981325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603175" y="-622226"/>
            <a:ext cx="2117874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1638168" y="1095794"/>
            <a:ext cx="5867786" cy="2951912"/>
            <a:chOff x="615225" y="581250"/>
            <a:chExt cx="7913400" cy="3981000"/>
          </a:xfrm>
        </p:grpSpPr>
        <p:sp>
          <p:nvSpPr>
            <p:cNvPr id="34" name="Google Shape;34;p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4276500" y="3703848"/>
            <a:ext cx="591000" cy="591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750400" y="1164100"/>
            <a:ext cx="3643200" cy="28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3593400" y="3748272"/>
            <a:ext cx="1957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Google Shape;39;p4" descr="10.png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9525" y="2599625"/>
            <a:ext cx="3138200" cy="25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 descr="2.png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4297650" y="42926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3.png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031774" y="-1060351"/>
            <a:ext cx="25275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9" name="Google Shape;49;p5" descr="5.png"/>
          <p:cNvPicPr preferRelativeResize="0"/>
          <p:nvPr/>
        </p:nvPicPr>
        <p:blipFill rotWithShape="1">
          <a:blip r:embed="rId3">
            <a:alphaModFix/>
          </a:blip>
          <a:srcRect r="36415" b="23112"/>
          <a:stretch/>
        </p:blipFill>
        <p:spPr>
          <a:xfrm>
            <a:off x="7397875" y="1847850"/>
            <a:ext cx="17461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 descr="6.png"/>
          <p:cNvPicPr preferRelativeResize="0"/>
          <p:nvPr/>
        </p:nvPicPr>
        <p:blipFill rotWithShape="1">
          <a:blip r:embed="rId4">
            <a:alphaModFix/>
          </a:blip>
          <a:srcRect l="11090" r="-11089" b="16541"/>
          <a:stretch/>
        </p:blipFill>
        <p:spPr>
          <a:xfrm>
            <a:off x="-19050" y="3355500"/>
            <a:ext cx="1746125" cy="17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2.png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191650" y="2115774"/>
            <a:ext cx="3281700" cy="2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4670800" y="2115774"/>
            <a:ext cx="3281700" cy="2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6" descr="7.png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2380575"/>
            <a:ext cx="1528900" cy="27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11.png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7005675" y="3455208"/>
            <a:ext cx="2147850" cy="16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7" descr="11.png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1014" y="1333539"/>
            <a:ext cx="118127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 descr="4.png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6293387" y="2292888"/>
            <a:ext cx="2062675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7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67" name="Google Shape;67;p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176100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3455677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735254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3" name="Google Shape;73;p7" descr="1.png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6943724" y="-90783"/>
            <a:ext cx="2133601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 descr="7.png"/>
          <p:cNvPicPr preferRelativeResize="0"/>
          <p:nvPr/>
        </p:nvPicPr>
        <p:blipFill rotWithShape="1">
          <a:blip r:embed="rId2">
            <a:alphaModFix/>
          </a:blip>
          <a:srcRect l="49259" b="18374"/>
          <a:stretch/>
        </p:blipFill>
        <p:spPr>
          <a:xfrm rot="5400000">
            <a:off x="418138" y="-437188"/>
            <a:ext cx="1478299" cy="233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8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78" name="Google Shape;78;p8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81" name="Google Shape;81;p8" descr="3.png"/>
          <p:cNvPicPr preferRelativeResize="0"/>
          <p:nvPr/>
        </p:nvPicPr>
        <p:blipFill rotWithShape="1">
          <a:blip r:embed="rId3">
            <a:alphaModFix/>
          </a:blip>
          <a:srcRect r="17197" b="18533"/>
          <a:stretch/>
        </p:blipFill>
        <p:spPr>
          <a:xfrm>
            <a:off x="6915150" y="2889625"/>
            <a:ext cx="2228850" cy="22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 descr="5.png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7727980" y="1889850"/>
            <a:ext cx="1416020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 descr="11.png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6860725" y="-1130750"/>
            <a:ext cx="116205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1236200" y="2474450"/>
            <a:ext cx="1423325" cy="39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0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96" name="Google Shape;96;p10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" name="Google Shape;98;p10" descr="2.png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949199" y="-968250"/>
            <a:ext cx="1654426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 descr="6.png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7639050" y="3602476"/>
            <a:ext cx="1504950" cy="1541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BLANK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449075" y="-876950"/>
            <a:ext cx="769994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721662" y="-740712"/>
            <a:ext cx="12617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477665" y="3663565"/>
            <a:ext cx="789205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312293" y="-515832"/>
            <a:ext cx="1325400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-1" y="2962275"/>
            <a:ext cx="1406427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8051794" y="2633848"/>
            <a:ext cx="1092207" cy="25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5.tm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ctrTitle"/>
          </p:nvPr>
        </p:nvSpPr>
        <p:spPr>
          <a:xfrm>
            <a:off x="1962150" y="-457200"/>
            <a:ext cx="5219700" cy="4429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শুভেচ্ছা</a:t>
            </a:r>
            <a:r>
              <a:rPr lang="en-A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/>
            </a:r>
            <a:br>
              <a:rPr lang="en-A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</a:b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ও</a:t>
            </a:r>
            <a:endParaRPr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EB70C-9E2B-4FAC-9B0E-8AB90B2BEC36}"/>
              </a:ext>
            </a:extLst>
          </p:cNvPr>
          <p:cNvSpPr/>
          <p:nvPr/>
        </p:nvSpPr>
        <p:spPr>
          <a:xfrm>
            <a:off x="0" y="0"/>
            <a:ext cx="9144000" cy="193957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FC4602-185B-4525-B0E5-EEBFE808EC83}"/>
              </a:ext>
            </a:extLst>
          </p:cNvPr>
          <p:cNvGrpSpPr/>
          <p:nvPr/>
        </p:nvGrpSpPr>
        <p:grpSpPr>
          <a:xfrm>
            <a:off x="491113" y="-103271"/>
            <a:ext cx="1471037" cy="4245404"/>
            <a:chOff x="439132" y="385101"/>
            <a:chExt cx="1471037" cy="4245404"/>
          </a:xfrm>
          <a:solidFill>
            <a:schemeClr val="accent1">
              <a:lumMod val="75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42A10A-1E35-4692-87A5-6CBEF32C8EDB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16">
              <a:extLst>
                <a:ext uri="{FF2B5EF4-FFF2-40B4-BE49-F238E27FC236}">
                  <a16:creationId xmlns:a16="http://schemas.microsoft.com/office/drawing/2014/main" id="{CE2CBAF0-ADD1-4763-8EFB-AFBBEE57D2E4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4">
              <a:extLst>
                <a:ext uri="{FF2B5EF4-FFF2-40B4-BE49-F238E27FC236}">
                  <a16:creationId xmlns:a16="http://schemas.microsoft.com/office/drawing/2014/main" id="{15C8613A-8C15-4247-B84E-1218A9F35F6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BE5100-60E1-48C0-B707-F22A28562325}"/>
                </a:ext>
              </a:extLst>
            </p:cNvPr>
            <p:cNvSpPr txBox="1"/>
            <p:nvPr/>
          </p:nvSpPr>
          <p:spPr>
            <a:xfrm>
              <a:off x="696164" y="3429000"/>
              <a:ext cx="961478" cy="1030458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en-US" sz="3200" b="1" dirty="0" err="1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স্বা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83623D-A749-4539-9659-987826EF0D0D}"/>
              </a:ext>
            </a:extLst>
          </p:cNvPr>
          <p:cNvGrpSpPr/>
          <p:nvPr/>
        </p:nvGrpSpPr>
        <p:grpSpPr>
          <a:xfrm>
            <a:off x="2584310" y="-103271"/>
            <a:ext cx="1471037" cy="4245404"/>
            <a:chOff x="439132" y="385101"/>
            <a:chExt cx="1471037" cy="4245404"/>
          </a:xfrm>
          <a:solidFill>
            <a:schemeClr val="accent1">
              <a:lumMod val="75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0D2468-F328-48FF-9376-19188ABA6077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21">
              <a:extLst>
                <a:ext uri="{FF2B5EF4-FFF2-40B4-BE49-F238E27FC236}">
                  <a16:creationId xmlns:a16="http://schemas.microsoft.com/office/drawing/2014/main" id="{29E88F32-194D-46EE-90E4-CBFFEF16E48D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09E41EE4-51BE-4BA6-A24B-A21E78723AE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E79C6E-38D6-41B6-93A8-75A6DE24E68B}"/>
                </a:ext>
              </a:extLst>
            </p:cNvPr>
            <p:cNvSpPr txBox="1"/>
            <p:nvPr/>
          </p:nvSpPr>
          <p:spPr>
            <a:xfrm>
              <a:off x="705996" y="3429000"/>
              <a:ext cx="948274" cy="924790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F8DE02-291D-4ABD-A0CA-3E056D756FC4}"/>
              </a:ext>
            </a:extLst>
          </p:cNvPr>
          <p:cNvGrpSpPr/>
          <p:nvPr/>
        </p:nvGrpSpPr>
        <p:grpSpPr>
          <a:xfrm>
            <a:off x="4610958" y="-103271"/>
            <a:ext cx="1471037" cy="4245404"/>
            <a:chOff x="439132" y="385101"/>
            <a:chExt cx="1471037" cy="4245404"/>
          </a:xfrm>
          <a:solidFill>
            <a:schemeClr val="accent1">
              <a:lumMod val="7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03A47B-9E0C-4A51-97E2-2F38D4B5AB95}"/>
                </a:ext>
              </a:extLst>
            </p:cNvPr>
            <p:cNvSpPr/>
            <p:nvPr/>
          </p:nvSpPr>
          <p:spPr>
            <a:xfrm>
              <a:off x="1202787" y="866371"/>
              <a:ext cx="70338" cy="2250831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26">
              <a:extLst>
                <a:ext uri="{FF2B5EF4-FFF2-40B4-BE49-F238E27FC236}">
                  <a16:creationId xmlns:a16="http://schemas.microsoft.com/office/drawing/2014/main" id="{1D23CEC5-5222-45FC-8EA5-E3FC981EC8AC}"/>
                </a:ext>
              </a:extLst>
            </p:cNvPr>
            <p:cNvSpPr/>
            <p:nvPr/>
          </p:nvSpPr>
          <p:spPr>
            <a:xfrm rot="2962992">
              <a:off x="436102" y="3156438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27">
              <a:extLst>
                <a:ext uri="{FF2B5EF4-FFF2-40B4-BE49-F238E27FC236}">
                  <a16:creationId xmlns:a16="http://schemas.microsoft.com/office/drawing/2014/main" id="{318DA8C1-A01A-4095-9318-B3205BC00154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D11B2B-263F-48B2-9BEE-AE2ED9129B7B}"/>
                </a:ext>
              </a:extLst>
            </p:cNvPr>
            <p:cNvSpPr txBox="1"/>
            <p:nvPr/>
          </p:nvSpPr>
          <p:spPr>
            <a:xfrm>
              <a:off x="772545" y="3499339"/>
              <a:ext cx="869387" cy="854452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ত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7B4158-2775-4131-923A-B7889D4C8D12}"/>
              </a:ext>
            </a:extLst>
          </p:cNvPr>
          <p:cNvGrpSpPr/>
          <p:nvPr/>
        </p:nvGrpSpPr>
        <p:grpSpPr>
          <a:xfrm>
            <a:off x="6700291" y="-88968"/>
            <a:ext cx="1471037" cy="4215230"/>
            <a:chOff x="450439" y="385101"/>
            <a:chExt cx="1471037" cy="4215230"/>
          </a:xfrm>
          <a:solidFill>
            <a:schemeClr val="accent1">
              <a:lumMod val="7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E0AAE1-FF13-4B29-AEF1-4075CF000F22}"/>
                </a:ext>
              </a:extLst>
            </p:cNvPr>
            <p:cNvSpPr/>
            <p:nvPr/>
          </p:nvSpPr>
          <p:spPr>
            <a:xfrm>
              <a:off x="1214518" y="668026"/>
              <a:ext cx="70338" cy="2250831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31">
              <a:extLst>
                <a:ext uri="{FF2B5EF4-FFF2-40B4-BE49-F238E27FC236}">
                  <a16:creationId xmlns:a16="http://schemas.microsoft.com/office/drawing/2014/main" id="{59B5EEEB-A304-4EF4-9BD2-B083722310A7}"/>
                </a:ext>
              </a:extLst>
            </p:cNvPr>
            <p:cNvSpPr/>
            <p:nvPr/>
          </p:nvSpPr>
          <p:spPr>
            <a:xfrm rot="2962992">
              <a:off x="447409" y="3126264"/>
              <a:ext cx="1477097" cy="1471037"/>
            </a:xfrm>
            <a:custGeom>
              <a:avLst/>
              <a:gdLst>
                <a:gd name="connsiteX0" fmla="*/ 28808 w 1477097"/>
                <a:gd name="connsiteY0" fmla="*/ 43441 h 1471037"/>
                <a:gd name="connsiteX1" fmla="*/ 84394 w 1477097"/>
                <a:gd name="connsiteY1" fmla="*/ 155977 h 1471037"/>
                <a:gd name="connsiteX2" fmla="*/ 204087 w 1477097"/>
                <a:gd name="connsiteY2" fmla="*/ 193763 h 1471037"/>
                <a:gd name="connsiteX3" fmla="*/ 148501 w 1477097"/>
                <a:gd name="connsiteY3" fmla="*/ 81227 h 1471037"/>
                <a:gd name="connsiteX4" fmla="*/ 28808 w 1477097"/>
                <a:gd name="connsiteY4" fmla="*/ 43441 h 1471037"/>
                <a:gd name="connsiteX5" fmla="*/ 0 w 1477097"/>
                <a:gd name="connsiteY5" fmla="*/ 0 h 1471037"/>
                <a:gd name="connsiteX6" fmla="*/ 1477097 w 1477097"/>
                <a:gd name="connsiteY6" fmla="*/ 0 h 1471037"/>
                <a:gd name="connsiteX7" fmla="*/ 1477097 w 1477097"/>
                <a:gd name="connsiteY7" fmla="*/ 1471037 h 1471037"/>
                <a:gd name="connsiteX8" fmla="*/ 0 w 1477097"/>
                <a:gd name="connsiteY8" fmla="*/ 1471037 h 147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7097" h="1471037">
                  <a:moveTo>
                    <a:pt x="28808" y="43441"/>
                  </a:moveTo>
                  <a:cubicBezTo>
                    <a:pt x="11105" y="64083"/>
                    <a:pt x="35992" y="114467"/>
                    <a:pt x="84394" y="155977"/>
                  </a:cubicBezTo>
                  <a:cubicBezTo>
                    <a:pt x="132796" y="197487"/>
                    <a:pt x="186385" y="214404"/>
                    <a:pt x="204087" y="193763"/>
                  </a:cubicBezTo>
                  <a:cubicBezTo>
                    <a:pt x="221790" y="173121"/>
                    <a:pt x="196903" y="122737"/>
                    <a:pt x="148501" y="81227"/>
                  </a:cubicBezTo>
                  <a:cubicBezTo>
                    <a:pt x="100099" y="39717"/>
                    <a:pt x="46510" y="22799"/>
                    <a:pt x="28808" y="43441"/>
                  </a:cubicBezTo>
                  <a:close/>
                  <a:moveTo>
                    <a:pt x="0" y="0"/>
                  </a:moveTo>
                  <a:lnTo>
                    <a:pt x="1477097" y="0"/>
                  </a:lnTo>
                  <a:lnTo>
                    <a:pt x="1477097" y="1471037"/>
                  </a:lnTo>
                  <a:lnTo>
                    <a:pt x="0" y="1471037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32">
              <a:extLst>
                <a:ext uri="{FF2B5EF4-FFF2-40B4-BE49-F238E27FC236}">
                  <a16:creationId xmlns:a16="http://schemas.microsoft.com/office/drawing/2014/main" id="{6140DFFD-5D50-4725-B43E-FD66B3DB30CB}"/>
                </a:ext>
              </a:extLst>
            </p:cNvPr>
            <p:cNvSpPr/>
            <p:nvPr/>
          </p:nvSpPr>
          <p:spPr>
            <a:xfrm>
              <a:off x="1029284" y="385101"/>
              <a:ext cx="558020" cy="566226"/>
            </a:xfrm>
            <a:custGeom>
              <a:avLst/>
              <a:gdLst>
                <a:gd name="connsiteX0" fmla="*/ 470318 w 925509"/>
                <a:gd name="connsiteY0" fmla="*/ 0 h 939018"/>
                <a:gd name="connsiteX1" fmla="*/ 903676 w 925509"/>
                <a:gd name="connsiteY1" fmla="*/ 286755 h 939018"/>
                <a:gd name="connsiteX2" fmla="*/ 925509 w 925509"/>
                <a:gd name="connsiteY2" fmla="*/ 356966 h 939018"/>
                <a:gd name="connsiteX3" fmla="*/ 726831 w 925509"/>
                <a:gd name="connsiteY3" fmla="*/ 356966 h 939018"/>
                <a:gd name="connsiteX4" fmla="*/ 668984 w 925509"/>
                <a:gd name="connsiteY4" fmla="*/ 271415 h 939018"/>
                <a:gd name="connsiteX5" fmla="*/ 470318 w 925509"/>
                <a:gd name="connsiteY5" fmla="*/ 189362 h 939018"/>
                <a:gd name="connsiteX6" fmla="*/ 189362 w 925509"/>
                <a:gd name="connsiteY6" fmla="*/ 469509 h 939018"/>
                <a:gd name="connsiteX7" fmla="*/ 470318 w 925509"/>
                <a:gd name="connsiteY7" fmla="*/ 749656 h 939018"/>
                <a:gd name="connsiteX8" fmla="*/ 668984 w 925509"/>
                <a:gd name="connsiteY8" fmla="*/ 667603 h 939018"/>
                <a:gd name="connsiteX9" fmla="*/ 688784 w 925509"/>
                <a:gd name="connsiteY9" fmla="*/ 638320 h 939018"/>
                <a:gd name="connsiteX10" fmla="*/ 908012 w 925509"/>
                <a:gd name="connsiteY10" fmla="*/ 638320 h 939018"/>
                <a:gd name="connsiteX11" fmla="*/ 903676 w 925509"/>
                <a:gd name="connsiteY11" fmla="*/ 652263 h 939018"/>
                <a:gd name="connsiteX12" fmla="*/ 470318 w 925509"/>
                <a:gd name="connsiteY12" fmla="*/ 939018 h 939018"/>
                <a:gd name="connsiteX13" fmla="*/ 0 w 925509"/>
                <a:gd name="connsiteY13" fmla="*/ 469509 h 939018"/>
                <a:gd name="connsiteX14" fmla="*/ 470318 w 925509"/>
                <a:gd name="connsiteY14" fmla="*/ 0 h 9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5509" h="939018">
                  <a:moveTo>
                    <a:pt x="470318" y="0"/>
                  </a:moveTo>
                  <a:cubicBezTo>
                    <a:pt x="665130" y="0"/>
                    <a:pt x="832278" y="118241"/>
                    <a:pt x="903676" y="286755"/>
                  </a:cubicBezTo>
                  <a:lnTo>
                    <a:pt x="925509" y="356966"/>
                  </a:lnTo>
                  <a:lnTo>
                    <a:pt x="726831" y="356966"/>
                  </a:lnTo>
                  <a:lnTo>
                    <a:pt x="668984" y="271415"/>
                  </a:lnTo>
                  <a:cubicBezTo>
                    <a:pt x="618141" y="220719"/>
                    <a:pt x="547902" y="189362"/>
                    <a:pt x="470318" y="189362"/>
                  </a:cubicBezTo>
                  <a:cubicBezTo>
                    <a:pt x="315150" y="189362"/>
                    <a:pt x="189362" y="314788"/>
                    <a:pt x="189362" y="469509"/>
                  </a:cubicBezTo>
                  <a:cubicBezTo>
                    <a:pt x="189362" y="624230"/>
                    <a:pt x="315150" y="749656"/>
                    <a:pt x="470318" y="749656"/>
                  </a:cubicBezTo>
                  <a:cubicBezTo>
                    <a:pt x="547902" y="749656"/>
                    <a:pt x="618141" y="718300"/>
                    <a:pt x="668984" y="667603"/>
                  </a:cubicBezTo>
                  <a:lnTo>
                    <a:pt x="688784" y="638320"/>
                  </a:lnTo>
                  <a:lnTo>
                    <a:pt x="908012" y="638320"/>
                  </a:lnTo>
                  <a:lnTo>
                    <a:pt x="903676" y="652263"/>
                  </a:lnTo>
                  <a:cubicBezTo>
                    <a:pt x="832278" y="820777"/>
                    <a:pt x="665130" y="939018"/>
                    <a:pt x="470318" y="939018"/>
                  </a:cubicBezTo>
                  <a:cubicBezTo>
                    <a:pt x="210569" y="939018"/>
                    <a:pt x="0" y="728812"/>
                    <a:pt x="0" y="469509"/>
                  </a:cubicBezTo>
                  <a:cubicBezTo>
                    <a:pt x="0" y="210206"/>
                    <a:pt x="210569" y="0"/>
                    <a:pt x="470318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90CF4D-8A9B-472B-80C1-9FB6E6C6D852}"/>
                </a:ext>
              </a:extLst>
            </p:cNvPr>
            <p:cNvSpPr txBox="1"/>
            <p:nvPr/>
          </p:nvSpPr>
          <p:spPr>
            <a:xfrm>
              <a:off x="721167" y="3499338"/>
              <a:ext cx="866137" cy="945818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defTabSz="457200"/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  <a:r>
                <a:rPr lang="bn-IN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>
                  <a:ln w="0"/>
                  <a:solidFill>
                    <a:prstClr val="black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8133" y="1791382"/>
            <a:ext cx="5529412" cy="1049482"/>
          </a:xfrm>
        </p:spPr>
        <p:txBody>
          <a:bodyPr/>
          <a:lstStyle/>
          <a:p>
            <a:pPr algn="l"/>
            <a:r>
              <a:rPr lang="en-US" sz="2400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</a:t>
            </a:r>
            <a:r>
              <a:rPr lang="en-US" sz="2400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2400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2400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2400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bn-BD" sz="2400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Alphabet অথবা কোনো খালি ঘর</a:t>
            </a:r>
            <a:r>
              <a:rPr lang="en-US" sz="2400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2400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সমস্যা সমাধান </a:t>
            </a:r>
            <a:r>
              <a:rPr lang="en-US" sz="2400" b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400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400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400" b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dirty="0">
                <a:ln w="28575">
                  <a:solidFill>
                    <a:srgbClr val="0000CC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0" dirty="0">
                <a:solidFill>
                  <a:srgbClr val="C00000"/>
                </a:solidFill>
              </a:rPr>
              <a:t>যেমন </a:t>
            </a:r>
            <a:r>
              <a:rPr lang="bn-BD" sz="2400" b="0" dirty="0" smtClean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3520" y="1221487"/>
            <a:ext cx="5547015" cy="439725"/>
          </a:xfrm>
        </p:spPr>
        <p:txBody>
          <a:bodyPr/>
          <a:lstStyle/>
          <a:p>
            <a:r>
              <a:rPr lang="en-US" sz="2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133" y="3428235"/>
            <a:ext cx="57958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খ, গ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x, y, 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b="1" dirty="0">
                <a:solidFill>
                  <a:srgbClr val="7030A0"/>
                </a:solidFill>
              </a:rPr>
              <a:t>ইত্যাদি।</a:t>
            </a:r>
            <a:r>
              <a:rPr lang="bn-BD" sz="2400" b="1" dirty="0">
                <a:solidFill>
                  <a:srgbClr val="7030A0"/>
                </a:solidFill>
              </a:rPr>
              <a:t> </a:t>
            </a:r>
            <a:endParaRPr lang="en-US" sz="24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09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1193945" y="1652437"/>
            <a:ext cx="72538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উত্তরঃগানিতিক</a:t>
            </a:r>
            <a:r>
              <a:rPr lang="bn-BD" sz="2400" dirty="0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 </a:t>
            </a:r>
            <a:r>
              <a:rPr lang="en-US" sz="2400" dirty="0" err="1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2400" dirty="0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চারটি প্রক্রিয়ায় সমাধান করা হয়। যেমন- একত্রে করতে,বণ্টন করতে, কম – বেশির মান বের করতে</a:t>
            </a:r>
            <a:r>
              <a:rPr lang="en-US" sz="2400" dirty="0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সমস্যায় </a:t>
            </a:r>
            <a:r>
              <a:rPr lang="en-US" sz="2400" dirty="0" err="1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প্রতীকগুলো</a:t>
            </a:r>
            <a:r>
              <a:rPr lang="en-US" sz="2400" dirty="0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BD" sz="2400" dirty="0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2400" dirty="0" err="1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24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4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r>
              <a:rPr lang="en-US" sz="2400" dirty="0"/>
              <a:t>+ ( </a:t>
            </a:r>
            <a:r>
              <a:rPr lang="en-US" sz="2400" dirty="0" err="1"/>
              <a:t>যোগ</a:t>
            </a:r>
            <a:r>
              <a:rPr lang="en-US" sz="2400" dirty="0"/>
              <a:t> ), - ( </a:t>
            </a:r>
            <a:r>
              <a:rPr lang="en-US" sz="2400" dirty="0" err="1"/>
              <a:t>বিয়োগ</a:t>
            </a:r>
            <a:r>
              <a:rPr lang="en-US" sz="2400" dirty="0"/>
              <a:t> ), × ( </a:t>
            </a:r>
            <a:r>
              <a:rPr lang="en-US" sz="2400" dirty="0" err="1"/>
              <a:t>গুণ</a:t>
            </a:r>
            <a:r>
              <a:rPr lang="en-US" sz="2400" dirty="0"/>
              <a:t> ) </a:t>
            </a:r>
            <a:r>
              <a:rPr lang="en-US" sz="2400" dirty="0" err="1"/>
              <a:t>এবং</a:t>
            </a:r>
            <a:r>
              <a:rPr lang="en-US" sz="2400" dirty="0"/>
              <a:t>  ÷ ( </a:t>
            </a:r>
            <a:r>
              <a:rPr lang="en-US" sz="2400" dirty="0" err="1"/>
              <a:t>ভাগ</a:t>
            </a:r>
            <a:r>
              <a:rPr lang="en-US" sz="2400" dirty="0"/>
              <a:t> )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3035" y="883227"/>
            <a:ext cx="597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184259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772" y="732449"/>
            <a:ext cx="6017345" cy="954000"/>
          </a:xfrm>
        </p:spPr>
        <p:txBody>
          <a:bodyPr/>
          <a:lstStyle/>
          <a:p>
            <a:r>
              <a:rPr lang="en-US" sz="24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প্রশ্নঃ</a:t>
            </a:r>
            <a:r>
              <a:rPr lang="en-US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</a:t>
            </a:r>
            <a:r>
              <a:rPr lang="en-US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প্রতীক</a:t>
            </a:r>
            <a:r>
              <a:rPr lang="en-US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কাকে</a:t>
            </a:r>
            <a:r>
              <a:rPr lang="en-US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r>
              <a:rPr lang="bn-BD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n-BD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n w="285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26353" y="1402773"/>
                <a:ext cx="7172073" cy="2919845"/>
              </a:xfrm>
            </p:spPr>
            <p:txBody>
              <a:bodyPr/>
              <a:lstStyle/>
              <a:p>
                <a:pPr marL="13970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উত্তরঃ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যে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প্রতীকগুলো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সংখ্যার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মধ্যকার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পারস্পরিক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সম্পর্ক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বোঝাতে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ব্যবহার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করা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হয়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সেগুলোকে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বলা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হয়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সম্পর্ক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প্রতীক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। </a:t>
                </a:r>
                <a:b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সম্পর্ক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প্রতীক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ছয়টি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।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যথা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</a:t>
                </a:r>
                <a:endParaRPr lang="bn-BD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39700" indent="0">
                  <a:buNone/>
                </a:pPr>
                <a:r>
                  <a:rPr lang="bn-BD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bn-BD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bn-BD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বড়</m:t>
                    </m:r>
                    <m:r>
                      <a:rPr lang="bn-BD" sz="2400" b="1" i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)</m:t>
                    </m:r>
                    <m:r>
                      <a:rPr lang="en-US" sz="2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bn-BD" sz="2400" b="1" i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ছোট</m:t>
                    </m:r>
                    <m:r>
                      <m:rPr>
                        <m:nor/>
                      </m:rPr>
                      <a:rPr lang="bn-BD" sz="2400" b="1" i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≠</m:t>
                    </m:r>
                    <m:r>
                      <m:rPr>
                        <m:nor/>
                      </m:rPr>
                      <a:rPr lang="bn-BD" sz="2400" b="1" i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সমান নয়</m:t>
                    </m:r>
                    <m:r>
                      <a:rPr lang="bn-BD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bn-BD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≯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বড় </a:t>
                </a:r>
                <a:r>
                  <a:rPr lang="en-US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bn-BD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≮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ছোট </a:t>
                </a:r>
                <a:r>
                  <a:rPr lang="en-US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bn-BD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26353" y="1402773"/>
                <a:ext cx="7172073" cy="291984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086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ctrTitle" idx="4294967295"/>
          </p:nvPr>
        </p:nvSpPr>
        <p:spPr>
          <a:xfrm>
            <a:off x="1935300" y="235996"/>
            <a:ext cx="4018691" cy="969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n-BD" sz="2400" dirty="0">
                <a:solidFill>
                  <a:srgbClr val="0070C0"/>
                </a:solidFill>
              </a:rPr>
              <a:t>এক নজরে বিভিন্ন প্রকার </a:t>
            </a:r>
            <a:r>
              <a:rPr lang="as-IN" sz="2400" dirty="0">
                <a:solidFill>
                  <a:srgbClr val="0070C0"/>
                </a:solidFill>
              </a:rPr>
              <a:t>গাণিতিক</a:t>
            </a:r>
            <a:r>
              <a:rPr lang="bn-BD" sz="2400" dirty="0">
                <a:solidFill>
                  <a:srgbClr val="0070C0"/>
                </a:solidFill>
              </a:rPr>
              <a:t> </a:t>
            </a:r>
            <a:r>
              <a:rPr lang="as-IN" sz="2400" dirty="0">
                <a:solidFill>
                  <a:srgbClr val="0070C0"/>
                </a:solidFill>
              </a:rPr>
              <a:t>প্রতী</a:t>
            </a:r>
            <a:r>
              <a:rPr lang="bn-BD" sz="2400" dirty="0">
                <a:solidFill>
                  <a:srgbClr val="0070C0"/>
                </a:solidFill>
              </a:rPr>
              <a:t>ক চিনে নেই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4294967295"/>
          </p:nvPr>
        </p:nvSpPr>
        <p:spPr>
          <a:xfrm>
            <a:off x="942974" y="1111827"/>
            <a:ext cx="7686675" cy="2355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as-IN" sz="2000" b="1" dirty="0">
                <a:solidFill>
                  <a:srgbClr val="C00000"/>
                </a:solidFill>
                <a:latin typeface="NikoshBAN" panose="02000000000000000000"/>
              </a:rPr>
              <a:t>সংখ্যা </a:t>
            </a:r>
            <a:r>
              <a:rPr lang="as-IN" sz="2000" b="1" dirty="0" smtClean="0">
                <a:solidFill>
                  <a:srgbClr val="C00000"/>
                </a:solidFill>
                <a:latin typeface="NikoshBAN" panose="02000000000000000000"/>
              </a:rPr>
              <a:t>প্রতীক</a:t>
            </a:r>
            <a:r>
              <a:rPr lang="as-IN" sz="2000" dirty="0">
                <a:solidFill>
                  <a:srgbClr val="C00000"/>
                </a:solidFill>
                <a:latin typeface="NikoshBAN" panose="02000000000000000000"/>
              </a:rPr>
              <a:t> </a:t>
            </a:r>
            <a:r>
              <a:rPr lang="as-IN" sz="2000" dirty="0" smtClean="0">
                <a:solidFill>
                  <a:srgbClr val="C00000"/>
                </a:solidFill>
                <a:latin typeface="NikoshBAN" panose="02000000000000000000"/>
              </a:rPr>
              <a:t>:</a:t>
            </a:r>
            <a:r>
              <a:rPr lang="bn-BD" sz="2000" dirty="0" smtClean="0">
                <a:solidFill>
                  <a:srgbClr val="C00000"/>
                </a:solidFill>
                <a:latin typeface="NikoshBAN" panose="02000000000000000000"/>
              </a:rPr>
              <a:t>       </a:t>
            </a:r>
            <a:r>
              <a:rPr lang="as-IN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১০টি</a:t>
            </a:r>
            <a:r>
              <a:rPr lang="as-IN" sz="2000" dirty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। যথা : </a:t>
            </a:r>
            <a:r>
              <a:rPr lang="as-IN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0,১</a:t>
            </a:r>
            <a:r>
              <a:rPr lang="as-IN" sz="2000" dirty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, ২, ৩, ৪, ৫, ৬, ৭, ৮, ৯, </a:t>
            </a:r>
            <a:br>
              <a:rPr lang="as-IN" sz="2000" dirty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</a:br>
            <a:r>
              <a:rPr lang="as-IN" sz="2000" b="1" dirty="0">
                <a:solidFill>
                  <a:srgbClr val="C00000"/>
                </a:solidFill>
                <a:latin typeface="NikoshBAN" panose="02000000000000000000"/>
              </a:rPr>
              <a:t>প্রক্রিয়া </a:t>
            </a:r>
            <a:r>
              <a:rPr lang="as-IN" sz="2000" b="1" dirty="0" smtClean="0">
                <a:solidFill>
                  <a:srgbClr val="C00000"/>
                </a:solidFill>
                <a:latin typeface="NikoshBAN" panose="02000000000000000000"/>
              </a:rPr>
              <a:t>প্রতীক:</a:t>
            </a:r>
            <a:r>
              <a:rPr lang="bn-BD" sz="2000" b="1" dirty="0" smtClean="0">
                <a:solidFill>
                  <a:srgbClr val="C00000"/>
                </a:solidFill>
                <a:latin typeface="NikoshBAN" panose="02000000000000000000"/>
              </a:rPr>
              <a:t>  </a:t>
            </a:r>
            <a:r>
              <a:rPr lang="as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৪টি</a:t>
            </a:r>
            <a:r>
              <a:rPr lang="as-IN" sz="2000" dirty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। যথা : + (যোগ), - (বিয়োগ), </a:t>
            </a:r>
            <a:r>
              <a:rPr lang="en-AS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×</a:t>
            </a:r>
            <a:r>
              <a:rPr lang="as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as-IN" sz="2000" dirty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(গুণ</a:t>
            </a:r>
            <a:r>
              <a:rPr lang="as-IN" sz="2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),</a:t>
            </a:r>
            <a:r>
              <a:rPr lang="en-AS" sz="2000" dirty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÷</a:t>
            </a:r>
            <a:r>
              <a:rPr lang="as-IN" sz="2000" dirty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 (ভাগ) </a:t>
            </a:r>
            <a:r>
              <a:rPr lang="as-IN" sz="2000" b="1" dirty="0" smtClean="0">
                <a:solidFill>
                  <a:srgbClr val="C00000"/>
                </a:solidFill>
                <a:latin typeface="NikoshBAN" panose="02000000000000000000"/>
              </a:rPr>
              <a:t>সম্পর্ক প্রতীক:</a:t>
            </a:r>
            <a:r>
              <a:rPr lang="bn-BD" sz="2000" b="1" dirty="0" smtClean="0">
                <a:solidFill>
                  <a:srgbClr val="C00000"/>
                </a:solidFill>
                <a:latin typeface="NikoshBAN" panose="02000000000000000000"/>
              </a:rPr>
              <a:t>  </a:t>
            </a:r>
            <a:r>
              <a:rPr lang="as-IN" sz="20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as-IN" sz="2000" dirty="0">
                <a:solidFill>
                  <a:srgbClr val="C00000"/>
                </a:solidFill>
                <a:latin typeface="NikoshBAN" panose="02000000000000000000"/>
              </a:rPr>
              <a:t>= </a:t>
            </a:r>
            <a:r>
              <a:rPr lang="as-IN" sz="2000" dirty="0">
                <a:solidFill>
                  <a:schemeClr val="accent6"/>
                </a:solidFill>
                <a:latin typeface="NikoshBAN" panose="02000000000000000000"/>
              </a:rPr>
              <a:t>(সমান), &gt; (বড়), &lt; (ছোট), </a:t>
            </a:r>
            <a:r>
              <a:rPr lang="en-AS" sz="2000" dirty="0" smtClean="0">
                <a:solidFill>
                  <a:schemeClr val="accent6"/>
                </a:solidFill>
                <a:latin typeface="NikoshBAN" panose="02000000000000000000"/>
              </a:rPr>
              <a:t>≠</a:t>
            </a:r>
            <a:r>
              <a:rPr lang="as-IN" sz="2000" dirty="0" smtClean="0">
                <a:solidFill>
                  <a:schemeClr val="accent6"/>
                </a:solidFill>
                <a:latin typeface="NikoshBAN" panose="02000000000000000000"/>
              </a:rPr>
              <a:t> </a:t>
            </a:r>
            <a:r>
              <a:rPr lang="as-IN" sz="2000" dirty="0">
                <a:solidFill>
                  <a:schemeClr val="accent6"/>
                </a:solidFill>
                <a:latin typeface="NikoshBAN" panose="02000000000000000000"/>
              </a:rPr>
              <a:t>(সমান নয় </a:t>
            </a:r>
            <a:r>
              <a:rPr lang="bn-BD" sz="2000" dirty="0" smtClean="0">
                <a:solidFill>
                  <a:schemeClr val="accent6"/>
                </a:solidFill>
                <a:latin typeface="NikoshBAN" panose="02000000000000000000"/>
              </a:rPr>
              <a:t>),</a:t>
            </a:r>
          </a:p>
          <a:p>
            <a:pPr marL="0" indent="0">
              <a:buNone/>
            </a:pPr>
            <a:r>
              <a:rPr lang="as-IN" sz="2000" b="1" dirty="0" smtClean="0">
                <a:solidFill>
                  <a:srgbClr val="C00000"/>
                </a:solidFill>
                <a:latin typeface="NikoshBAN" panose="02000000000000000000"/>
              </a:rPr>
              <a:t>বন্ধনী প্রতীক</a:t>
            </a:r>
            <a:r>
              <a:rPr lang="en-US" sz="2000" b="1" dirty="0">
                <a:solidFill>
                  <a:srgbClr val="C00000"/>
                </a:solidFill>
                <a:latin typeface="NikoshBAN" panose="02000000000000000000"/>
              </a:rPr>
              <a:t> </a:t>
            </a:r>
            <a:r>
              <a:rPr lang="en-US" sz="2000" b="1" dirty="0" smtClean="0">
                <a:solidFill>
                  <a:srgbClr val="C00000"/>
                </a:solidFill>
                <a:latin typeface="NikoshBAN" panose="02000000000000000000"/>
              </a:rPr>
              <a:t>:</a:t>
            </a:r>
            <a:r>
              <a:rPr lang="bn-BD" sz="2000" b="1" dirty="0" smtClean="0">
                <a:solidFill>
                  <a:srgbClr val="C00000"/>
                </a:solidFill>
                <a:latin typeface="NikoshBAN" panose="02000000000000000000"/>
              </a:rPr>
              <a:t>   </a:t>
            </a:r>
            <a:r>
              <a:rPr lang="bn-BD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৩</a:t>
            </a:r>
            <a:r>
              <a:rPr lang="as-IN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টি</a:t>
            </a:r>
            <a:r>
              <a:rPr lang="bn-BD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as-IN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যথা</a:t>
            </a:r>
            <a:r>
              <a:rPr lang="bn-BD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as-IN" sz="2000" dirty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 ( ) (প্রথম বন্ধনী), {} (দ্বিতীয় বন্ধনী</a:t>
            </a:r>
            <a:r>
              <a:rPr lang="as-IN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),</a:t>
            </a:r>
            <a:endParaRPr lang="bn-BD" sz="2000" dirty="0" smtClean="0">
              <a:solidFill>
                <a:schemeClr val="accent5">
                  <a:lumMod val="75000"/>
                </a:schemeClr>
              </a:solidFill>
              <a:latin typeface="NikoshBAN" panose="02000000000000000000"/>
            </a:endParaRPr>
          </a:p>
          <a:p>
            <a:pPr marL="0" indent="0">
              <a:buNone/>
            </a:pPr>
            <a:r>
              <a:rPr lang="bn-BD" sz="2000" dirty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bn-BD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                                 </a:t>
            </a:r>
            <a:r>
              <a:rPr lang="as-IN" sz="2000" dirty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[ </a:t>
            </a:r>
            <a:r>
              <a:rPr lang="bn-BD" sz="2000" dirty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 </a:t>
            </a:r>
            <a:r>
              <a:rPr lang="bn-BD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]</a:t>
            </a:r>
            <a:r>
              <a:rPr lang="as-IN" sz="2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(</a:t>
            </a:r>
            <a:r>
              <a:rPr lang="as-IN" sz="2000" dirty="0">
                <a:solidFill>
                  <a:schemeClr val="accent5">
                    <a:lumMod val="75000"/>
                  </a:schemeClr>
                </a:solidFill>
                <a:latin typeface="NikoshBAN" panose="02000000000000000000"/>
              </a:rPr>
              <a:t>তৃতীয় বন্ধনী)। </a:t>
            </a:r>
            <a:endParaRPr lang="bn-BD" sz="2000" dirty="0">
              <a:solidFill>
                <a:schemeClr val="accent5">
                  <a:lumMod val="75000"/>
                </a:schemeClr>
              </a:solidFill>
              <a:latin typeface="NikoshBAN" panose="02000000000000000000"/>
            </a:endParaRPr>
          </a:p>
          <a:p>
            <a:pPr marL="0" indent="0">
              <a:buNone/>
            </a:pPr>
            <a:r>
              <a:rPr lang="as-IN" sz="2000" b="1" dirty="0" smtClean="0">
                <a:solidFill>
                  <a:srgbClr val="C00000"/>
                </a:solidFill>
                <a:latin typeface="NikoshBAN" panose="02000000000000000000"/>
              </a:rPr>
              <a:t>অক্ষর প্রতীক</a:t>
            </a:r>
            <a:r>
              <a:rPr lang="as-IN" sz="2000" b="1" dirty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as-IN" sz="2000" b="1" dirty="0" smtClean="0">
                <a:solidFill>
                  <a:srgbClr val="C00000"/>
                </a:solidFill>
                <a:latin typeface="NikoshBAN" panose="02000000000000000000"/>
              </a:rPr>
              <a:t>:</a:t>
            </a:r>
            <a:r>
              <a:rPr lang="bn-BD" sz="2000" b="1" dirty="0" smtClean="0">
                <a:solidFill>
                  <a:srgbClr val="C00000"/>
                </a:solidFill>
                <a:latin typeface="NikoshBAN" panose="02000000000000000000"/>
              </a:rPr>
              <a:t>    </a:t>
            </a:r>
            <a:r>
              <a:rPr lang="as-IN" sz="20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as-IN" sz="2000" dirty="0" smtClean="0">
                <a:solidFill>
                  <a:schemeClr val="accent1"/>
                </a:solidFill>
                <a:latin typeface="NikoshBAN" panose="02000000000000000000"/>
              </a:rPr>
              <a:t>(ক</a:t>
            </a:r>
            <a:r>
              <a:rPr lang="as-IN" sz="2000" dirty="0">
                <a:solidFill>
                  <a:schemeClr val="accent1"/>
                </a:solidFill>
                <a:latin typeface="NikoshBAN" panose="02000000000000000000"/>
              </a:rPr>
              <a:t>, খ, গ, ঘ) </a:t>
            </a:r>
            <a:r>
              <a:rPr lang="as-IN" sz="2000" dirty="0" smtClean="0">
                <a:solidFill>
                  <a:schemeClr val="accent1"/>
                </a:solidFill>
                <a:latin typeface="NikoshBAN" panose="02000000000000000000"/>
              </a:rPr>
              <a:t>ইত্যাদি</a:t>
            </a:r>
            <a:r>
              <a:rPr lang="bn-BD" sz="2000" dirty="0" smtClean="0">
                <a:solidFill>
                  <a:schemeClr val="accent1"/>
                </a:solidFill>
                <a:latin typeface="NikoshBAN" panose="02000000000000000000"/>
              </a:rPr>
              <a:t>।</a:t>
            </a:r>
            <a:r>
              <a:rPr lang="as-IN" sz="2000" dirty="0">
                <a:solidFill>
                  <a:srgbClr val="C00000"/>
                </a:solidFill>
                <a:latin typeface="NikoshBAN" panose="02000000000000000000"/>
              </a:rPr>
              <a:t/>
            </a:r>
            <a:br>
              <a:rPr lang="as-IN" sz="2000" dirty="0">
                <a:solidFill>
                  <a:srgbClr val="C00000"/>
                </a:solidFill>
                <a:latin typeface="NikoshBAN" panose="02000000000000000000"/>
              </a:rPr>
            </a:br>
            <a:r>
              <a:rPr lang="bn-BD" sz="2000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endParaRPr sz="2000" dirty="0">
              <a:solidFill>
                <a:srgbClr val="C00000"/>
              </a:solidFill>
              <a:latin typeface="NikoshBAN" panose="02000000000000000000"/>
            </a:endParaRPr>
          </a:p>
        </p:txBody>
      </p:sp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325850" y="3511934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/>
              </a:rPr>
              <a:t>সব</a:t>
            </a:r>
            <a:r>
              <a:rPr lang="bn-IN" sz="2400" b="1" dirty="0">
                <a:latin typeface="NikoshBan"/>
              </a:rPr>
              <a:t>প্রতীক </a:t>
            </a:r>
            <a:r>
              <a:rPr lang="en-US" sz="2400" b="1" dirty="0" err="1">
                <a:latin typeface="NikoshBan"/>
              </a:rPr>
              <a:t>গুলোকে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একসাথে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আমরা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গাণিতিক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প্রতীক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বলি</a:t>
            </a:r>
            <a:r>
              <a:rPr lang="en-US" sz="2400" b="1" dirty="0">
                <a:latin typeface="NikoshBan"/>
              </a:rPr>
              <a:t>।</a:t>
            </a:r>
            <a:endParaRPr lang="en-US" sz="2400" dirty="0">
              <a:latin typeface="NikoshBan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51" name="Google Shape;1351;p53"/>
              <p:cNvSpPr txBox="1"/>
              <p:nvPr/>
            </p:nvSpPr>
            <p:spPr>
              <a:xfrm>
                <a:off x="868317" y="1804820"/>
                <a:ext cx="6931800" cy="26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bn-IN" sz="2000" b="1" dirty="0">
                    <a:latin typeface="NikoshBan"/>
                  </a:rPr>
                  <a:t>প্রশ্ন-২   ‘</a:t>
                </a:r>
                <a14:m>
                  <m:oMath xmlns:m="http://schemas.openxmlformats.org/officeDocument/2006/math">
                    <m:r>
                      <a:rPr lang="bn-I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bn-IN" sz="2000" b="1" dirty="0">
                    <a:latin typeface="NikoshBan"/>
                  </a:rPr>
                  <a:t>’ এটি কোন ধরণের প্রতীক?</a:t>
                </a:r>
                <a:endParaRPr lang="en-US" sz="2000" b="1" dirty="0">
                  <a:latin typeface="NikoshBan"/>
                </a:endParaRPr>
              </a:p>
            </p:txBody>
          </p:sp>
        </mc:Choice>
        <mc:Fallback xmlns="">
          <p:sp>
            <p:nvSpPr>
              <p:cNvPr id="1351" name="Google Shape;1351;p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17" y="1804820"/>
                <a:ext cx="6931800" cy="267300"/>
              </a:xfrm>
              <a:prstGeom prst="rect">
                <a:avLst/>
              </a:prstGeom>
              <a:blipFill>
                <a:blip r:embed="rId3"/>
                <a:stretch>
                  <a:fillRect l="-2197" t="-27273" b="-7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71525" y="960088"/>
            <a:ext cx="5478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2000" b="1" dirty="0" smtClean="0">
              <a:latin typeface="NikoshBan"/>
            </a:endParaRPr>
          </a:p>
          <a:p>
            <a:r>
              <a:rPr lang="bn-IN" sz="2000" b="1" dirty="0" smtClean="0">
                <a:latin typeface="NikoshBan"/>
              </a:rPr>
              <a:t>প্রশ্ন-১   </a:t>
            </a:r>
            <a:r>
              <a:rPr lang="en-US" sz="2000" b="1" dirty="0" err="1">
                <a:latin typeface="NikoshBan"/>
              </a:rPr>
              <a:t>সংখ্যা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প্রতীক</a:t>
            </a:r>
            <a:r>
              <a:rPr lang="en-US" sz="2000" b="1" dirty="0">
                <a:latin typeface="NikoshBan"/>
              </a:rPr>
              <a:t> </a:t>
            </a:r>
            <a:r>
              <a:rPr lang="bn-BD" sz="2000" b="1" dirty="0" smtClean="0">
                <a:latin typeface="NikoshBan"/>
              </a:rPr>
              <a:t>কয়টি ও কী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কী</a:t>
            </a:r>
            <a:r>
              <a:rPr lang="bn-IN" sz="2000" b="1" dirty="0">
                <a:latin typeface="NikoshBan"/>
              </a:rPr>
              <a:t>?</a:t>
            </a:r>
            <a:endParaRPr lang="en-US" sz="2000" b="1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4866" y="345351"/>
            <a:ext cx="3064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accent1">
                    <a:lumMod val="50000"/>
                  </a:schemeClr>
                </a:solidFill>
                <a:latin typeface="NikoshBan"/>
              </a:rPr>
              <a:t>মৌখিক মূল্যায়ণ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NikoshBan"/>
            </a:endParaRPr>
          </a:p>
          <a:p>
            <a:endParaRPr lang="en-US" sz="20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301" y="2317309"/>
            <a:ext cx="6697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/>
              </a:rPr>
              <a:t>প্রশ্ন-</a:t>
            </a:r>
            <a:r>
              <a:rPr lang="bn-BD" sz="2000" b="1" dirty="0" smtClean="0">
                <a:latin typeface="NikoshBan"/>
              </a:rPr>
              <a:t>৩  অংক কাকে বলে?</a:t>
            </a:r>
            <a:endParaRPr lang="en-US" sz="2000" dirty="0">
              <a:latin typeface="NikoshBan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64719" y="1593801"/>
            <a:ext cx="64203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bn-I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/>
              <a:cs typeface="Vrinda" panose="02000500000000020004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bn-IN" altLang="en-US" sz="2400" dirty="0">
              <a:solidFill>
                <a:srgbClr val="FF0000"/>
              </a:solidFill>
              <a:latin typeface="NikoshBan"/>
              <a:cs typeface="Vrinda" panose="02000500000000020004" pitchFamily="2" charset="0"/>
            </a:endParaRPr>
          </a:p>
          <a:p>
            <a:endParaRPr kumimoji="0" lang="bn-I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/>
              <a:cs typeface="Vrinda" panose="02000500000000020004" pitchFamily="2" charset="0"/>
            </a:endParaRPr>
          </a:p>
          <a:p>
            <a:endParaRPr lang="bn-IN" altLang="en-US" sz="2400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280296" y="11714133"/>
            <a:ext cx="57855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NikoshBan"/>
                <a:cs typeface="Vrinda" panose="02000500000000020004" pitchFamily="2" charset="0"/>
              </a:rPr>
              <a:t>করা হয় তাই সংখ্যা প্রতীক। যথা</a:t>
            </a: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NikoshBan"/>
                <a:cs typeface="Vrinda" panose="02000500000000020004" pitchFamily="2" charset="0"/>
              </a:rPr>
              <a:t>: </a:t>
            </a:r>
            <a:r>
              <a:rPr kumimoji="0" lang="bn-IN" altLang="en-US" sz="2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NikoshBan"/>
                <a:cs typeface="Vrinda" panose="02000500000000020004" pitchFamily="2" charset="0"/>
              </a:rPr>
              <a:t>০</a:t>
            </a: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NikoshBan"/>
                <a:cs typeface="Vrinda" panose="02000500000000020004" pitchFamily="2" charset="0"/>
              </a:rPr>
              <a:t>, </a:t>
            </a:r>
            <a:r>
              <a:rPr kumimoji="0" lang="bn-IN" altLang="en-US" sz="2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NikoshBan"/>
                <a:cs typeface="Vrinda" panose="02000500000000020004" pitchFamily="2" charset="0"/>
              </a:rPr>
              <a:t>১</a:t>
            </a: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NikoshBan"/>
                <a:cs typeface="Vrinda" panose="02000500000000020004" pitchFamily="2" charset="0"/>
              </a:rPr>
              <a:t>, </a:t>
            </a:r>
            <a:r>
              <a:rPr kumimoji="0" lang="bn-IN" altLang="en-US" sz="2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NikoshBan"/>
                <a:cs typeface="Vrinda" panose="02000500000000020004" pitchFamily="2" charset="0"/>
              </a:rPr>
              <a:t>২</a:t>
            </a: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NikoshBan"/>
                <a:cs typeface="Vrinda" panose="02000500000000020004" pitchFamily="2" charset="0"/>
              </a:rPr>
              <a:t>, </a:t>
            </a:r>
            <a:r>
              <a:rPr kumimoji="0" lang="bn-IN" altLang="en-US" sz="2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NikoshBan"/>
                <a:cs typeface="Vrinda" panose="02000500000000020004" pitchFamily="2" charset="0"/>
              </a:rPr>
              <a:t>৩ ইত্যাদি।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246" y="2676595"/>
            <a:ext cx="8289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/>
              </a:rPr>
              <a:t>উত্তরঃ</a:t>
            </a:r>
            <a:r>
              <a:rPr lang="en-US" sz="2400" b="1" dirty="0">
                <a:latin typeface="NikoshBan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১।</a:t>
            </a:r>
            <a:r>
              <a:rPr lang="en-US" sz="2400" b="1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সংখ্যা</a:t>
            </a:r>
            <a:r>
              <a:rPr lang="en-US" sz="24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প্রতীক</a:t>
            </a:r>
            <a:r>
              <a:rPr lang="en-US" sz="24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24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৪টি। যথা : + (যোগ), - (বিয়োগ), </a:t>
            </a:r>
            <a:r>
              <a:rPr lang="en-AS" sz="24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×</a:t>
            </a:r>
            <a:r>
              <a:rPr lang="as-IN" sz="24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(গুণ),</a:t>
            </a:r>
            <a:r>
              <a:rPr lang="en-AS" sz="24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÷</a:t>
            </a:r>
            <a:r>
              <a:rPr lang="as-IN" sz="24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(ভাগ</a:t>
            </a:r>
            <a:r>
              <a:rPr lang="as-IN" sz="24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endParaRPr lang="bn-BD" sz="2400" b="1" dirty="0" smtClean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bn-BD" sz="24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২।</a:t>
            </a:r>
            <a:r>
              <a:rPr lang="as-IN" sz="24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সম্পর্ক</a:t>
            </a:r>
            <a:r>
              <a:rPr lang="bn-BD" sz="24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প্রতীক</a:t>
            </a:r>
            <a:r>
              <a:rPr lang="as-IN" sz="24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r>
              <a:rPr lang="bn-BD" sz="24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৩।সংখ্যা গঠনের জন্য যে সব প্রতীক ব্যবহারিত হয় তাকে অংক </a:t>
            </a:r>
          </a:p>
          <a:p>
            <a:r>
              <a:rPr lang="bn-BD" sz="24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           বলে।</a:t>
            </a:r>
            <a:endParaRPr lang="en-US" sz="2400" b="1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727364" y="524629"/>
            <a:ext cx="3844636" cy="39379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2"/>
          </p:nvPr>
        </p:nvSpPr>
        <p:spPr>
          <a:xfrm>
            <a:off x="4572000" y="2381800"/>
            <a:ext cx="3543300" cy="18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bn-IN" sz="3200" b="1" dirty="0">
                <a:solidFill>
                  <a:srgbClr val="002060"/>
                </a:solidFill>
                <a:latin typeface="NikoshBan"/>
              </a:rPr>
              <a:t>পৃষ্ঠাঃ </a:t>
            </a:r>
            <a:r>
              <a:rPr lang="en-US" sz="3200" b="1" dirty="0" smtClean="0">
                <a:solidFill>
                  <a:srgbClr val="002060"/>
                </a:solidFill>
                <a:latin typeface="NikoshBan"/>
              </a:rPr>
              <a:t>২১</a:t>
            </a:r>
            <a:endParaRPr lang="bn-BD" sz="3200" b="1" dirty="0" smtClean="0">
              <a:solidFill>
                <a:srgbClr val="002060"/>
              </a:solidFill>
              <a:latin typeface="NikoshBan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  <a:latin typeface="NikoshBan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NikoshBan"/>
              </a:rPr>
              <a:t>৪</a:t>
            </a:r>
            <a:r>
              <a:rPr lang="bn-IN" sz="2400" b="1" dirty="0">
                <a:solidFill>
                  <a:srgbClr val="00B050"/>
                </a:solidFill>
                <a:latin typeface="NikoshBan"/>
              </a:rPr>
              <a:t>.</a:t>
            </a:r>
            <a:r>
              <a:rPr lang="en-US" sz="2400" b="1" dirty="0">
                <a:solidFill>
                  <a:srgbClr val="00B050"/>
                </a:solidFill>
                <a:latin typeface="NikoshBan"/>
              </a:rPr>
              <a:t>১</a:t>
            </a:r>
            <a:r>
              <a:rPr lang="bn-IN" sz="2400" b="1" dirty="0">
                <a:solidFill>
                  <a:srgbClr val="00B050"/>
                </a:solidFill>
                <a:latin typeface="NikoshBan"/>
              </a:rPr>
              <a:t>. </a:t>
            </a:r>
            <a:r>
              <a:rPr lang="en-US" sz="2400" b="1" dirty="0" err="1">
                <a:solidFill>
                  <a:srgbClr val="00B050"/>
                </a:solidFill>
                <a:latin typeface="NikoshBan"/>
              </a:rPr>
              <a:t>গাণিতিক</a:t>
            </a:r>
            <a:r>
              <a:rPr lang="en-US" sz="2400" b="1" dirty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/>
              </a:rPr>
              <a:t>প্রতীক</a:t>
            </a:r>
            <a:r>
              <a:rPr lang="en-US" sz="2400" b="1" dirty="0">
                <a:solidFill>
                  <a:srgbClr val="00B050"/>
                </a:solidFill>
                <a:latin typeface="NikoshBan"/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B050"/>
              </a:solidFill>
              <a:latin typeface="NikoshBan"/>
            </a:endParaRPr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3"/>
          </p:nvPr>
        </p:nvSpPr>
        <p:spPr>
          <a:xfrm>
            <a:off x="4572000" y="774011"/>
            <a:ext cx="2774373" cy="15119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8C548-B121-454A-9263-5607AA48E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76" y="558084"/>
            <a:ext cx="3771649" cy="40520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Google Shape;317;p38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27363" y="685801"/>
                <a:ext cx="7949046" cy="82088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bn-IN" sz="2200" dirty="0" smtClean="0">
                    <a:solidFill>
                      <a:srgbClr val="CC4F82"/>
                    </a:solidFill>
                    <a:latin typeface="NikoshBan" panose="02000000000000000000"/>
                  </a:rPr>
                  <a:t>খালি ঘরে</a:t>
                </a:r>
                <a:r>
                  <a:rPr lang="en-US" sz="2200" dirty="0">
                    <a:solidFill>
                      <a:srgbClr val="CC4F82"/>
                    </a:solidFill>
                    <a:latin typeface="NikoshBan" panose="0200000000000000000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C4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200" dirty="0">
                    <a:solidFill>
                      <a:srgbClr val="CC4F82"/>
                    </a:solidFill>
                    <a:latin typeface="NikoshBan" panose="02000000000000000000"/>
                  </a:rPr>
                  <a:t>, =, </a:t>
                </a:r>
                <a:r>
                  <a:rPr lang="bn-IN" sz="2200" dirty="0">
                    <a:solidFill>
                      <a:srgbClr val="CC4F82"/>
                    </a:solidFill>
                    <a:latin typeface="NikoshBan" panose="02000000000000000000"/>
                  </a:rPr>
                  <a:t>এবং</a:t>
                </a:r>
                <a:r>
                  <a:rPr lang="en-US" sz="2200" dirty="0">
                    <a:solidFill>
                      <a:srgbClr val="CC4F82"/>
                    </a:solidFill>
                    <a:latin typeface="NikoshBan" panose="0200000000000000000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C4F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dirty="0">
                    <a:solidFill>
                      <a:srgbClr val="CC4F82"/>
                    </a:solidFill>
                    <a:latin typeface="NikoshBan" panose="02000000000000000000"/>
                  </a:rPr>
                  <a:t> </a:t>
                </a:r>
                <a:r>
                  <a:rPr lang="bn-IN" sz="2200" dirty="0">
                    <a:solidFill>
                      <a:srgbClr val="CC4F82"/>
                    </a:solidFill>
                    <a:latin typeface="NikoshBan" panose="02000000000000000000"/>
                  </a:rPr>
                  <a:t>এর মধ্য থেকে সঠিক</a:t>
                </a:r>
                <a:r>
                  <a:rPr lang="en-US" sz="2200" dirty="0">
                    <a:solidFill>
                      <a:srgbClr val="CC4F82"/>
                    </a:solidFill>
                    <a:latin typeface="NikoshBan" panose="02000000000000000000"/>
                  </a:rPr>
                  <a:t> </a:t>
                </a:r>
                <a:r>
                  <a:rPr lang="bn-IN" sz="2200" dirty="0">
                    <a:solidFill>
                      <a:srgbClr val="CC4F82"/>
                    </a:solidFill>
                    <a:latin typeface="NikoshBan" panose="02000000000000000000"/>
                  </a:rPr>
                  <a:t>প্রতীক </a:t>
                </a:r>
                <a:r>
                  <a:rPr lang="bn-IN" sz="2200" dirty="0" smtClean="0">
                    <a:solidFill>
                      <a:srgbClr val="CC4F82"/>
                    </a:solidFill>
                    <a:latin typeface="NikoshBan" panose="02000000000000000000"/>
                  </a:rPr>
                  <a:t>বসাই</a:t>
                </a:r>
                <a:r>
                  <a:rPr lang="bn-BD" sz="2400" dirty="0" smtClean="0">
                    <a:latin typeface="NikoshBan" panose="02000000000000000000"/>
                  </a:rPr>
                  <a:t/>
                </a:r>
                <a:br>
                  <a:rPr lang="bn-BD" sz="2400" dirty="0" smtClean="0">
                    <a:latin typeface="NikoshBan" panose="02000000000000000000"/>
                  </a:rPr>
                </a:br>
                <a:r>
                  <a:rPr lang="bn-BD" sz="2400" dirty="0">
                    <a:latin typeface="NikoshBan" panose="02000000000000000000"/>
                  </a:rPr>
                  <a:t> </a:t>
                </a:r>
                <a:r>
                  <a:rPr lang="bn-BD" sz="2400" dirty="0" smtClean="0">
                    <a:latin typeface="NikoshBan" panose="02000000000000000000"/>
                  </a:rPr>
                  <a:t>      </a:t>
                </a:r>
                <a:r>
                  <a:rPr lang="bn-IN" sz="2400" dirty="0" smtClean="0">
                    <a:latin typeface="NikoshBan" panose="02000000000000000000"/>
                  </a:rPr>
                  <a:t> </a:t>
                </a:r>
                <a:r>
                  <a:rPr lang="bn-IN" sz="2400" dirty="0">
                    <a:latin typeface="NikoshBan" panose="02000000000000000000"/>
                  </a:rPr>
                  <a:t>(১)</a:t>
                </a:r>
                <a:r>
                  <a:rPr lang="en-US" sz="2400" dirty="0">
                    <a:latin typeface="NikoshBan" panose="02000000000000000000"/>
                  </a:rPr>
                  <a:t>  </a:t>
                </a:r>
                <a:r>
                  <a:rPr lang="bn-IN" sz="2400" dirty="0">
                    <a:latin typeface="NikoshBan" panose="02000000000000000000"/>
                  </a:rPr>
                  <a:t>৫ + ৩ - ২</a:t>
                </a:r>
                <a:r>
                  <a:rPr lang="en-US" sz="2400" dirty="0">
                    <a:latin typeface="NikoshBan" panose="02000000000000000000"/>
                  </a:rPr>
                  <a:t>      </a:t>
                </a:r>
                <a:r>
                  <a:rPr lang="bn-IN" sz="2400" dirty="0">
                    <a:latin typeface="NikoshBan" panose="02000000000000000000"/>
                  </a:rPr>
                  <a:t> </a:t>
                </a:r>
                <a:r>
                  <a:rPr lang="bn-BD" sz="2400" dirty="0" smtClean="0">
                    <a:latin typeface="NikoshBan" panose="02000000000000000000"/>
                  </a:rPr>
                  <a:t>   </a:t>
                </a:r>
                <a:r>
                  <a:rPr lang="bn-IN" sz="2400" dirty="0" smtClean="0">
                    <a:latin typeface="NikoshBan" panose="02000000000000000000"/>
                  </a:rPr>
                  <a:t>৫ </a:t>
                </a:r>
                <a:r>
                  <a:rPr lang="bn-IN" sz="2400" dirty="0">
                    <a:latin typeface="NikoshBan" panose="02000000000000000000"/>
                  </a:rPr>
                  <a:t>+ ৫ - ২</a:t>
                </a:r>
                <a:r>
                  <a:rPr lang="en-US" sz="2400" dirty="0">
                    <a:latin typeface="NikoshBan" panose="02000000000000000000"/>
                  </a:rPr>
                  <a:t/>
                </a:r>
                <a:br>
                  <a:rPr lang="en-US" sz="2400" dirty="0">
                    <a:latin typeface="NikoshBan" panose="02000000000000000000"/>
                  </a:rPr>
                </a:br>
                <a:endParaRPr sz="2400" dirty="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317" name="Google Shape;317;p3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7363" y="685801"/>
                <a:ext cx="7949046" cy="820882"/>
              </a:xfrm>
              <a:prstGeom prst="rect">
                <a:avLst/>
              </a:prstGeom>
              <a:blipFill>
                <a:blip r:embed="rId3"/>
                <a:stretch>
                  <a:fillRect l="-1150" b="-20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8" name="Google Shape;318;p38"/>
          <p:cNvSpPr txBox="1">
            <a:spLocks noGrp="1"/>
          </p:cNvSpPr>
          <p:nvPr>
            <p:ph type="body" idx="1"/>
          </p:nvPr>
        </p:nvSpPr>
        <p:spPr>
          <a:xfrm>
            <a:off x="2456947" y="1506684"/>
            <a:ext cx="1840703" cy="1731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bn-IN" sz="2000" b="1" dirty="0" smtClean="0">
                <a:solidFill>
                  <a:schemeClr val="tx1"/>
                </a:solidFill>
                <a:latin typeface="NikoshBan" panose="02000000000000000000"/>
              </a:rPr>
              <a:t>[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/>
              </a:rPr>
              <a:t>ডানপক্ষ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/>
              </a:rPr>
              <a:t>]</a:t>
            </a:r>
            <a:endParaRPr lang="en-US" sz="2000" b="1" dirty="0">
              <a:solidFill>
                <a:schemeClr val="tx1"/>
              </a:solidFill>
              <a:latin typeface="NikoshBan" panose="02000000000000000000"/>
            </a:endParaRPr>
          </a:p>
          <a:p>
            <a:pPr marL="0" indent="0">
              <a:buNone/>
            </a:pPr>
            <a:r>
              <a:rPr lang="bn-BD" sz="2000" b="1" dirty="0" smtClean="0">
                <a:solidFill>
                  <a:schemeClr val="tx1"/>
                </a:solidFill>
                <a:latin typeface="NikoshBan" panose="02000000000000000000"/>
              </a:rPr>
              <a:t>  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/>
              </a:rPr>
              <a:t>৫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/>
              </a:rPr>
              <a:t>+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/>
              </a:rPr>
              <a:t>৫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bn-IN" sz="2000" b="1" dirty="0">
                <a:solidFill>
                  <a:schemeClr val="tx1"/>
                </a:solidFill>
                <a:latin typeface="NikoshBan" panose="02000000000000000000"/>
              </a:rPr>
              <a:t>- ২</a:t>
            </a:r>
            <a:endParaRPr lang="en-US" sz="2000" b="1" dirty="0">
              <a:solidFill>
                <a:schemeClr val="tx1"/>
              </a:solidFill>
              <a:latin typeface="NikoshBan" panose="0200000000000000000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n-BD" sz="2000" dirty="0" smtClean="0">
                <a:solidFill>
                  <a:schemeClr val="tx1"/>
                </a:solidFill>
                <a:latin typeface="NikoshBan" panose="02000000000000000000"/>
              </a:rPr>
              <a:t>    =১০-২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bn-BD" sz="2000" dirty="0" smtClean="0">
                <a:solidFill>
                  <a:schemeClr val="tx1"/>
                </a:solidFill>
                <a:latin typeface="NikoshBan" panose="02000000000000000000"/>
              </a:rPr>
              <a:t>    =৮</a:t>
            </a:r>
            <a:endParaRPr sz="2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19" name="Google Shape;319;p38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ikoshBan" panose="0200000000000000000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77298" y="1118955"/>
            <a:ext cx="374072" cy="290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773" y="1574851"/>
            <a:ext cx="2192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n-IN" sz="2000" b="1" dirty="0" smtClean="0">
                <a:latin typeface="NikoshBan" panose="02000000000000000000"/>
              </a:rPr>
              <a:t>[</a:t>
            </a:r>
            <a:r>
              <a:rPr lang="bn-BD" sz="2000" b="1" dirty="0" smtClean="0">
                <a:latin typeface="NikoshBan" panose="02000000000000000000"/>
              </a:rPr>
              <a:t> </a:t>
            </a:r>
            <a:r>
              <a:rPr lang="bn-IN" sz="2000" b="1" dirty="0" smtClean="0">
                <a:latin typeface="NikoshBan" panose="02000000000000000000"/>
              </a:rPr>
              <a:t>বামপক্ষ</a:t>
            </a:r>
            <a:r>
              <a:rPr lang="bn-BD" sz="2000" b="1" dirty="0" smtClean="0">
                <a:latin typeface="NikoshBan" panose="02000000000000000000"/>
              </a:rPr>
              <a:t> </a:t>
            </a:r>
            <a:r>
              <a:rPr lang="bn-IN" sz="2000" b="1" dirty="0" smtClean="0">
                <a:latin typeface="NikoshBan" panose="02000000000000000000"/>
              </a:rPr>
              <a:t>]</a:t>
            </a:r>
            <a:endParaRPr lang="bn-IN" sz="2000" b="1" dirty="0">
              <a:latin typeface="NikoshBan" panose="02000000000000000000"/>
            </a:endParaRPr>
          </a:p>
          <a:p>
            <a:pPr marL="0" indent="0">
              <a:buNone/>
            </a:pPr>
            <a:r>
              <a:rPr lang="bn-IN" sz="2000" b="1" dirty="0">
                <a:latin typeface="NikoshBan" panose="02000000000000000000"/>
              </a:rPr>
              <a:t>৫ + ৩ - ২</a:t>
            </a:r>
          </a:p>
          <a:p>
            <a:pPr lvl="0">
              <a:spcBef>
                <a:spcPts val="600"/>
              </a:spcBef>
            </a:pPr>
            <a:r>
              <a:rPr lang="bn-IN" sz="2000" dirty="0">
                <a:latin typeface="NikoshBan" panose="02000000000000000000"/>
              </a:rPr>
              <a:t>=৮-২</a:t>
            </a:r>
          </a:p>
          <a:p>
            <a:pPr lvl="0">
              <a:spcBef>
                <a:spcPts val="600"/>
              </a:spcBef>
            </a:pPr>
            <a:r>
              <a:rPr lang="bn-IN" sz="2000" dirty="0">
                <a:latin typeface="NikoshBan" panose="02000000000000000000"/>
              </a:rPr>
              <a:t>=৬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57700" y="1604062"/>
                <a:ext cx="36679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800" b="1" dirty="0">
                    <a:latin typeface="NikoshBan" panose="02000000000000000000"/>
                  </a:rPr>
                  <a:t>মনে আছে কী?</a:t>
                </a:r>
                <a:r>
                  <a:rPr lang="en-US" sz="1800" b="1" dirty="0">
                    <a:latin typeface="NikoshBan" panose="02000000000000000000"/>
                  </a:rPr>
                  <a:t> </a:t>
                </a:r>
              </a:p>
              <a:p>
                <a:r>
                  <a:rPr lang="bn-IN" sz="1800" b="1" dirty="0">
                    <a:latin typeface="NikoshBan" panose="02000000000000000000"/>
                  </a:rPr>
                  <a:t>(ছোট)</a:t>
                </a:r>
                <a:r>
                  <a:rPr lang="en-US" sz="1800" b="1" dirty="0">
                    <a:latin typeface="NikoshBan" panose="0200000000000000000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1800" b="1" dirty="0">
                    <a:latin typeface="NikoshBan" panose="02000000000000000000"/>
                  </a:rPr>
                  <a:t> </a:t>
                </a:r>
                <a:r>
                  <a:rPr lang="bn-IN" sz="1800" b="1" dirty="0">
                    <a:latin typeface="NikoshBan" panose="02000000000000000000"/>
                  </a:rPr>
                  <a:t>(বড়)</a:t>
                </a:r>
                <a:endParaRPr lang="en-US" sz="1800" b="1" dirty="0">
                  <a:latin typeface="NikoshBan" panose="02000000000000000000"/>
                </a:endParaRPr>
              </a:p>
              <a:p>
                <a:r>
                  <a:rPr lang="bn-IN" sz="1800" b="1" dirty="0">
                    <a:latin typeface="NikoshBan" panose="02000000000000000000"/>
                  </a:rPr>
                  <a:t>(বড়)</a:t>
                </a:r>
                <a:r>
                  <a:rPr lang="en-US" sz="1800" b="1" dirty="0">
                    <a:latin typeface="NikoshBan" panose="0200000000000000000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800" b="1" dirty="0">
                    <a:latin typeface="NikoshBan" panose="02000000000000000000"/>
                  </a:rPr>
                  <a:t> </a:t>
                </a:r>
                <a:r>
                  <a:rPr lang="bn-IN" sz="1800" b="1" dirty="0">
                    <a:latin typeface="NikoshBan" panose="02000000000000000000"/>
                  </a:rPr>
                  <a:t>(ছোট)</a:t>
                </a:r>
                <a:endParaRPr lang="en-US" sz="1800" b="1" dirty="0">
                  <a:latin typeface="NikoshBan" panose="02000000000000000000"/>
                </a:endParaRPr>
              </a:p>
              <a:p>
                <a:endParaRPr lang="en-US" sz="1800" dirty="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1604062"/>
                <a:ext cx="3667991" cy="1200329"/>
              </a:xfrm>
              <a:prstGeom prst="rect">
                <a:avLst/>
              </a:prstGeom>
              <a:blipFill>
                <a:blip r:embed="rId4"/>
                <a:stretch>
                  <a:fillRect l="-1329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4CE72FD-AFA4-4E69-AA95-C956E8A3B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95" y="1501206"/>
            <a:ext cx="1836781" cy="1736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19190" y="3339770"/>
                <a:ext cx="43491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NikoshBan" panose="02000000000000000000"/>
                  </a:rPr>
                  <a:t>এখানে   ৬  </a:t>
                </a:r>
                <a:r>
                  <a:rPr lang="en-AS" sz="2000" dirty="0" smtClean="0">
                    <a:latin typeface="NikoshBan" panose="02000000000000000000"/>
                  </a:rPr>
                  <a:t>&lt;</a:t>
                </a:r>
                <a:r>
                  <a:rPr lang="bn-BD" sz="2000" dirty="0" smtClean="0">
                    <a:latin typeface="NikoshBan" panose="02000000000000000000"/>
                  </a:rPr>
                  <a:t>  ৮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000" b="1" dirty="0">
                    <a:latin typeface="NikoshBan" panose="02000000000000000000"/>
                  </a:rPr>
                  <a:t> </a:t>
                </a:r>
                <a:r>
                  <a:rPr lang="bn-IN" sz="2000" b="1" dirty="0">
                    <a:latin typeface="NikoshBan" panose="02000000000000000000"/>
                  </a:rPr>
                  <a:t>৫ + ৩ - ২</a:t>
                </a:r>
                <a:r>
                  <a:rPr lang="en-US" sz="2000" b="1" dirty="0">
                    <a:latin typeface="NikoshBan" panose="02000000000000000000"/>
                  </a:rPr>
                  <a:t> </a:t>
                </a:r>
                <a:r>
                  <a:rPr lang="bn-BD" sz="2000" b="1" dirty="0" smtClean="0">
                    <a:latin typeface="NikoshBan" panose="0200000000000000000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NikoshBan" panose="02000000000000000000"/>
                  </a:rPr>
                  <a:t> </a:t>
                </a:r>
                <a:r>
                  <a:rPr lang="bn-BD" sz="2000" b="1" dirty="0" smtClean="0">
                    <a:solidFill>
                      <a:srgbClr val="FF0000"/>
                    </a:solidFill>
                    <a:latin typeface="NikoshBan" panose="02000000000000000000"/>
                  </a:rPr>
                  <a:t>  </a:t>
                </a:r>
                <a:r>
                  <a:rPr lang="bn-IN" sz="2000" b="1" dirty="0" smtClean="0">
                    <a:latin typeface="NikoshBan" panose="02000000000000000000"/>
                  </a:rPr>
                  <a:t>৫ </a:t>
                </a:r>
                <a:r>
                  <a:rPr lang="bn-IN" sz="2000" b="1" dirty="0">
                    <a:latin typeface="NikoshBan" panose="02000000000000000000"/>
                  </a:rPr>
                  <a:t>+ ৫ - ২</a:t>
                </a:r>
                <a:r>
                  <a:rPr lang="en-US" sz="2000" b="1" dirty="0">
                    <a:latin typeface="NikoshBan" panose="02000000000000000000"/>
                  </a:rPr>
                  <a:t>     </a:t>
                </a:r>
              </a:p>
              <a:p>
                <a:endParaRPr lang="bn-BD" dirty="0" smtClean="0">
                  <a:latin typeface="NikoshBan" panose="0200000000000000000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90" y="3339770"/>
                <a:ext cx="4349102" cy="923330"/>
              </a:xfrm>
              <a:prstGeom prst="rect">
                <a:avLst/>
              </a:prstGeom>
              <a:blipFill>
                <a:blip r:embed="rId6"/>
                <a:stretch>
                  <a:fillRect l="-1401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/>
      <p:bldP spid="318" grpId="0" build="p"/>
      <p:bldP spid="2" grpId="0" animBg="1"/>
      <p:bldP spid="4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1433944" y="1786049"/>
            <a:ext cx="2348347" cy="2068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bn-IN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[</a:t>
            </a:r>
            <a:r>
              <a:rPr lang="bn-BD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bn-IN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বামপক্ষ</a:t>
            </a:r>
            <a:r>
              <a:rPr lang="bn-BD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bn-IN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]</a:t>
            </a:r>
            <a:endParaRPr lang="bn-BD" sz="2000" b="1" dirty="0" smtClean="0">
              <a:solidFill>
                <a:schemeClr val="accent1">
                  <a:lumMod val="50000"/>
                </a:schemeClr>
              </a:solidFill>
              <a:latin typeface="NikoshBan" panose="02000000000000000000"/>
            </a:endParaRPr>
          </a:p>
          <a:p>
            <a:pPr marL="0" indent="0">
              <a:buNone/>
            </a:pPr>
            <a:r>
              <a:rPr lang="bn-BD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{(১৩+৫)</a:t>
            </a:r>
            <a:r>
              <a:rPr lang="en-AS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÷</a:t>
            </a:r>
            <a:r>
              <a:rPr lang="bn-BD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৩}-</a:t>
            </a:r>
            <a:r>
              <a:rPr lang="bn-BD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৪</a:t>
            </a:r>
          </a:p>
          <a:p>
            <a:pPr marL="0" indent="0">
              <a:buNone/>
            </a:pPr>
            <a:r>
              <a:rPr lang="bn-BD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={১৮</a:t>
            </a:r>
            <a:r>
              <a:rPr lang="en-AS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÷</a:t>
            </a:r>
            <a:r>
              <a:rPr lang="bn-BD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৩}-৪</a:t>
            </a:r>
          </a:p>
          <a:p>
            <a:pPr marL="0" indent="0">
              <a:buNone/>
            </a:pPr>
            <a:r>
              <a:rPr lang="bn-BD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=৬-৪</a:t>
            </a:r>
          </a:p>
          <a:p>
            <a:pPr marL="0" indent="0">
              <a:buNone/>
            </a:pPr>
            <a:r>
              <a:rPr lang="bn-BD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=২</a:t>
            </a:r>
            <a:endParaRPr lang="bn-IN" sz="2000" b="1" dirty="0">
              <a:solidFill>
                <a:schemeClr val="accent1">
                  <a:lumMod val="50000"/>
                </a:schemeClr>
              </a:solidFill>
              <a:latin typeface="NikoshBan" panose="02000000000000000000"/>
            </a:endParaRPr>
          </a:p>
          <a:p>
            <a:pPr marL="0" lvl="0" indent="0">
              <a:buNone/>
            </a:pPr>
            <a:r>
              <a:rPr lang="bn-BD" sz="2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/>
              </a:rPr>
              <a:t>এখানে ২=২</a:t>
            </a:r>
          </a:p>
          <a:p>
            <a:pPr marL="0" lvl="0" indent="0">
              <a:buNone/>
            </a:pPr>
            <a:endParaRPr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Google Shape;177;p21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48145" y="633845"/>
                <a:ext cx="7144255" cy="136433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bn-BD" sz="2000" u="sng" dirty="0" smtClean="0">
                    <a:solidFill>
                      <a:srgbClr val="C00000"/>
                    </a:solidFill>
                  </a:rPr>
                  <a:t>একক</a:t>
                </a:r>
                <a:r>
                  <a:rPr lang="bn-IN" sz="2000" u="sng" dirty="0" smtClean="0">
                    <a:solidFill>
                      <a:srgbClr val="C00000"/>
                    </a:solidFill>
                  </a:rPr>
                  <a:t> </a:t>
                </a:r>
                <a:r>
                  <a:rPr lang="bn-IN" sz="2000" u="sng" dirty="0">
                    <a:solidFill>
                      <a:srgbClr val="C00000"/>
                    </a:solidFill>
                  </a:rPr>
                  <a:t>কাজ</a:t>
                </a:r>
                <a:r>
                  <a:rPr lang="en-US" sz="1000" u="sng" dirty="0">
                    <a:solidFill>
                      <a:srgbClr val="C00000"/>
                    </a:solidFill>
                  </a:rPr>
                  <a:t/>
                </a:r>
                <a:br>
                  <a:rPr lang="en-US" sz="1000" u="sng" dirty="0">
                    <a:solidFill>
                      <a:srgbClr val="C00000"/>
                    </a:solidFill>
                  </a:rPr>
                </a:br>
                <a:r>
                  <a:rPr lang="bn-IN" sz="2000" dirty="0" smtClean="0">
                    <a:latin typeface="NikoshBAN" panose="02000000000000000000"/>
                  </a:rPr>
                  <a:t>খালি </a:t>
                </a:r>
                <a:r>
                  <a:rPr lang="bn-IN" sz="2000" dirty="0">
                    <a:latin typeface="NikoshBAN" panose="02000000000000000000"/>
                  </a:rPr>
                  <a:t>ঘরে</a:t>
                </a:r>
                <a:r>
                  <a:rPr lang="en-US" sz="2000" dirty="0">
                    <a:latin typeface="NikoshBAN" panose="0200000000000000000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latin typeface="NikoshBAN" panose="02000000000000000000"/>
                  </a:rPr>
                  <a:t>, =, </a:t>
                </a:r>
                <a:r>
                  <a:rPr lang="bn-IN" sz="2000" dirty="0">
                    <a:latin typeface="NikoshBAN" panose="02000000000000000000"/>
                  </a:rPr>
                  <a:t>এবং</a:t>
                </a:r>
                <a:r>
                  <a:rPr lang="en-US" sz="2000" dirty="0">
                    <a:latin typeface="NikoshBAN" panose="0200000000000000000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000" dirty="0">
                    <a:latin typeface="NikoshBAN" panose="02000000000000000000"/>
                  </a:rPr>
                  <a:t> </a:t>
                </a:r>
                <a:r>
                  <a:rPr lang="bn-IN" sz="2000" dirty="0">
                    <a:latin typeface="NikoshBAN" panose="02000000000000000000"/>
                  </a:rPr>
                  <a:t>এর মধ্য থেকে সঠিক</a:t>
                </a:r>
                <a:r>
                  <a:rPr lang="en-US" sz="2000" dirty="0">
                    <a:latin typeface="NikoshBAN" panose="02000000000000000000"/>
                  </a:rPr>
                  <a:t> </a:t>
                </a:r>
                <a:r>
                  <a:rPr lang="bn-IN" sz="2000" dirty="0">
                    <a:latin typeface="NikoshBAN" panose="02000000000000000000"/>
                  </a:rPr>
                  <a:t>প্রতীক </a:t>
                </a:r>
                <a:r>
                  <a:rPr lang="bn-IN" sz="2000" dirty="0" smtClean="0">
                    <a:latin typeface="NikoshBAN" panose="02000000000000000000"/>
                  </a:rPr>
                  <a:t>বসাই</a:t>
                </a:r>
                <a:r>
                  <a:rPr lang="bn-BD" sz="2000" dirty="0" smtClean="0">
                    <a:latin typeface="NikoshBAN" panose="02000000000000000000"/>
                  </a:rPr>
                  <a:t/>
                </a:r>
                <a:br>
                  <a:rPr lang="bn-BD" sz="2000" dirty="0" smtClean="0">
                    <a:latin typeface="NikoshBAN" panose="02000000000000000000"/>
                  </a:rPr>
                </a:br>
                <a:r>
                  <a:rPr lang="bn-IN" sz="2000" dirty="0" smtClean="0">
                    <a:latin typeface="NikoshBAN" panose="02000000000000000000"/>
                  </a:rPr>
                  <a:t> </a:t>
                </a:r>
                <a:r>
                  <a:rPr lang="bn-IN" sz="2000" dirty="0">
                    <a:latin typeface="NikoshBAN" panose="02000000000000000000"/>
                  </a:rPr>
                  <a:t>(১)</a:t>
                </a:r>
                <a:r>
                  <a:rPr lang="en-US" sz="2000" dirty="0">
                    <a:latin typeface="NikoshBAN" panose="02000000000000000000"/>
                  </a:rPr>
                  <a:t>  </a:t>
                </a:r>
                <a:r>
                  <a:rPr lang="bn-BD" sz="2000" dirty="0" smtClean="0">
                    <a:latin typeface="NikoshBAN" panose="02000000000000000000"/>
                  </a:rPr>
                  <a:t>{(১৩+৫)</a:t>
                </a:r>
                <a:r>
                  <a:rPr lang="en-AS" sz="2000" dirty="0" smtClean="0">
                    <a:latin typeface="NikoshBAN" panose="02000000000000000000"/>
                  </a:rPr>
                  <a:t>÷</a:t>
                </a:r>
                <a:r>
                  <a:rPr lang="bn-BD" sz="2000" dirty="0" smtClean="0">
                    <a:latin typeface="NikoshBAN" panose="02000000000000000000"/>
                  </a:rPr>
                  <a:t>৩}-৪        ২+{৯-৬)</a:t>
                </a:r>
                <a:r>
                  <a:rPr lang="en-AS" sz="2000" dirty="0" smtClean="0">
                    <a:latin typeface="NikoshBAN" panose="02000000000000000000"/>
                  </a:rPr>
                  <a:t>×</a:t>
                </a:r>
                <a:r>
                  <a:rPr lang="bn-BD" sz="2000" dirty="0" smtClean="0">
                    <a:latin typeface="NikoshBAN" panose="02000000000000000000"/>
                  </a:rPr>
                  <a:t>৪-১২}</a:t>
                </a:r>
                <a:r>
                  <a:rPr lang="en-US" dirty="0">
                    <a:latin typeface="SutonnyMJ" pitchFamily="2" charset="0"/>
                  </a:rPr>
                  <a:t/>
                </a:r>
                <a:br>
                  <a:rPr lang="en-US" dirty="0">
                    <a:latin typeface="SutonnyMJ" pitchFamily="2" charset="0"/>
                  </a:rPr>
                </a:br>
                <a:endParaRPr dirty="0"/>
              </a:p>
            </p:txBody>
          </p:sp>
        </mc:Choice>
        <mc:Fallback xmlns="">
          <p:sp>
            <p:nvSpPr>
              <p:cNvPr id="177" name="Google Shape;177;p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8145" y="633845"/>
                <a:ext cx="7144255" cy="1364330"/>
              </a:xfrm>
              <a:prstGeom prst="rect">
                <a:avLst/>
              </a:prstGeom>
              <a:blipFill>
                <a:blip r:embed="rId3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Google Shape;178;p21"/>
          <p:cNvSpPr txBox="1">
            <a:spLocks noGrp="1"/>
          </p:cNvSpPr>
          <p:nvPr>
            <p:ph type="body" idx="2"/>
          </p:nvPr>
        </p:nvSpPr>
        <p:spPr>
          <a:xfrm>
            <a:off x="3886198" y="1630857"/>
            <a:ext cx="3281700" cy="2307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bn-IN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[</a:t>
            </a:r>
            <a:r>
              <a:rPr lang="bn-BD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bn-IN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ডানপক্ষ</a:t>
            </a:r>
            <a:r>
              <a:rPr lang="bn-BD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bn-IN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]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NikoshBan" panose="02000000000000000000"/>
            </a:endParaRPr>
          </a:p>
          <a:p>
            <a:pPr marL="0" indent="0">
              <a:buNone/>
            </a:pPr>
            <a:r>
              <a:rPr lang="bn-BD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২+{৯-৬)</a:t>
            </a:r>
            <a:r>
              <a:rPr lang="en-AS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×</a:t>
            </a:r>
            <a:r>
              <a:rPr lang="bn-BD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৪-১২}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/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</a:br>
            <a:r>
              <a:rPr lang="bn-BD" sz="2000" b="1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=২+{৩</a:t>
            </a:r>
            <a:r>
              <a:rPr lang="en-AS" sz="2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AS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×</a:t>
            </a:r>
            <a:r>
              <a:rPr lang="bn-BD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৪-১২}</a:t>
            </a:r>
          </a:p>
          <a:p>
            <a:pPr marL="0" indent="0">
              <a:buNone/>
            </a:pPr>
            <a:r>
              <a:rPr lang="bn-BD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=২+{১২-১২}</a:t>
            </a:r>
          </a:p>
          <a:p>
            <a:pPr marL="0" indent="0">
              <a:buNone/>
            </a:pPr>
            <a:r>
              <a:rPr lang="bn-BD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=২+০</a:t>
            </a:r>
          </a:p>
          <a:p>
            <a:pPr marL="0" indent="0">
              <a:buNone/>
            </a:pPr>
            <a:r>
              <a:rPr lang="bn-BD" sz="20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=২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NikoshBan" panose="0200000000000000000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446" y="1388747"/>
            <a:ext cx="363682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8663" y="1617347"/>
            <a:ext cx="245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i="1" dirty="0" smtClean="0">
                <a:solidFill>
                  <a:srgbClr val="FF0000"/>
                </a:solidFill>
              </a:rPr>
              <a:t>মিলিয়ে নেই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64083" y="4043330"/>
                <a:ext cx="59747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as-I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as-IN" sz="2000" dirty="0">
                    <a:latin typeface="NikoshBAN" panose="02000000000000000000"/>
                  </a:rPr>
                  <a:t> {(১৩+৫)÷৩}-৪   </a:t>
                </a:r>
                <a:r>
                  <a:rPr lang="bn-BD" sz="2000" dirty="0" smtClean="0">
                    <a:solidFill>
                      <a:srgbClr val="FF0000"/>
                    </a:solidFill>
                    <a:latin typeface="NikoshBAN" panose="02000000000000000000"/>
                  </a:rPr>
                  <a:t>=</a:t>
                </a:r>
                <a:r>
                  <a:rPr lang="as-IN" sz="2000" dirty="0" smtClean="0">
                    <a:latin typeface="NikoshBAN" panose="02000000000000000000"/>
                  </a:rPr>
                  <a:t>     </a:t>
                </a:r>
                <a:r>
                  <a:rPr lang="as-IN" sz="2000" dirty="0">
                    <a:latin typeface="NikoshBAN" panose="02000000000000000000"/>
                  </a:rPr>
                  <a:t>২+{৯-৬)×৪-১২}</a:t>
                </a:r>
                <a:endParaRPr lang="as-IN" sz="2000" dirty="0">
                  <a:latin typeface="NikoshBan" panose="02000000000000000000"/>
                </a:endParaRPr>
              </a:p>
              <a:p>
                <a:pPr marL="0" lvl="0" indent="0">
                  <a:buNone/>
                </a:pPr>
                <a:endParaRPr lang="as-IN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83" y="4043330"/>
                <a:ext cx="5974773" cy="830997"/>
              </a:xfrm>
              <a:prstGeom prst="rect">
                <a:avLst/>
              </a:prstGeom>
              <a:blipFill>
                <a:blip r:embed="rId4"/>
                <a:stretch>
                  <a:fillRect t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uiExpand="1" build="p"/>
      <p:bldP spid="177" grpId="0"/>
      <p:bldP spid="178" grpId="0" build="p"/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Google Shape;206;p25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737755" y="633844"/>
                <a:ext cx="7751618" cy="99494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r>
                  <a:rPr lang="bn-IN" sz="2200" dirty="0">
                    <a:latin typeface="SutonnyMJ" pitchFamily="2" charset="0"/>
                  </a:rPr>
                  <a:t>খালি ঘরে</a:t>
                </a:r>
                <a:r>
                  <a:rPr lang="en-US" sz="2200" dirty="0">
                    <a:latin typeface="SutonnyMJ" pitchFamily="2" charset="0"/>
                  </a:rPr>
                  <a:t> +, -,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latin typeface="SutonnyMJ" pitchFamily="2" charset="0"/>
                  </a:rPr>
                  <a:t> </a:t>
                </a:r>
                <a:r>
                  <a:rPr lang="bn-IN" sz="2200" dirty="0">
                    <a:latin typeface="SutonnyMJ" pitchFamily="2" charset="0"/>
                  </a:rPr>
                  <a:t>এবং</a:t>
                </a:r>
                <a:r>
                  <a:rPr lang="en-US" sz="2200" dirty="0">
                    <a:latin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2200" dirty="0">
                    <a:latin typeface="SutonnyMJ" pitchFamily="2" charset="0"/>
                  </a:rPr>
                  <a:t> </a:t>
                </a:r>
                <a:r>
                  <a:rPr lang="bn-IN" sz="2200" dirty="0">
                    <a:latin typeface="SutonnyMJ" pitchFamily="2" charset="0"/>
                  </a:rPr>
                  <a:t>এর মধ্য থেকে</a:t>
                </a:r>
                <a:r>
                  <a:rPr lang="en-US" sz="2200" dirty="0">
                    <a:latin typeface="SutonnyMJ" pitchFamily="2" charset="0"/>
                  </a:rPr>
                  <a:t> </a:t>
                </a:r>
                <a:r>
                  <a:rPr lang="bn-IN" sz="2200" dirty="0">
                    <a:latin typeface="SutonnyMJ" pitchFamily="2" charset="0"/>
                  </a:rPr>
                  <a:t>সঠিক প্রতীক বসাই</a:t>
                </a:r>
                <a:r>
                  <a:rPr lang="en-US" sz="3600" dirty="0">
                    <a:latin typeface="SutonnyMJ" pitchFamily="2" charset="0"/>
                  </a:rPr>
                  <a:t/>
                </a:r>
                <a:br>
                  <a:rPr lang="en-US" sz="3600" dirty="0">
                    <a:latin typeface="SutonnyMJ" pitchFamily="2" charset="0"/>
                  </a:rPr>
                </a:br>
                <a:endParaRPr dirty="0"/>
              </a:p>
            </p:txBody>
          </p:sp>
        </mc:Choice>
        <mc:Fallback xmlns="">
          <p:sp>
            <p:nvSpPr>
              <p:cNvPr id="206" name="Google Shape;206;p2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7755" y="633844"/>
                <a:ext cx="7751618" cy="994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Google Shape;207;p25"/>
          <p:cNvSpPr/>
          <p:nvPr/>
        </p:nvSpPr>
        <p:spPr>
          <a:xfrm>
            <a:off x="7026068" y="1722816"/>
            <a:ext cx="1867200" cy="1867200"/>
          </a:xfrm>
          <a:prstGeom prst="ellipse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6951518" y="1007425"/>
            <a:ext cx="1867200" cy="1867200"/>
          </a:xfrm>
          <a:prstGeom prst="ellipse">
            <a:avLst/>
          </a:prstGeom>
          <a:noFill/>
          <a:ln w="1905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7100618" y="2656416"/>
            <a:ext cx="1867200" cy="1867200"/>
          </a:xfrm>
          <a:prstGeom prst="ellipse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7300" y="1319645"/>
            <a:ext cx="4582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SutonnyMJ" pitchFamily="2" charset="0"/>
              </a:rPr>
              <a:t>(১)</a:t>
            </a:r>
            <a:r>
              <a:rPr lang="en-US" sz="2400" b="1" dirty="0">
                <a:latin typeface="SutonnyMJ" pitchFamily="2" charset="0"/>
              </a:rPr>
              <a:t>   </a:t>
            </a:r>
            <a:r>
              <a:rPr lang="bn-IN" sz="2400" b="1" dirty="0">
                <a:latin typeface="SutonnyMJ" pitchFamily="2" charset="0"/>
              </a:rPr>
              <a:t>১২</a:t>
            </a:r>
            <a:r>
              <a:rPr lang="en-US" sz="2400" b="1" dirty="0">
                <a:latin typeface="SutonnyMJ" pitchFamily="2" charset="0"/>
              </a:rPr>
              <a:t>        </a:t>
            </a:r>
            <a:r>
              <a:rPr lang="bn-IN" sz="2400" b="1" dirty="0">
                <a:latin typeface="SutonnyMJ" pitchFamily="2" charset="0"/>
              </a:rPr>
              <a:t>৪</a:t>
            </a:r>
            <a:r>
              <a:rPr lang="en-US" sz="2400" b="1" dirty="0">
                <a:latin typeface="SutonnyMJ" pitchFamily="2" charset="0"/>
              </a:rPr>
              <a:t>       </a:t>
            </a:r>
            <a:r>
              <a:rPr lang="bn-IN" sz="2400" b="1" dirty="0">
                <a:latin typeface="SutonnyMJ" pitchFamily="2" charset="0"/>
              </a:rPr>
              <a:t>২</a:t>
            </a:r>
            <a:r>
              <a:rPr lang="en-US" sz="2400" b="1" dirty="0">
                <a:latin typeface="SutonnyMJ" pitchFamily="2" charset="0"/>
              </a:rPr>
              <a:t>  =  </a:t>
            </a:r>
            <a:r>
              <a:rPr lang="bn-IN" sz="2400" b="1" dirty="0">
                <a:latin typeface="SutonnyMJ" pitchFamily="2" charset="0"/>
              </a:rPr>
              <a:t>১</a:t>
            </a:r>
            <a:endParaRPr lang="en-US" sz="2400" b="1" dirty="0">
              <a:latin typeface="SutonnyMJ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214091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SutonnyMJ" pitchFamily="2" charset="0"/>
              </a:rPr>
              <a:t>(২)</a:t>
            </a:r>
            <a:r>
              <a:rPr lang="en-US" sz="2400" b="1" dirty="0">
                <a:latin typeface="SutonnyMJ" pitchFamily="2" charset="0"/>
              </a:rPr>
              <a:t>   </a:t>
            </a:r>
            <a:r>
              <a:rPr lang="bn-IN" sz="2400" b="1" dirty="0">
                <a:latin typeface="SutonnyMJ" pitchFamily="2" charset="0"/>
              </a:rPr>
              <a:t>৬</a:t>
            </a:r>
            <a:r>
              <a:rPr lang="en-US" sz="2400" b="1" dirty="0">
                <a:latin typeface="SutonnyMJ" pitchFamily="2" charset="0"/>
              </a:rPr>
              <a:t>       </a:t>
            </a:r>
            <a:r>
              <a:rPr lang="bn-IN" sz="2400" b="1" dirty="0">
                <a:latin typeface="SutonnyMJ" pitchFamily="2" charset="0"/>
              </a:rPr>
              <a:t>৬</a:t>
            </a:r>
            <a:r>
              <a:rPr lang="en-US" sz="2400" b="1" dirty="0">
                <a:latin typeface="SutonnyMJ" pitchFamily="2" charset="0"/>
              </a:rPr>
              <a:t>       </a:t>
            </a:r>
            <a:r>
              <a:rPr lang="bn-IN" sz="2400" b="1" dirty="0">
                <a:latin typeface="SutonnyMJ" pitchFamily="2" charset="0"/>
              </a:rPr>
              <a:t>১২</a:t>
            </a:r>
            <a:r>
              <a:rPr lang="en-US" sz="2400" b="1" dirty="0">
                <a:latin typeface="SutonnyMJ" pitchFamily="2" charset="0"/>
              </a:rPr>
              <a:t>  =  </a:t>
            </a:r>
            <a:r>
              <a:rPr lang="bn-IN" sz="2400" b="1" dirty="0">
                <a:latin typeface="SutonnyMJ" pitchFamily="2" charset="0"/>
              </a:rPr>
              <a:t>২৪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2951018"/>
            <a:ext cx="52266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SutonnyMJ" pitchFamily="2" charset="0"/>
              </a:rPr>
              <a:t>(৩)</a:t>
            </a:r>
            <a:r>
              <a:rPr lang="en-US" sz="2400" b="1" dirty="0">
                <a:latin typeface="SutonnyMJ" pitchFamily="2" charset="0"/>
              </a:rPr>
              <a:t>   </a:t>
            </a:r>
            <a:r>
              <a:rPr lang="bn-IN" sz="2400" b="1" dirty="0">
                <a:latin typeface="SutonnyMJ" pitchFamily="2" charset="0"/>
              </a:rPr>
              <a:t>৯</a:t>
            </a:r>
            <a:r>
              <a:rPr lang="en-US" sz="2400" b="1" dirty="0">
                <a:latin typeface="SutonnyMJ" pitchFamily="2" charset="0"/>
              </a:rPr>
              <a:t>       </a:t>
            </a:r>
            <a:r>
              <a:rPr lang="bn-IN" sz="2400" b="1" dirty="0">
                <a:latin typeface="SutonnyMJ" pitchFamily="2" charset="0"/>
              </a:rPr>
              <a:t>৯</a:t>
            </a:r>
            <a:r>
              <a:rPr lang="en-US" sz="2400" b="1" dirty="0">
                <a:latin typeface="SutonnyMJ" pitchFamily="2" charset="0"/>
              </a:rPr>
              <a:t>       </a:t>
            </a:r>
            <a:r>
              <a:rPr lang="bn-IN" sz="2400" b="1" dirty="0">
                <a:latin typeface="SutonnyMJ" pitchFamily="2" charset="0"/>
              </a:rPr>
              <a:t>৯</a:t>
            </a:r>
            <a:r>
              <a:rPr lang="en-US" sz="2400" b="1" dirty="0">
                <a:latin typeface="SutonnyMJ" pitchFamily="2" charset="0"/>
              </a:rPr>
              <a:t>      </a:t>
            </a:r>
            <a:r>
              <a:rPr lang="bn-IN" sz="2400" b="1" dirty="0">
                <a:latin typeface="SutonnyMJ" pitchFamily="2" charset="0"/>
              </a:rPr>
              <a:t>৯</a:t>
            </a:r>
            <a:r>
              <a:rPr lang="en-US" sz="2400" b="1" dirty="0">
                <a:latin typeface="SutonnyMJ" pitchFamily="2" charset="0"/>
              </a:rPr>
              <a:t>  =  </a:t>
            </a:r>
            <a:r>
              <a:rPr lang="bn-IN" sz="2400" b="1" dirty="0">
                <a:latin typeface="SutonnyMJ" pitchFamily="2" charset="0"/>
              </a:rPr>
              <a:t>৮০</a:t>
            </a:r>
            <a:endParaRPr lang="en-US" sz="2400" b="1" dirty="0">
              <a:latin typeface="SutonnyMJ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52255" y="1342524"/>
            <a:ext cx="446809" cy="380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19895" y="1342524"/>
            <a:ext cx="446809" cy="380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43151" y="2182972"/>
            <a:ext cx="446809" cy="380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88441" y="2182972"/>
            <a:ext cx="446809" cy="380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63933" y="3004919"/>
            <a:ext cx="446809" cy="380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91823" y="2999123"/>
            <a:ext cx="446809" cy="380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124" y="2999123"/>
            <a:ext cx="446809" cy="380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72" y="1326526"/>
            <a:ext cx="2520013" cy="1992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" grpId="0"/>
      <p:bldP spid="3" grpId="0"/>
      <p:bldP spid="4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955963" y="1101435"/>
            <a:ext cx="3685109" cy="33658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(১)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১২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A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÷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</a:t>
            </a:r>
            <a:r>
              <a:rPr lang="bn-IN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৪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  <a:r>
              <a:rPr lang="bn-BD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-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২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=  </a:t>
            </a:r>
            <a:r>
              <a:rPr lang="bn-IN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১</a:t>
            </a:r>
            <a:r>
              <a:rPr lang="bn-BD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/>
            </a:r>
            <a:br>
              <a:rPr lang="bn-BD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</a:b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(২)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৬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bn-BD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+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৬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  <a:r>
              <a:rPr lang="bn-BD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+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১২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=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২৪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</a:br>
            <a:r>
              <a:rPr lang="bn-BD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অথবা</a:t>
            </a:r>
            <a:br>
              <a:rPr lang="bn-BD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</a:b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(২)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৬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A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×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৬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 </a:t>
            </a:r>
            <a:r>
              <a:rPr lang="bn-BD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-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১২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=  </a:t>
            </a:r>
            <a:r>
              <a:rPr lang="bn-IN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২৪</a:t>
            </a:r>
            <a:r>
              <a:rPr lang="bn-BD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/>
            </a:r>
            <a:br>
              <a:rPr lang="bn-BD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</a:b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(৩)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৯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A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×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৯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 </a:t>
            </a:r>
            <a:r>
              <a:rPr lang="bn-BD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-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৯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÷  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৯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 =  </a:t>
            </a:r>
            <a:r>
              <a:rPr lang="bn-IN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৮০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</a:b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</a:b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194" name="Google Shape;194;p23" descr="photo-1428738982447-44768851a467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70" r="14665"/>
          <a:stretch/>
        </p:blipFill>
        <p:spPr>
          <a:xfrm>
            <a:off x="4641075" y="743525"/>
            <a:ext cx="3721877" cy="365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7814250" y="40640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5687" y="1101435"/>
            <a:ext cx="2252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i="1" dirty="0">
                <a:solidFill>
                  <a:srgbClr val="FF0000"/>
                </a:solidFill>
              </a:rPr>
              <a:t>মিলিয়ে নেই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251600" y="633845"/>
            <a:ext cx="3278836" cy="8529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n-BD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OMJ" pitchFamily="2" charset="0"/>
                <a:cs typeface="SutonnyOMJ" pitchFamily="2" charset="0"/>
              </a:rPr>
              <a:t>শিক্ষক পরিচিতি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SutonnyMJ" pitchFamily="2" charset="0"/>
              </a:rPr>
            </a:br>
            <a:endParaRPr dirty="0"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1251600" y="1707239"/>
            <a:ext cx="4509654" cy="2212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3200" b="1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শাহানা</a:t>
            </a:r>
            <a:r>
              <a:rPr lang="en-US" sz="3200" b="1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আফরোজা</a:t>
            </a:r>
            <a:r>
              <a:rPr lang="bn-BD" sz="3200" b="1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নীলা</a:t>
            </a:r>
            <a:r>
              <a:rPr lang="bn-BD" sz="2800" b="1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/>
            </a:r>
            <a:br>
              <a:rPr lang="bn-BD" sz="2800" b="1" dirty="0">
                <a:solidFill>
                  <a:schemeClr val="accent2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</a:br>
            <a:r>
              <a:rPr lang="bn-BD" sz="2800" i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সহকারি শিক্ষক</a:t>
            </a:r>
            <a:r>
              <a:rPr lang="bn-BD" sz="2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/>
            </a:r>
            <a:br>
              <a:rPr lang="bn-BD" sz="2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</a:br>
            <a:r>
              <a:rPr lang="bn-BD" sz="2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বীণাপাণি সরঃ প্রাঃ বিদ্যালয়,খুলনা সদর,</a:t>
            </a:r>
            <a:br>
              <a:rPr lang="bn-BD" sz="28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</a:br>
            <a:r>
              <a:rPr lang="bn-BD" sz="2800" b="1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খুলনা।</a:t>
            </a:r>
            <a:endParaRPr sz="28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35" name="Google Shape;135;p15"/>
          <p:cNvSpPr txBox="1">
            <a:spLocks noGrp="1"/>
          </p:cNvSpPr>
          <p:nvPr>
            <p:ph type="body" idx="2"/>
          </p:nvPr>
        </p:nvSpPr>
        <p:spPr>
          <a:xfrm>
            <a:off x="1323975" y="4515525"/>
            <a:ext cx="64962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5966361" y="1066614"/>
            <a:ext cx="2455975" cy="3319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361" y="996115"/>
            <a:ext cx="2318799" cy="3144135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63500"/>
          </a:effectLst>
        </p:spPr>
      </p:pic>
      <p:sp>
        <p:nvSpPr>
          <p:cNvPr id="2" name="Right Arrow 1"/>
          <p:cNvSpPr/>
          <p:nvPr/>
        </p:nvSpPr>
        <p:spPr>
          <a:xfrm>
            <a:off x="1323975" y="1392382"/>
            <a:ext cx="3414280" cy="25006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>
            <a:spLocks noGrp="1"/>
          </p:cNvSpPr>
          <p:nvPr>
            <p:ph type="ctrTitle"/>
          </p:nvPr>
        </p:nvSpPr>
        <p:spPr>
          <a:xfrm>
            <a:off x="3315562" y="1071221"/>
            <a:ext cx="2855768" cy="522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BD" dirty="0" smtClean="0">
                <a:solidFill>
                  <a:schemeClr val="accent6"/>
                </a:solidFill>
              </a:rPr>
              <a:t>বাড়ির কাজ</a:t>
            </a:r>
            <a:endParaRPr dirty="0"/>
          </a:p>
        </p:txBody>
      </p:sp>
      <p:sp>
        <p:nvSpPr>
          <p:cNvPr id="333" name="Google Shape;333;p40"/>
          <p:cNvSpPr txBox="1">
            <a:spLocks noGrp="1"/>
          </p:cNvSpPr>
          <p:nvPr>
            <p:ph type="subTitle" idx="1"/>
          </p:nvPr>
        </p:nvSpPr>
        <p:spPr>
          <a:xfrm>
            <a:off x="1672933" y="2881887"/>
            <a:ext cx="520584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(১)১২</a:t>
            </a:r>
            <a:r>
              <a:rPr lang="en-AS" sz="2400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 ÷ </a:t>
            </a:r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৩+৪</a:t>
            </a:r>
            <a:r>
              <a:rPr lang="en-AS" sz="2400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 ×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৫</a:t>
            </a:r>
            <a:r>
              <a:rPr lang="bn-BD" sz="2400" i="0" dirty="0" smtClean="0">
                <a:solidFill>
                  <a:schemeClr val="accent1">
                    <a:lumMod val="50000"/>
                  </a:schemeClr>
                </a:solidFill>
              </a:rPr>
              <a:t>         ১২ </a:t>
            </a:r>
            <a:r>
              <a:rPr lang="en-AS" sz="2400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×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bn-BD" sz="2400" i="0" dirty="0" smtClean="0">
                <a:solidFill>
                  <a:schemeClr val="accent1">
                    <a:lumMod val="50000"/>
                  </a:schemeClr>
                </a:solidFill>
              </a:rPr>
              <a:t>৩</a:t>
            </a:r>
            <a:r>
              <a:rPr lang="en-AS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 </a:t>
            </a:r>
            <a:r>
              <a:rPr lang="en-AS" sz="2400" dirty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÷ </a:t>
            </a:r>
            <a:r>
              <a:rPr lang="bn-BD" sz="2400" i="0" dirty="0" smtClean="0">
                <a:solidFill>
                  <a:schemeClr val="accent1">
                    <a:lumMod val="50000"/>
                  </a:schemeClr>
                </a:solidFill>
              </a:rPr>
              <a:t>৪+৫</a:t>
            </a:r>
          </a:p>
          <a:p>
            <a:pPr marL="0" lvl="0" indent="0"/>
            <a:r>
              <a:rPr lang="bn-BD" sz="2400" i="0" dirty="0" smtClean="0">
                <a:solidFill>
                  <a:schemeClr val="accent1">
                    <a:lumMod val="50000"/>
                  </a:schemeClr>
                </a:solidFill>
              </a:rPr>
              <a:t>(২)</a:t>
            </a:r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n-BD" sz="2400" i="0" dirty="0" smtClean="0">
                <a:solidFill>
                  <a:schemeClr val="accent1">
                    <a:lumMod val="50000"/>
                  </a:schemeClr>
                </a:solidFill>
              </a:rPr>
              <a:t>৪৮</a:t>
            </a:r>
            <a:r>
              <a:rPr lang="en-AS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 ÷</a:t>
            </a:r>
            <a:r>
              <a:rPr lang="bn-BD" sz="2400" i="0" dirty="0" smtClean="0">
                <a:solidFill>
                  <a:schemeClr val="accent1">
                    <a:lumMod val="50000"/>
                  </a:schemeClr>
                </a:solidFill>
              </a:rPr>
              <a:t>(৮</a:t>
            </a:r>
            <a:r>
              <a:rPr lang="en-AS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 ×</a:t>
            </a:r>
            <a:r>
              <a:rPr lang="bn-BD" sz="2400" i="0" dirty="0" smtClean="0">
                <a:solidFill>
                  <a:schemeClr val="accent1">
                    <a:lumMod val="50000"/>
                  </a:schemeClr>
                </a:solidFill>
              </a:rPr>
              <a:t> ২-৪)      ৪৮</a:t>
            </a:r>
            <a:r>
              <a:rPr lang="en-AS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 ×</a:t>
            </a:r>
            <a:r>
              <a:rPr lang="bn-BD" sz="2400" i="0" dirty="0" smtClean="0">
                <a:solidFill>
                  <a:schemeClr val="accent1">
                    <a:lumMod val="50000"/>
                  </a:schemeClr>
                </a:solidFill>
              </a:rPr>
              <a:t> ৮ </a:t>
            </a:r>
            <a:r>
              <a:rPr lang="en-AS" sz="2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/>
              </a:rPr>
              <a:t>÷ </a:t>
            </a:r>
            <a:r>
              <a:rPr lang="bn-BD" sz="2400" i="0" dirty="0" smtClean="0">
                <a:solidFill>
                  <a:schemeClr val="accent1">
                    <a:lumMod val="50000"/>
                  </a:schemeClr>
                </a:solidFill>
              </a:rPr>
              <a:t>২-৪</a:t>
            </a:r>
            <a:endParaRPr sz="2400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933" y="1785295"/>
            <a:ext cx="57773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খালি ঘরে &lt;, =, এবং &gt; এর মধ্য থেকে সঠিক প্রতীক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বসা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ওঃ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286239" y="3015139"/>
            <a:ext cx="374071" cy="280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6129" y="3407294"/>
            <a:ext cx="353290" cy="290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  <p:bldP spid="333" grpId="0" uiExpand="1" build="p"/>
      <p:bldP spid="3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>
            <a:spLocks noGrp="1"/>
          </p:cNvSpPr>
          <p:nvPr>
            <p:ph type="ctrTitle" idx="4294967295"/>
          </p:nvPr>
        </p:nvSpPr>
        <p:spPr>
          <a:xfrm>
            <a:off x="1254368" y="1091512"/>
            <a:ext cx="6414123" cy="2545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bn-IN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অংশগ্রহণকারী সকল সোনামনিদের ধন্যবাদ</a:t>
            </a:r>
            <a:r>
              <a:rPr lang="en-US" sz="6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sz="6000" dirty="0">
              <a:solidFill>
                <a:srgbClr val="C00000"/>
              </a:solidFill>
            </a:endParaRPr>
          </a:p>
        </p:txBody>
      </p:sp>
      <p:sp>
        <p:nvSpPr>
          <p:cNvPr id="312" name="Google Shape;312;p37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2091" y="492324"/>
            <a:ext cx="477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00000"/>
                </a:solidFill>
              </a:rPr>
              <a:t>এসো আমরা একটি শিক্ষণীয় ভিডিও দেখি...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9618" y="935182"/>
            <a:ext cx="4270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NikoshBAN" panose="02000000000000000000"/>
              </a:rPr>
              <a:t>ভিডিওটা</a:t>
            </a:r>
            <a:r>
              <a:rPr lang="en-US" sz="1600" dirty="0" smtClean="0">
                <a:latin typeface="NikoshBAN" panose="02000000000000000000"/>
              </a:rPr>
              <a:t> </a:t>
            </a:r>
            <a:r>
              <a:rPr lang="en-US" sz="1600" dirty="0" err="1" smtClean="0">
                <a:latin typeface="NikoshBAN" panose="02000000000000000000"/>
              </a:rPr>
              <a:t>দেখতে</a:t>
            </a:r>
            <a:r>
              <a:rPr lang="en-US" sz="1600" dirty="0" smtClean="0">
                <a:latin typeface="NikoshBAN" panose="02000000000000000000"/>
              </a:rPr>
              <a:t> </a:t>
            </a:r>
            <a:r>
              <a:rPr lang="en-US" sz="1600" dirty="0" err="1" smtClean="0">
                <a:latin typeface="NikoshBAN" panose="02000000000000000000"/>
              </a:rPr>
              <a:t>স্ক্রিনের</a:t>
            </a:r>
            <a:r>
              <a:rPr lang="en-US" sz="1600" dirty="0" smtClean="0">
                <a:latin typeface="NikoshBAN" panose="02000000000000000000"/>
              </a:rPr>
              <a:t> </a:t>
            </a:r>
            <a:r>
              <a:rPr lang="en-US" sz="1600" dirty="0" err="1" smtClean="0">
                <a:latin typeface="NikoshBAN" panose="02000000000000000000"/>
              </a:rPr>
              <a:t>মাঝে</a:t>
            </a:r>
            <a:r>
              <a:rPr lang="en-US" sz="1600" dirty="0" smtClean="0">
                <a:latin typeface="NikoshBAN" panose="02000000000000000000"/>
              </a:rPr>
              <a:t> </a:t>
            </a:r>
            <a:r>
              <a:rPr lang="en-US" sz="1600" dirty="0" err="1" smtClean="0">
                <a:latin typeface="NikoshBAN" panose="02000000000000000000"/>
              </a:rPr>
              <a:t>ক্লিক</a:t>
            </a:r>
            <a:r>
              <a:rPr lang="en-US" sz="1600" dirty="0" smtClean="0">
                <a:latin typeface="NikoshBAN" panose="02000000000000000000"/>
              </a:rPr>
              <a:t> </a:t>
            </a:r>
            <a:r>
              <a:rPr lang="en-US" sz="1600" dirty="0" err="1" smtClean="0">
                <a:latin typeface="NikoshBAN" panose="02000000000000000000"/>
              </a:rPr>
              <a:t>করুন</a:t>
            </a:r>
            <a:r>
              <a:rPr lang="en-US" sz="1600" dirty="0" smtClean="0">
                <a:latin typeface="NikoshBAN" panose="02000000000000000000"/>
              </a:rPr>
              <a:t>।</a:t>
            </a:r>
            <a:endParaRPr lang="en-US" sz="1600" dirty="0">
              <a:latin typeface="NikoshBAN" panose="02000000000000000000"/>
            </a:endParaRPr>
          </a:p>
        </p:txBody>
      </p:sp>
      <p:pic>
        <p:nvPicPr>
          <p:cNvPr id="5" name="videoplayback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663" end="0.7555"/>
                </p14:media>
              </p:ext>
            </p:extLst>
          </p:nvPr>
        </p:nvPicPr>
        <p:blipFill>
          <a:blip r:embed="rId4">
            <a:lum bright="2000"/>
          </a:blip>
          <a:stretch>
            <a:fillRect/>
          </a:stretch>
        </p:blipFill>
        <p:spPr>
          <a:xfrm>
            <a:off x="1543050" y="1273736"/>
            <a:ext cx="6057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5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137684" y="1562986"/>
            <a:ext cx="763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ভিডিও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টি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দেখে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কী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শিখলে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শুধু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কথা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না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বলে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কাজ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করলে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নিজের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ও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উপকার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হয়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,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অন্যের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ভালো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হয়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63011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 idx="4294967295"/>
          </p:nvPr>
        </p:nvSpPr>
        <p:spPr>
          <a:xfrm>
            <a:off x="2178337" y="526889"/>
            <a:ext cx="4467225" cy="8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/>
                <a:cs typeface="SutonnyOMJ" pitchFamily="2" charset="0"/>
              </a:rPr>
              <a:t>পাঠ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/>
                <a:cs typeface="SutonnyOMJ" pitchFamily="2" charset="0"/>
              </a:rPr>
              <a:t>পরিচিতি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/>
                <a:cs typeface="SutonnyOMJ" pitchFamily="2" charset="0"/>
              </a:rPr>
              <a:t> </a:t>
            </a:r>
            <a:endParaRPr sz="6000" dirty="0">
              <a:solidFill>
                <a:srgbClr val="CC4125"/>
              </a:solidFill>
              <a:latin typeface="NikoshBAN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4294967295"/>
          </p:nvPr>
        </p:nvSpPr>
        <p:spPr>
          <a:xfrm>
            <a:off x="737755" y="1496291"/>
            <a:ext cx="7131095" cy="2208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indent="-4572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শ্রেণিঃ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 </a:t>
            </a:r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৫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ম </a:t>
            </a:r>
          </a:p>
          <a:p>
            <a:pPr marL="609600" indent="-4572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বিষয়ঃ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 </a:t>
            </a:r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প্রাথমিক 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গণিত</a:t>
            </a:r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                              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NikoshBan" panose="02000000000000000000"/>
              <a:cs typeface="SutonnyOMJ" pitchFamily="2" charset="0"/>
            </a:endParaRPr>
          </a:p>
          <a:p>
            <a:pPr marL="609600" indent="-4572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পাঠের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শিরোনামঃ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 </a:t>
            </a:r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গাণিতিক প্রতীক(অধ্যায়-৪)</a:t>
            </a:r>
            <a:endParaRPr lang="bn-BD" sz="2800" b="1" dirty="0" smtClean="0">
              <a:solidFill>
                <a:schemeClr val="accent3">
                  <a:lumMod val="50000"/>
                </a:schemeClr>
              </a:solidFill>
              <a:latin typeface="NikoshBan" panose="02000000000000000000"/>
            </a:endParaRPr>
          </a:p>
          <a:p>
            <a:pPr marL="609600" indent="-4572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পাঠ্যাংশঃ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 </a:t>
            </a:r>
            <a:r>
              <a:rPr lang="bn-BD" sz="2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গাণিতিক প্রতীক</a:t>
            </a:r>
          </a:p>
          <a:p>
            <a:pPr marL="609600" indent="-4572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সময়ঃ</a:t>
            </a:r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 ৩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০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মিনিট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/>
                <a:cs typeface="SutonnyOMJ" pitchFamily="2" charset="0"/>
              </a:rPr>
              <a:t>  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sz="3600" b="1" i="1" dirty="0">
              <a:latin typeface="NikoshBan" panose="02000000000000000000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4" name="Google Shape;144;p16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9ABDF-4476-4DA8-B8A2-C28C398D63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799" y="1170724"/>
            <a:ext cx="2033196" cy="253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subTitle" idx="1"/>
          </p:nvPr>
        </p:nvSpPr>
        <p:spPr>
          <a:xfrm>
            <a:off x="1788702" y="2205925"/>
            <a:ext cx="6192981" cy="2040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l"/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১৮.১.১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খোলা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বাক্য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শনাক্ত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করতে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পারবে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pPr algn="l"/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১৮.১.২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অক্ষর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প্রতীক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ব্যবহার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করে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গাণিতিক</a:t>
            </a:r>
            <a:r>
              <a:rPr lang="bn-BD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বাক্য</a:t>
            </a:r>
            <a:r>
              <a:rPr lang="en-US" sz="1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endParaRPr lang="bn-BD" sz="1800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pPr algn="l"/>
            <a:r>
              <a:rPr lang="bn-BD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bn-BD" sz="1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            </a:t>
            </a:r>
            <a:r>
              <a:rPr lang="en-US" sz="1800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তৈরি</a:t>
            </a:r>
            <a:r>
              <a:rPr lang="bn-BD" sz="1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</a:t>
            </a:r>
            <a:r>
              <a:rPr lang="en-US" sz="1800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করতে</a:t>
            </a:r>
            <a:r>
              <a:rPr lang="en-US" sz="1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পারবে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pPr algn="l"/>
            <a:r>
              <a:rPr lang="en-US" sz="1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১৮.২.১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খোলাবাক্য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থেকে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অক্ষর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প্রতীকের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মান</a:t>
            </a:r>
            <a:endParaRPr lang="bn-BD" sz="1800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  <a:p>
            <a:pPr algn="l"/>
            <a:r>
              <a:rPr lang="bn-BD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bn-BD" sz="1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         </a:t>
            </a:r>
            <a:r>
              <a:rPr lang="en-US" sz="1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নির্ণয়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করতে</a:t>
            </a:r>
            <a:r>
              <a:rPr lang="en-US" sz="18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18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পারবে</a:t>
            </a:r>
            <a:r>
              <a:rPr lang="en-US" sz="1800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  <a:endParaRPr lang="bn-BD" sz="1800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3212158" y="1220786"/>
            <a:ext cx="2450888" cy="6770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/>
                <a:cs typeface="Times New Roman" pitchFamily="18" charset="0"/>
              </a:rPr>
              <a:t>শিখনফল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1828800" y="1267691"/>
            <a:ext cx="4561610" cy="581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2400" b="1" dirty="0" err="1"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গাণিতিক</a:t>
            </a:r>
            <a:r>
              <a:rPr lang="en-US" sz="2400" b="1" dirty="0"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প্রতীক</a:t>
            </a:r>
            <a:r>
              <a:rPr lang="bn-BD" sz="2400" b="1" dirty="0" smtClean="0"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কাকে বলে  ?</a:t>
            </a:r>
          </a:p>
          <a:p>
            <a:pPr marL="0" lvl="0" indent="0">
              <a:buNone/>
            </a:pPr>
            <a:endParaRPr sz="2000" dirty="0">
              <a:latin typeface="NikoshBan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3818" y="1652154"/>
            <a:ext cx="495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u="sng" dirty="0">
                <a:latin typeface="SutonnyMJ" pitchFamily="2" charset="0"/>
              </a:rPr>
              <a:t>দৈনন্দিন জীবনে হিসাব-নিকাশের কাজে আমরা বিভিন্ন প্রতীক ও বাক্য ব্যবহার করি, এই সমস্ত বাক্যকে </a:t>
            </a:r>
            <a:r>
              <a:rPr lang="as-IN" sz="2400" b="1" u="sng" dirty="0" smtClean="0">
                <a:latin typeface="SutonnyMJ" pitchFamily="2" charset="0"/>
              </a:rPr>
              <a:t>গাণি</a:t>
            </a:r>
            <a:r>
              <a:rPr lang="en-US" sz="2400" b="1" u="sng" dirty="0" err="1" smtClean="0">
                <a:latin typeface="SutonnyMJ" pitchFamily="2" charset="0"/>
              </a:rPr>
              <a:t>তি</a:t>
            </a:r>
            <a:r>
              <a:rPr lang="as-IN" sz="2400" b="1" u="sng" dirty="0" smtClean="0">
                <a:latin typeface="SutonnyMJ" pitchFamily="2" charset="0"/>
              </a:rPr>
              <a:t>ক </a:t>
            </a:r>
            <a:r>
              <a:rPr lang="as-IN" sz="2400" b="1" u="sng" dirty="0">
                <a:latin typeface="SutonnyMJ" pitchFamily="2" charset="0"/>
              </a:rPr>
              <a:t>প্রতীক বলে।</a:t>
            </a:r>
          </a:p>
          <a:p>
            <a:endParaRPr lang="en-US" sz="2400" b="1" u="sng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orizontal Scroll 20"/>
          <p:cNvSpPr/>
          <p:nvPr/>
        </p:nvSpPr>
        <p:spPr>
          <a:xfrm>
            <a:off x="3018559" y="3770918"/>
            <a:ext cx="2951018" cy="728346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গাণিতিক প্রতীক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4426527" y="692995"/>
            <a:ext cx="3719945" cy="1305179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800" b="1" dirty="0">
                <a:solidFill>
                  <a:schemeClr val="tx1"/>
                </a:solidFill>
              </a:rPr>
              <a:t>বন্ধনী  প্রতীক, যেগুলো সম্পর্কে আমরা পূর্বের অধ্যায়ে জেনেছি</a:t>
            </a:r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789709" y="1044175"/>
            <a:ext cx="7502236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b="0" dirty="0"/>
              <a:t>( ),  {  } </a:t>
            </a:r>
            <a:r>
              <a:rPr lang="en-US" sz="3600" b="0" dirty="0" err="1"/>
              <a:t>এবং</a:t>
            </a:r>
            <a:r>
              <a:rPr lang="en-US" sz="3600" b="0" dirty="0"/>
              <a:t> [  ]    </a:t>
            </a:r>
            <a:endParaRPr sz="3600" b="0" dirty="0"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828422" y="2358627"/>
            <a:ext cx="7196209" cy="850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এ ছাড়াও গণিতের সমস্যার সমাধানের জন্য আরও কিছু গাণি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তি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ক প্রতীক ব্য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বহা</a:t>
            </a:r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 করা হয়।</a:t>
            </a:r>
            <a:endParaRPr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472" y="1583902"/>
            <a:ext cx="69714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NikoshBan"/>
            </a:endParaRPr>
          </a:p>
          <a:p>
            <a:r>
              <a:rPr lang="bn-BD" sz="2400" dirty="0" smtClean="0">
                <a:latin typeface="NikoshBan"/>
              </a:rPr>
              <a:t>এই প্রতীকগুলোকে বলে গাণিতিক প্রতীক।</a:t>
            </a:r>
            <a:endParaRPr lang="en-US" sz="24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9009" y="2059730"/>
            <a:ext cx="19534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4610" y="2915324"/>
            <a:ext cx="21197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  <a:latin typeface="NikoshBan"/>
            </a:endParaRPr>
          </a:p>
          <a:p>
            <a:endParaRPr lang="en-US" dirty="0"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5118" y="3331268"/>
            <a:ext cx="70138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/>
              </a:rPr>
              <a:t>তাহলে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আজকে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আমরা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আলোচনা</a:t>
            </a:r>
            <a:r>
              <a:rPr lang="en-US" sz="2000" b="1" dirty="0">
                <a:latin typeface="NikoshBan"/>
              </a:rPr>
              <a:t> </a:t>
            </a:r>
            <a:r>
              <a:rPr lang="en-US" sz="2000" b="1" dirty="0" err="1">
                <a:latin typeface="NikoshBan"/>
              </a:rPr>
              <a:t>করবো</a:t>
            </a:r>
            <a:r>
              <a:rPr lang="en-US" sz="2000" b="1" dirty="0">
                <a:latin typeface="NikoshBan"/>
              </a:rPr>
              <a:t>-</a:t>
            </a:r>
          </a:p>
          <a:p>
            <a:endParaRPr lang="en-US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61" grpId="0"/>
      <p:bldP spid="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1318389"/>
            <a:ext cx="7367154" cy="1539111"/>
          </a:xfrm>
        </p:spPr>
        <p:txBody>
          <a:bodyPr/>
          <a:lstStyle/>
          <a:p>
            <a:r>
              <a:rPr lang="bn-IN" alt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Vrinda" panose="02000500000000020004" pitchFamily="2" charset="0"/>
              </a:rPr>
              <a:t>উত্তর </a:t>
            </a:r>
            <a:r>
              <a:rPr lang="en-US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Vrinda" panose="02000500000000020004" pitchFamily="2" charset="0"/>
              </a:rPr>
              <a:t>: </a:t>
            </a:r>
            <a:r>
              <a:rPr lang="bn-IN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Vrinda" panose="02000500000000020004" pitchFamily="2" charset="0"/>
              </a:rPr>
              <a:t>সংখ্যা বা অঙ্ক লেখার জন্য যে প্রতীকগুলো ব্যবহার</a:t>
            </a:r>
            <a:r>
              <a:rPr lang="bn-BD" alt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Vrinda" panose="02000500000000020004" pitchFamily="2" charset="0"/>
              </a:rPr>
              <a:t> </a:t>
            </a:r>
            <a:r>
              <a:rPr lang="as-IN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করা হয় তাই সংখ্যা প্রতীক</a:t>
            </a:r>
            <a:r>
              <a:rPr lang="as-IN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br>
              <a:rPr lang="as-IN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</a:br>
            <a:r>
              <a:rPr lang="en-US" sz="2400" b="0" dirty="0" err="1" smtClean="0">
                <a:ln w="12700">
                  <a:solidFill>
                    <a:srgbClr val="0000CC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0" dirty="0" smtClean="0">
                <a:ln w="12700">
                  <a:solidFill>
                    <a:srgbClr val="0000CC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>
                <a:ln w="12700">
                  <a:solidFill>
                    <a:srgbClr val="0000CC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400" b="0" dirty="0">
                <a:ln w="12700">
                  <a:solidFill>
                    <a:srgbClr val="0000CC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dirty="0" err="1">
                <a:ln w="12700">
                  <a:solidFill>
                    <a:srgbClr val="0000CC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b="0" dirty="0">
                <a:ln w="12700">
                  <a:solidFill>
                    <a:srgbClr val="0000CC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b="0" dirty="0" err="1">
                <a:ln w="12700">
                  <a:solidFill>
                    <a:srgbClr val="0000CC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400" b="0" dirty="0">
                <a:ln w="12700">
                  <a:solidFill>
                    <a:srgbClr val="0000CC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0" dirty="0" err="1">
                <a:ln w="12700">
                  <a:solidFill>
                    <a:srgbClr val="0000CC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b="0" dirty="0">
                <a:ln w="12700">
                  <a:solidFill>
                    <a:srgbClr val="0000CC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  </a:t>
            </a:r>
            <a:br>
              <a:rPr lang="en-US" sz="2400" b="0" dirty="0">
                <a:ln w="12700">
                  <a:solidFill>
                    <a:srgbClr val="0000CC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b="0" dirty="0">
                <a:solidFill>
                  <a:schemeClr val="accent3"/>
                </a:solidFill>
              </a:rPr>
              <a:t>       </a:t>
            </a:r>
            <a:r>
              <a:rPr 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০, ১, ২, ৩, ৪, ৫, ৬, ৭, ৮ </a:t>
            </a:r>
            <a:r>
              <a:rPr lang="en-US" sz="24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৯ । </a:t>
            </a:r>
            <a:r>
              <a:rPr lang="en-US" sz="2400" b="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b="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AS" sz="2400" dirty="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AS" sz="2400" dirty="0" smtClean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as-IN" dirty="0">
                <a:solidFill>
                  <a:srgbClr val="FF0000"/>
                </a:solidFill>
                <a:latin typeface="NikoshBan"/>
              </a:rPr>
              <a:t/>
            </a:r>
            <a:br>
              <a:rPr lang="as-IN" dirty="0">
                <a:solidFill>
                  <a:srgbClr val="FF0000"/>
                </a:solidFill>
                <a:latin typeface="NikoshBan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899" y="2984524"/>
            <a:ext cx="7320900" cy="1028701"/>
          </a:xfrm>
        </p:spPr>
        <p:txBody>
          <a:bodyPr/>
          <a:lstStyle/>
          <a:p>
            <a:pPr>
              <a:buClr>
                <a:srgbClr val="FF0000"/>
              </a:buClr>
              <a:buSzPct val="67000"/>
              <a:buFont typeface="Wingdings" panose="05000000000000000000" pitchFamily="2" charset="2"/>
              <a:buChar char="q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৭৮৬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অংক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নয়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SzPct val="67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কিন্তু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৮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অংক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দুটোই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5" name="TextBox 4"/>
          <p:cNvSpPr txBox="1"/>
          <p:nvPr/>
        </p:nvSpPr>
        <p:spPr>
          <a:xfrm>
            <a:off x="935182" y="727364"/>
            <a:ext cx="6255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প্রশ্ন-১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সংখ্যা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প্রতীক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কী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161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ance template">
  <a:themeElements>
    <a:clrScheme name="Custom 347">
      <a:dk1>
        <a:srgbClr val="231F1C"/>
      </a:dk1>
      <a:lt1>
        <a:srgbClr val="FFFFFF"/>
      </a:lt1>
      <a:dk2>
        <a:srgbClr val="666666"/>
      </a:dk2>
      <a:lt2>
        <a:srgbClr val="FBFAF5"/>
      </a:lt2>
      <a:accent1>
        <a:srgbClr val="6AA84F"/>
      </a:accent1>
      <a:accent2>
        <a:srgbClr val="F1C232"/>
      </a:accent2>
      <a:accent3>
        <a:srgbClr val="E06666"/>
      </a:accent3>
      <a:accent4>
        <a:srgbClr val="C27BA0"/>
      </a:accent4>
      <a:accent5>
        <a:srgbClr val="8E7CC3"/>
      </a:accent5>
      <a:accent6>
        <a:srgbClr val="76A5AF"/>
      </a:accent6>
      <a:hlink>
        <a:srgbClr val="231F1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678</Words>
  <Application>Microsoft Office PowerPoint</Application>
  <PresentationFormat>On-screen Show (16:9)</PresentationFormat>
  <Paragraphs>112</Paragraphs>
  <Slides>21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SutonnyOMJ</vt:lpstr>
      <vt:lpstr>Wingdings</vt:lpstr>
      <vt:lpstr>Arial</vt:lpstr>
      <vt:lpstr>Playfair Display</vt:lpstr>
      <vt:lpstr>NikoshBan</vt:lpstr>
      <vt:lpstr>Cambria Math</vt:lpstr>
      <vt:lpstr>Vrinda</vt:lpstr>
      <vt:lpstr>Times New Roman</vt:lpstr>
      <vt:lpstr>NikoshBan</vt:lpstr>
      <vt:lpstr>Tinos</vt:lpstr>
      <vt:lpstr>Kalpurush</vt:lpstr>
      <vt:lpstr>SutonnyMJ</vt:lpstr>
      <vt:lpstr>Nirmala UI</vt:lpstr>
      <vt:lpstr>Constance template</vt:lpstr>
      <vt:lpstr>সবাইকে শুভেচ্ছা ও</vt:lpstr>
      <vt:lpstr>শিক্ষক পরিচিতি </vt:lpstr>
      <vt:lpstr>PowerPoint Presentation</vt:lpstr>
      <vt:lpstr>PowerPoint Presentation</vt:lpstr>
      <vt:lpstr> পাঠ পরিচিতি </vt:lpstr>
      <vt:lpstr>শিখনফল</vt:lpstr>
      <vt:lpstr>PowerPoint Presentation</vt:lpstr>
      <vt:lpstr>( ),  {  } এবং [  ]    </vt:lpstr>
      <vt:lpstr>উত্তর : সংখ্যা বা অঙ্ক লেখার জন্য যে প্রতীকগুলো ব্যবহার করা হয় তাই সংখ্যা প্রতীক। সংখ্যা প্রতীক মোট ১০ টি। যথা -            ০, ১, ২, ৩, ৪, ৫, ৬, ৭, ৮ এবং ৯ ।     </vt:lpstr>
      <vt:lpstr>উত্তরঃ যে কোন স্বরবর্ণ বা ব্যঞ্জন বর্ণ বা অক্ষর, Alphabet অথবা কোনো খালি ঘর ব্যবহার করে সমস্যা সমাধান করাকে অক্ষর প্রতীক বলে। যেমন - </vt:lpstr>
      <vt:lpstr>PowerPoint Presentation</vt:lpstr>
      <vt:lpstr>প্রশ্নঃ সম্পর্ক প্রতীক কাকে বলে ?    </vt:lpstr>
      <vt:lpstr>এক নজরে বিভিন্ন প্রকার গাণিতিক প্রতীক চিনে নেই</vt:lpstr>
      <vt:lpstr>PowerPoint Presentation</vt:lpstr>
      <vt:lpstr>PowerPoint Presentation</vt:lpstr>
      <vt:lpstr>খালি ঘরে &lt;, =, এবং &gt; এর মধ্য থেকে সঠিক প্রতীক বসাই         (১)  ৫ + ৩ - ২          ৫ + ৫ - ২ </vt:lpstr>
      <vt:lpstr>একক কাজ খালি ঘরে &lt;, =, এবং &gt; এর মধ্য থেকে সঠিক প্রতীক বসাই  (১)  {(১৩+৫)÷৩}-৪        ২+{৯-৬)×৪-১২} </vt:lpstr>
      <vt:lpstr>খালি ঘরে +, -, × এবং ÷ এর মধ্য থেকে সঠিক প্রতীক বসাই </vt:lpstr>
      <vt:lpstr>(১)   ১২ ÷  ৪   -    ২  =  ১ (২)   ৬   +   ৬   +    ১২  =  ২৪ অথবা (২)   ৬ ×  ৬    -   ১২  =  ২৪ (৩)   ৯ ×   ৯   - ৯  ÷    ৯  =  ৮০  </vt:lpstr>
      <vt:lpstr>বাড়ির কাজ</vt:lpstr>
      <vt:lpstr>আজকের পাঠে অংশগ্রহণকারী সকল সোনামনিদের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User</dc:creator>
  <cp:lastModifiedBy>User</cp:lastModifiedBy>
  <cp:revision>126</cp:revision>
  <dcterms:modified xsi:type="dcterms:W3CDTF">2022-02-08T07:59:40Z</dcterms:modified>
</cp:coreProperties>
</file>