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0" r:id="rId2"/>
    <p:sldId id="269" r:id="rId3"/>
    <p:sldId id="268" r:id="rId4"/>
    <p:sldId id="256" r:id="rId5"/>
    <p:sldId id="287" r:id="rId6"/>
    <p:sldId id="278" r:id="rId7"/>
    <p:sldId id="279" r:id="rId8"/>
    <p:sldId id="276" r:id="rId9"/>
    <p:sldId id="285" r:id="rId10"/>
    <p:sldId id="277" r:id="rId11"/>
    <p:sldId id="280" r:id="rId12"/>
    <p:sldId id="257" r:id="rId13"/>
    <p:sldId id="275" r:id="rId14"/>
    <p:sldId id="272" r:id="rId15"/>
    <p:sldId id="258" r:id="rId16"/>
    <p:sldId id="273" r:id="rId17"/>
    <p:sldId id="259" r:id="rId18"/>
    <p:sldId id="274" r:id="rId19"/>
    <p:sldId id="265" r:id="rId20"/>
    <p:sldId id="28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944" autoAdjust="0"/>
  </p:normalViewPr>
  <p:slideViewPr>
    <p:cSldViewPr>
      <p:cViewPr varScale="1">
        <p:scale>
          <a:sx n="68" d="100"/>
          <a:sy n="68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48B1B-BBD0-475C-BD4E-B1BE1159C37E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823D1-BB41-4D36-AD0C-1B300ADC03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823D1-BB41-4D36-AD0C-1B300ADC03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33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50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59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833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012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820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76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058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005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818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764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1149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B0F0"/>
                </a:solidFill>
                <a:latin typeface="SutonnyMJ" pitchFamily="2" charset="0"/>
              </a:rPr>
              <a:t>¯^</a:t>
            </a:r>
            <a:r>
              <a:rPr lang="en-US" sz="8800" dirty="0" err="1" smtClean="0">
                <a:solidFill>
                  <a:srgbClr val="00B0F0"/>
                </a:solidFill>
                <a:latin typeface="SutonnyMJ" pitchFamily="2" charset="0"/>
              </a:rPr>
              <a:t>vMZg</a:t>
            </a:r>
            <a:endParaRPr lang="en-US" sz="8800" dirty="0">
              <a:solidFill>
                <a:srgbClr val="00B0F0"/>
              </a:solidFill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075" b="-2499"/>
          <a:stretch/>
        </p:blipFill>
        <p:spPr>
          <a:xfrm>
            <a:off x="609600" y="1565615"/>
            <a:ext cx="7848600" cy="39770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027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642" y="1371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solidFill>
                  <a:srgbClr val="00B0F0"/>
                </a:solidFill>
              </a:rPr>
              <a:t>লজিক গেট </a:t>
            </a:r>
            <a:r>
              <a:rPr lang="as-IN" sz="3200" dirty="0"/>
              <a:t>এক ধরনের ইলেকট্রনিক সার্কিট। বুলিয়ান অ্যালজেবরার গাণিতিক অপারেশন গুলোকে লজিক গেটের মাধ্যমে উপস্থাপন করা </a:t>
            </a:r>
            <a:r>
              <a:rPr lang="as-IN" sz="3200" dirty="0" smtClean="0"/>
              <a:t>হয়।</a:t>
            </a:r>
            <a:r>
              <a:rPr lang="en-US" sz="3200" dirty="0" smtClean="0"/>
              <a:t> </a:t>
            </a:r>
          </a:p>
          <a:p>
            <a:r>
              <a:rPr lang="as-IN" sz="3200" dirty="0" smtClean="0"/>
              <a:t>বুলিয়ান </a:t>
            </a:r>
            <a:r>
              <a:rPr lang="as-IN" sz="3200" dirty="0"/>
              <a:t>অ্যালজেবরার ব্যবহারিক প্রয়োগের জন্য যে ইলেকট্রিক সার্কিট ব্যবহার করা হয় তাকে লজিক গেট বলা হয়</a:t>
            </a:r>
            <a:r>
              <a:rPr lang="as-IN" sz="3200" dirty="0" smtClean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039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solidFill>
                  <a:srgbClr val="00B050"/>
                </a:solidFill>
              </a:rPr>
              <a:t>অথবা</a:t>
            </a:r>
            <a:r>
              <a:rPr lang="as-IN" sz="3200" dirty="0"/>
              <a:t> </a:t>
            </a:r>
            <a:endParaRPr lang="en-US" sz="3200" dirty="0" smtClean="0"/>
          </a:p>
          <a:p>
            <a:r>
              <a:rPr lang="as-IN" sz="3200" dirty="0" smtClean="0"/>
              <a:t>যে </a:t>
            </a:r>
            <a:r>
              <a:rPr lang="as-IN" sz="3200" dirty="0"/>
              <a:t>সকল ইলেকট্রনিক্স </a:t>
            </a:r>
            <a:r>
              <a:rPr lang="as-IN" sz="3200" dirty="0" smtClean="0"/>
              <a:t>সার্কিট</a:t>
            </a:r>
            <a:r>
              <a:rPr lang="en-US" sz="3200" dirty="0" smtClean="0"/>
              <a:t>  </a:t>
            </a:r>
            <a:r>
              <a:rPr lang="as-IN" sz="3200" dirty="0" smtClean="0"/>
              <a:t>যুক্তিভিত্তিক </a:t>
            </a:r>
            <a:r>
              <a:rPr lang="as-IN" sz="3200" dirty="0"/>
              <a:t>সংকেত প্রবাহ নিয়ন্ত্রণ করে সে সকল সার্কিটকে লজিক গেট বলা হয়</a:t>
            </a:r>
            <a:r>
              <a:rPr lang="as-IN" sz="3200" dirty="0" smtClean="0"/>
              <a:t>।</a:t>
            </a:r>
            <a:r>
              <a:rPr lang="en-US" sz="3200" dirty="0" smtClean="0"/>
              <a:t> </a:t>
            </a:r>
            <a:r>
              <a:rPr lang="as-IN" sz="3200" dirty="0" smtClean="0"/>
              <a:t>লজিক </a:t>
            </a:r>
            <a:r>
              <a:rPr lang="as-IN" sz="3200" dirty="0"/>
              <a:t>গেইটের মধ্য দিয়ে এক বা একাধিক ইনপুট দিয়ে একটি আউটপুট পাওয়া যায়। </a:t>
            </a:r>
            <a:endParaRPr lang="en-US" sz="3200" dirty="0" smtClean="0"/>
          </a:p>
          <a:p>
            <a:r>
              <a:rPr lang="as-IN" sz="3200" dirty="0" smtClean="0"/>
              <a:t>লজিক </a:t>
            </a:r>
            <a:r>
              <a:rPr lang="as-IN" sz="3200" dirty="0"/>
              <a:t>গেটের ইনপুট 0  বা +5  ভোল্ট প্রয়োগ করা হয়। আর </a:t>
            </a:r>
            <a:r>
              <a:rPr lang="as-IN" sz="3200" dirty="0" smtClean="0"/>
              <a:t>আউটপু</a:t>
            </a:r>
            <a:r>
              <a:rPr lang="en-US" sz="3200" dirty="0" err="1" smtClean="0"/>
              <a:t>টে</a:t>
            </a:r>
            <a:r>
              <a:rPr lang="as-IN" sz="3200" dirty="0" smtClean="0"/>
              <a:t> </a:t>
            </a:r>
            <a:r>
              <a:rPr lang="as-IN" sz="3200" dirty="0"/>
              <a:t>যে ভোল্টেজ পাওয়া যায় তা 0 বা</a:t>
            </a:r>
            <a:r>
              <a:rPr lang="en-US" sz="3200" dirty="0"/>
              <a:t> </a:t>
            </a:r>
            <a:r>
              <a:rPr lang="as-IN" sz="3200" dirty="0"/>
              <a:t>1 নির্দেশ করে।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34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458200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utonnyMJ" pitchFamily="2" charset="0"/>
              </a:rPr>
              <a:t>†gŠwjK jwRK †MBU</a:t>
            </a:r>
            <a:r>
              <a:rPr lang="en-US" sz="2800" dirty="0" smtClean="0">
                <a:latin typeface="SutonnyMJ" pitchFamily="2" charset="0"/>
              </a:rPr>
              <a:t>: †hme †MBU Ab¨ †Kv‡bv †MB‡Ui mvnvh¨ Qvov ˆZwi Kiv hvq Zv‡`i‡K †gŠwjK jwRK †MBU ejv nq|</a:t>
            </a:r>
          </a:p>
          <a:p>
            <a:endParaRPr lang="en-US" sz="2800" dirty="0" smtClean="0">
              <a:latin typeface="SutonnyMJ" pitchFamily="2" charset="0"/>
            </a:endParaRPr>
          </a:p>
          <a:p>
            <a:r>
              <a:rPr lang="en-US" sz="2800" dirty="0" err="1" smtClean="0">
                <a:latin typeface="SutonnyMJ" pitchFamily="2" charset="0"/>
              </a:rPr>
              <a:t>অথবা</a:t>
            </a:r>
            <a:r>
              <a:rPr lang="en-US" sz="2800" dirty="0" smtClean="0">
                <a:latin typeface="SutonnyMJ" pitchFamily="2" charset="0"/>
              </a:rPr>
              <a:t> </a:t>
            </a:r>
          </a:p>
          <a:p>
            <a:r>
              <a:rPr lang="as-IN" sz="2800" dirty="0" smtClean="0"/>
              <a:t>যে</a:t>
            </a:r>
            <a:r>
              <a:rPr lang="as-IN" sz="2800" dirty="0"/>
              <a:t>  গেইট গুলো এককভাবে একটি গাণিতিক অপারেশন সম্পাদন করতে  পারে তাকে মৌলিক গেইট বলা হয়</a:t>
            </a:r>
            <a:r>
              <a:rPr lang="as-IN" sz="2800" dirty="0" smtClean="0"/>
              <a:t>।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</a:rPr>
              <a:t>gŠwjK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</a:rPr>
              <a:t>jwRK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 †MBU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</a:rPr>
              <a:t>wZbwU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|</a:t>
            </a: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r>
              <a:rPr lang="en-US" sz="2800" b="1" dirty="0" err="1" smtClean="0">
                <a:solidFill>
                  <a:srgbClr val="00B050"/>
                </a:solidFill>
                <a:latin typeface="SutonnyMJ" pitchFamily="2" charset="0"/>
              </a:rPr>
              <a:t>h_v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sym typeface="Symbol"/>
              </a:rPr>
              <a:t></a:t>
            </a:r>
          </a:p>
          <a:p>
            <a:endParaRPr lang="en-US" sz="2800" b="1" dirty="0" smtClean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</a:rPr>
              <a:t>	1.  Ai †MBU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gate</a:t>
            </a:r>
            <a:r>
              <a:rPr lang="en-US" sz="2800" dirty="0" smtClean="0">
                <a:latin typeface="SutonnyMJ" pitchFamily="2" charset="0"/>
              </a:rPr>
              <a:t>) </a:t>
            </a:r>
          </a:p>
          <a:p>
            <a:r>
              <a:rPr lang="en-US" sz="2800" dirty="0" smtClean="0">
                <a:latin typeface="SutonnyMJ" pitchFamily="2" charset="0"/>
              </a:rPr>
              <a:t>	2.  A¨vÛ †MBU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gate</a:t>
            </a:r>
            <a:r>
              <a:rPr lang="en-US" sz="2800" dirty="0" smtClean="0">
                <a:latin typeface="SutonnyMJ" pitchFamily="2" charset="0"/>
              </a:rPr>
              <a:t>) </a:t>
            </a:r>
          </a:p>
          <a:p>
            <a:r>
              <a:rPr lang="en-US" sz="2800" dirty="0" smtClean="0">
                <a:latin typeface="SutonnyMJ" pitchFamily="2" charset="0"/>
              </a:rPr>
              <a:t>	3.  bU †MBU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(NOT gate</a:t>
            </a:r>
            <a:r>
              <a:rPr lang="en-US" sz="2800" dirty="0" smtClean="0">
                <a:latin typeface="SutonnyMJ" pitchFamily="2" charset="0"/>
              </a:rPr>
              <a:t>)  </a:t>
            </a:r>
          </a:p>
          <a:p>
            <a:endParaRPr lang="en-US" sz="28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0050" y="762000"/>
            <a:ext cx="87630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utonnyMJ" pitchFamily="2" charset="0"/>
              </a:rPr>
              <a:t>†hŠwMK †MBU:</a:t>
            </a:r>
            <a:r>
              <a:rPr lang="en-US" sz="2800" dirty="0" smtClean="0">
                <a:latin typeface="SutonnyMJ" pitchFamily="2" charset="0"/>
              </a:rPr>
              <a:t> </a:t>
            </a:r>
          </a:p>
          <a:p>
            <a:r>
              <a:rPr lang="en-US" sz="2800" dirty="0" smtClean="0">
                <a:latin typeface="SutonnyMJ" pitchFamily="2" charset="0"/>
              </a:rPr>
              <a:t>†hme jwRK †MBU †gŠwjK †MB‡Ui mvnv‡h¨ ˆZwi Kiv nq Zv‡`i‡K †hŠwMK jwRK †MBU ejv nq| wZbwU †gŠwjK †MB‡Ui gva¨‡g wewfbœ ai‡bi †hŠwMK †MBU ˆZwi Kiv </a:t>
            </a:r>
            <a:r>
              <a:rPr lang="en-US" sz="2800" dirty="0" err="1" smtClean="0">
                <a:latin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</a:rPr>
              <a:t>|</a:t>
            </a:r>
          </a:p>
          <a:p>
            <a:endParaRPr lang="en-US" sz="2400" dirty="0">
              <a:latin typeface="SutonnyMJ" pitchFamily="2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cÖavb Pvi ai‡bi †hŠwMK †MBU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  <a:sym typeface="Symbol"/>
              </a:rPr>
              <a:t></a:t>
            </a:r>
            <a:r>
              <a:rPr lang="en-US" sz="28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</a:p>
          <a:p>
            <a:r>
              <a:rPr lang="en-US" sz="2800" dirty="0" smtClean="0">
                <a:latin typeface="SutonnyMJ" pitchFamily="2" charset="0"/>
              </a:rPr>
              <a:t>		1.   b¨vÛ †MBU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NAND gate</a:t>
            </a:r>
            <a:r>
              <a:rPr lang="en-US" sz="2800" dirty="0" smtClean="0">
                <a:latin typeface="SutonnyMJ" pitchFamily="2" charset="0"/>
              </a:rPr>
              <a:t>) </a:t>
            </a:r>
          </a:p>
          <a:p>
            <a:r>
              <a:rPr lang="en-US" sz="2800" dirty="0" smtClean="0">
                <a:latin typeface="SutonnyMJ" pitchFamily="2" charset="0"/>
              </a:rPr>
              <a:t>		2.   bi †MBU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 gate</a:t>
            </a:r>
            <a:r>
              <a:rPr lang="en-US" sz="2800" dirty="0" smtClean="0">
                <a:latin typeface="SutonnyMJ" pitchFamily="2" charset="0"/>
              </a:rPr>
              <a:t>) </a:t>
            </a:r>
          </a:p>
          <a:p>
            <a:r>
              <a:rPr lang="en-US" sz="2800" dirty="0" smtClean="0">
                <a:latin typeface="SutonnyMJ" pitchFamily="2" charset="0"/>
              </a:rPr>
              <a:t>		3.  G·-Ai †MBU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X-OR gate</a:t>
            </a:r>
            <a:r>
              <a:rPr lang="en-US" sz="2800" dirty="0" smtClean="0">
                <a:latin typeface="SutonnyMJ" pitchFamily="2" charset="0"/>
              </a:rPr>
              <a:t>) </a:t>
            </a:r>
          </a:p>
          <a:p>
            <a:r>
              <a:rPr lang="en-US" sz="2800" dirty="0" smtClean="0">
                <a:latin typeface="SutonnyMJ" pitchFamily="2" charset="0"/>
              </a:rPr>
              <a:t>	          4.  G·-bi †MBU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X-NOR gate</a:t>
            </a:r>
            <a:r>
              <a:rPr lang="en-US" sz="2800" dirty="0" smtClean="0">
                <a:latin typeface="SutonnyMJ" pitchFamily="2" charset="0"/>
              </a:rPr>
              <a:t>)</a:t>
            </a:r>
          </a:p>
          <a:p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065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1" dirty="0">
                <a:solidFill>
                  <a:srgbClr val="00B050"/>
                </a:solidFill>
              </a:rPr>
              <a:t>অর গেইট (</a:t>
            </a:r>
            <a:r>
              <a:rPr lang="en-US" sz="3200" b="1" dirty="0">
                <a:solidFill>
                  <a:srgbClr val="00B050"/>
                </a:solidFill>
              </a:rPr>
              <a:t>OR gate)</a:t>
            </a:r>
            <a:r>
              <a:rPr lang="en-US" sz="3200" dirty="0">
                <a:solidFill>
                  <a:srgbClr val="00B050"/>
                </a:solidFill>
              </a:rPr>
              <a:t> </a:t>
            </a:r>
            <a:endParaRPr lang="en-US" sz="3200" dirty="0" smtClean="0">
              <a:solidFill>
                <a:srgbClr val="00B050"/>
              </a:solidFill>
            </a:endParaRPr>
          </a:p>
          <a:p>
            <a:endParaRPr lang="en-US" sz="3200" b="0" dirty="0" smtClean="0">
              <a:effectLst/>
            </a:endParaRPr>
          </a:p>
          <a:p>
            <a:r>
              <a:rPr lang="as-IN" sz="3200" dirty="0"/>
              <a:t>বুলিয়ান অ্যালজেবরার যোগের কাজ সম্পাদনের জন্য যে লজিক গেইট ব্যবহার করা হয়, তাকে অর গেইট বলা হয়। </a:t>
            </a:r>
            <a:endParaRPr lang="en-US" sz="3200" dirty="0" smtClean="0"/>
          </a:p>
          <a:p>
            <a:r>
              <a:rPr lang="as-IN" sz="3200" dirty="0" smtClean="0"/>
              <a:t> </a:t>
            </a:r>
            <a:r>
              <a:rPr lang="as-IN" sz="3200" dirty="0"/>
              <a:t>এ গেইটে দুই বা দুইয়ের অধিক ইনপুট থাকে এবং আউটপুট থাকে একটি। </a:t>
            </a:r>
            <a:endParaRPr lang="en-US" sz="3200" dirty="0" smtClean="0"/>
          </a:p>
          <a:p>
            <a:r>
              <a:rPr lang="as-IN" sz="3200" dirty="0" smtClean="0"/>
              <a:t>অর(</a:t>
            </a:r>
            <a:r>
              <a:rPr lang="en-US" sz="3200" dirty="0"/>
              <a:t>OR) </a:t>
            </a:r>
            <a:r>
              <a:rPr lang="as-IN" sz="3200" dirty="0"/>
              <a:t>গেইট এর বীজগণিতীয় ফাংশন হলো </a:t>
            </a:r>
            <a:r>
              <a:rPr lang="en-US" sz="3200" dirty="0"/>
              <a:t>Y=A+B. </a:t>
            </a:r>
            <a:endParaRPr lang="en-US" sz="3200" dirty="0" smtClean="0"/>
          </a:p>
          <a:p>
            <a:r>
              <a:rPr lang="en-US" sz="3200" dirty="0" smtClean="0"/>
              <a:t>OR</a:t>
            </a:r>
            <a:r>
              <a:rPr lang="as-IN" sz="3200" dirty="0" smtClean="0"/>
              <a:t> </a:t>
            </a:r>
            <a:r>
              <a:rPr lang="as-IN" sz="3200" dirty="0"/>
              <a:t>গেইট এর যেকোনো একটি ইনপুট 1 হইলে আউটপুট 1 হয়।</a:t>
            </a:r>
            <a:endParaRPr lang="as-IN" sz="3200" b="0" dirty="0" smtClean="0">
              <a:effectLst/>
            </a:endParaRPr>
          </a:p>
          <a:p>
            <a:r>
              <a:rPr lang="as-IN" sz="3200" dirty="0" smtClean="0"/>
              <a:t/>
            </a:r>
            <a:br>
              <a:rPr lang="as-IN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144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97803306"/>
              </p:ext>
            </p:extLst>
          </p:nvPr>
        </p:nvGraphicFramePr>
        <p:xfrm>
          <a:off x="152400" y="1371600"/>
          <a:ext cx="4495800" cy="3581399"/>
        </p:xfrm>
        <a:graphic>
          <a:graphicData uri="http://schemas.openxmlformats.org/drawingml/2006/table">
            <a:tbl>
              <a:tblPr/>
              <a:tblGrid>
                <a:gridCol w="10527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33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097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3778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BbcyU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AvDUcyU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8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Y= A+B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8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8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8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87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6220" y="457200"/>
            <a:ext cx="6790642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`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yB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Bbcy‡Ui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wewkó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Ai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(OR)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†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MB‡Ui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mZ¨K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mviwY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514600"/>
            <a:ext cx="4267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50"/>
                </a:solidFill>
              </a:rPr>
              <a:t>অ্যা</a:t>
            </a:r>
            <a:r>
              <a:rPr lang="as-IN" sz="3200" b="1" dirty="0" smtClean="0">
                <a:solidFill>
                  <a:srgbClr val="00B050"/>
                </a:solidFill>
              </a:rPr>
              <a:t>ন্ড</a:t>
            </a:r>
            <a:r>
              <a:rPr lang="as-IN" sz="3200" b="1" dirty="0">
                <a:solidFill>
                  <a:srgbClr val="00B050"/>
                </a:solidFill>
              </a:rPr>
              <a:t> </a:t>
            </a:r>
            <a:r>
              <a:rPr lang="as-IN" sz="3200" b="1" dirty="0" smtClean="0">
                <a:solidFill>
                  <a:srgbClr val="00B050"/>
                </a:solidFill>
              </a:rPr>
              <a:t>গেইট(</a:t>
            </a:r>
            <a:r>
              <a:rPr lang="en-US" sz="3200" b="1" dirty="0">
                <a:solidFill>
                  <a:srgbClr val="00B050"/>
                </a:solidFill>
              </a:rPr>
              <a:t>AND gate</a:t>
            </a:r>
            <a:r>
              <a:rPr lang="en-US" sz="3200" b="1" dirty="0" smtClean="0">
                <a:solidFill>
                  <a:srgbClr val="00B050"/>
                </a:solidFill>
              </a:rPr>
              <a:t>)</a:t>
            </a:r>
          </a:p>
          <a:p>
            <a:endParaRPr lang="en-US" sz="3200" b="1" dirty="0" smtClean="0">
              <a:effectLst/>
            </a:endParaRPr>
          </a:p>
          <a:p>
            <a:r>
              <a:rPr lang="en-US" sz="3200" dirty="0"/>
              <a:t> </a:t>
            </a:r>
            <a:r>
              <a:rPr lang="as-IN" sz="3200" dirty="0"/>
              <a:t>বুলিয়ান অ্যালজেবরার গুণনের কাজ সম্পাদনের জন্য যে লজিক গেইট ব্যবহার করা হয়, তাকে অ্যান্ড গেইট বলা হয়</a:t>
            </a:r>
            <a:r>
              <a:rPr lang="as-IN" sz="3200" dirty="0" smtClean="0"/>
              <a:t>।</a:t>
            </a:r>
            <a:endParaRPr lang="en-US" sz="3200" dirty="0" smtClean="0"/>
          </a:p>
          <a:p>
            <a:r>
              <a:rPr lang="as-IN" sz="3200" dirty="0" smtClean="0"/>
              <a:t> এ গে</a:t>
            </a:r>
            <a:r>
              <a:rPr lang="en-US" sz="3200" dirty="0"/>
              <a:t>ই</a:t>
            </a:r>
            <a:r>
              <a:rPr lang="as-IN" sz="3200" dirty="0" smtClean="0"/>
              <a:t>টের </a:t>
            </a:r>
            <a:r>
              <a:rPr lang="as-IN" sz="3200" dirty="0"/>
              <a:t>দুই বা দুই এর অধিক ইনপুট এবং একটি মাত্র আউটপুট থাকে।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as-IN" sz="3200" dirty="0" smtClean="0"/>
              <a:t>অ</a:t>
            </a:r>
            <a:r>
              <a:rPr lang="en-US" sz="3200" dirty="0" err="1" smtClean="0"/>
              <a:t>্যান্ড</a:t>
            </a:r>
            <a:r>
              <a:rPr lang="as-IN" sz="3200" dirty="0" smtClean="0"/>
              <a:t>(</a:t>
            </a:r>
            <a:r>
              <a:rPr lang="en-US" sz="3200" dirty="0" smtClean="0"/>
              <a:t>AND) </a:t>
            </a:r>
            <a:r>
              <a:rPr lang="as-IN" sz="3200" dirty="0" smtClean="0"/>
              <a:t>গেইট এর বীজগণিতীয় ফাংশন হলো </a:t>
            </a:r>
            <a:r>
              <a:rPr lang="en-US" sz="3200" dirty="0" smtClean="0"/>
              <a:t>Y=AB. </a:t>
            </a:r>
            <a:endParaRPr lang="en-US" sz="3200" dirty="0"/>
          </a:p>
          <a:p>
            <a:r>
              <a:rPr lang="as-IN" sz="3200" dirty="0" smtClean="0"/>
              <a:t>যে </a:t>
            </a:r>
            <a:r>
              <a:rPr lang="as-IN" sz="3200" dirty="0"/>
              <a:t>কোন একটি ইনপুট মিথ্যা বা 0 হলে আউটপুট মিথ্যা  বা 0 হয়।</a:t>
            </a:r>
            <a:endParaRPr lang="as-IN" sz="3200" b="0" dirty="0" smtClean="0">
              <a:effectLst/>
            </a:endParaRPr>
          </a:p>
          <a:p>
            <a:r>
              <a:rPr lang="as-IN" sz="3200" dirty="0" smtClean="0"/>
              <a:t/>
            </a:r>
            <a:br>
              <a:rPr lang="as-IN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74866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7691556"/>
              </p:ext>
            </p:extLst>
          </p:nvPr>
        </p:nvGraphicFramePr>
        <p:xfrm>
          <a:off x="404812" y="914400"/>
          <a:ext cx="4267199" cy="3505199"/>
        </p:xfrm>
        <a:graphic>
          <a:graphicData uri="http://schemas.openxmlformats.org/drawingml/2006/table">
            <a:tbl>
              <a:tblPr/>
              <a:tblGrid>
                <a:gridCol w="1075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70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48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421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BbcyU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AvDUcyU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Y= A .B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1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04800"/>
            <a:ext cx="6075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SutonnyMJ" pitchFamily="2" charset="0"/>
              </a:rPr>
              <a:t>`yB </a:t>
            </a:r>
            <a:r>
              <a:rPr lang="en-US" sz="2800" b="1" dirty="0" err="1" smtClean="0">
                <a:latin typeface="SutonnyMJ" pitchFamily="2" charset="0"/>
              </a:rPr>
              <a:t>Bbcy‡Ui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</a:rPr>
              <a:t>wewkó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Gate</a:t>
            </a:r>
            <a:r>
              <a:rPr lang="en-US" sz="2800" b="1" dirty="0" smtClean="0">
                <a:latin typeface="SutonnyMJ" pitchFamily="2" charset="0"/>
              </a:rPr>
              <a:t> Gi mZ¨K mviwY|</a:t>
            </a:r>
            <a:endParaRPr lang="en-US" sz="2800" b="1" dirty="0">
              <a:latin typeface="SutonnyMJ" pitchFamily="2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1956" y="1540412"/>
            <a:ext cx="3126244" cy="112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953000" y="2895600"/>
            <a:ext cx="419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`yB BbcyU wewkó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Gate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Times New Roman" pitchFamily="18" charset="0"/>
              </a:rPr>
              <a:t> Gi cÖZxK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305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>
                <a:solidFill>
                  <a:srgbClr val="00B050"/>
                </a:solidFill>
              </a:rPr>
              <a:t>  </a:t>
            </a:r>
            <a:r>
              <a:rPr lang="as-IN" sz="3200" b="1" dirty="0">
                <a:solidFill>
                  <a:srgbClr val="00B050"/>
                </a:solidFill>
              </a:rPr>
              <a:t>নট গেইট(</a:t>
            </a:r>
            <a:r>
              <a:rPr lang="en-US" sz="3200" b="1" dirty="0">
                <a:solidFill>
                  <a:srgbClr val="00B050"/>
                </a:solidFill>
              </a:rPr>
              <a:t>NOT gate</a:t>
            </a:r>
            <a:r>
              <a:rPr lang="en-US" sz="3200" b="1" dirty="0" smtClean="0">
                <a:solidFill>
                  <a:srgbClr val="00B050"/>
                </a:solidFill>
              </a:rPr>
              <a:t>)</a:t>
            </a:r>
          </a:p>
          <a:p>
            <a:endParaRPr lang="en-US" sz="3200" b="1" dirty="0" smtClean="0">
              <a:effectLst/>
            </a:endParaRPr>
          </a:p>
          <a:p>
            <a:r>
              <a:rPr lang="en-US" sz="3200" dirty="0"/>
              <a:t> </a:t>
            </a:r>
            <a:r>
              <a:rPr lang="as-IN" sz="3200" dirty="0"/>
              <a:t>বুলিয়ান অ্যালজেবরার পুরো কাজ সম্পাদনের জন্য যে লজিক গেইট ব্যবহার করা হয় তাকে নট (</a:t>
            </a:r>
            <a:r>
              <a:rPr lang="en-US" sz="3200" dirty="0"/>
              <a:t>NOT gate) </a:t>
            </a:r>
            <a:r>
              <a:rPr lang="as-IN" sz="3200" dirty="0"/>
              <a:t>গেইট বলা হয়</a:t>
            </a:r>
            <a:r>
              <a:rPr lang="as-IN" sz="3200" dirty="0" smtClean="0"/>
              <a:t>।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as-IN" sz="3200" dirty="0"/>
              <a:t> </a:t>
            </a:r>
            <a:r>
              <a:rPr lang="as-IN" sz="3200" dirty="0" smtClean="0"/>
              <a:t>এ </a:t>
            </a:r>
            <a:r>
              <a:rPr lang="as-IN" sz="3200" dirty="0"/>
              <a:t>গেইটে একটি ইনপুট ও একটি আউটপুট থাকে । আউটপুট ইনপুট এর বিপরীত হয়।  বিধায় এ গেইটকে ইনভার্টার বলা হয়।</a:t>
            </a:r>
            <a:endParaRPr lang="as-IN" sz="3200" b="0" dirty="0" smtClean="0">
              <a:effectLst/>
            </a:endParaRPr>
          </a:p>
          <a:p>
            <a:r>
              <a:rPr lang="as-IN" sz="3200" dirty="0" smtClean="0"/>
              <a:t/>
            </a:r>
            <a:br>
              <a:rPr lang="as-IN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4753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347636"/>
              </p:ext>
            </p:extLst>
          </p:nvPr>
        </p:nvGraphicFramePr>
        <p:xfrm>
          <a:off x="457200" y="1524000"/>
          <a:ext cx="4267200" cy="3048000"/>
        </p:xfrm>
        <a:graphic>
          <a:graphicData uri="http://schemas.openxmlformats.org/drawingml/2006/table">
            <a:tbl>
              <a:tblPr/>
              <a:tblGrid>
                <a:gridCol w="21464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07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464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BbcyU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AvDUcyU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3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4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4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429000" y="2360612"/>
            <a:ext cx="533400" cy="1588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2895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53481" y="860574"/>
            <a:ext cx="3882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800" b="1" dirty="0" smtClean="0">
                <a:latin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Gate</a:t>
            </a:r>
            <a:r>
              <a:rPr lang="en-US" sz="2800" b="1" dirty="0" smtClean="0">
                <a:latin typeface="SutonnyMJ" pitchFamily="2" charset="0"/>
              </a:rPr>
              <a:t> Gi mZ¨K mviwY|</a:t>
            </a:r>
            <a:endParaRPr lang="en-US" sz="2800" b="1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086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‡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gv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.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gwZDi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ingvb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                                                                                              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cÖfvlK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, Z_¨ I †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hvMv‡hvM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cÖhyw³                                                                                   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gbmyi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†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nv‡mb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wWMÖx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K‡jR</a:t>
            </a:r>
            <a:r>
              <a:rPr lang="en-US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     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bw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›`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MÖvg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, </a:t>
            </a:r>
            <a:r>
              <a:rPr lang="en-US" sz="4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e¸ov</a:t>
            </a: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utonnyMJ" pitchFamily="2" charset="0"/>
              </a:rPr>
              <a:t>|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65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685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বাড়ির</a:t>
            </a:r>
            <a:r>
              <a:rPr lang="en-U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কাজ</a:t>
            </a:r>
            <a:endParaRPr lang="en-US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057400"/>
            <a:ext cx="723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১.সত্যক </a:t>
            </a:r>
            <a:r>
              <a:rPr lang="en-US" sz="2400" dirty="0" err="1" smtClean="0"/>
              <a:t>সারণি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 ২.লজিক </a:t>
            </a:r>
            <a:r>
              <a:rPr lang="en-US" sz="2400" dirty="0" err="1" smtClean="0"/>
              <a:t>গেইট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৩. </a:t>
            </a:r>
            <a:r>
              <a:rPr lang="en-US" sz="2400" dirty="0" err="1" smtClean="0"/>
              <a:t>মৌলিক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গেইট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৪. </a:t>
            </a:r>
            <a:r>
              <a:rPr lang="en-US" sz="2400" dirty="0" err="1" smtClean="0"/>
              <a:t>অর</a:t>
            </a:r>
            <a:r>
              <a:rPr lang="en-US" sz="2400" dirty="0" smtClean="0"/>
              <a:t> </a:t>
            </a:r>
            <a:r>
              <a:rPr lang="en-US" sz="2400" dirty="0" err="1" smtClean="0"/>
              <a:t>গেইট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কি</a:t>
            </a:r>
            <a:r>
              <a:rPr lang="en-US" sz="2400" dirty="0" smtClean="0"/>
              <a:t>? </a:t>
            </a:r>
            <a:r>
              <a:rPr lang="en-US" sz="2400" dirty="0" err="1" smtClean="0"/>
              <a:t>সত্যক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সারণিসহ</a:t>
            </a:r>
            <a:r>
              <a:rPr lang="en-US" sz="2400" dirty="0" smtClean="0"/>
              <a:t> </a:t>
            </a:r>
            <a:r>
              <a:rPr lang="en-US" sz="2400" dirty="0" err="1" smtClean="0"/>
              <a:t>আলোচনা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362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70C0"/>
                </a:solidFill>
              </a:rPr>
              <a:t>ধন্যবাদ</a:t>
            </a:r>
            <a:endParaRPr lang="en-US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59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/>
        </p:nvGrpSpPr>
        <p:grpSpPr>
          <a:xfrm>
            <a:off x="110522" y="1143000"/>
            <a:ext cx="8881078" cy="4031873"/>
            <a:chOff x="228600" y="1295398"/>
            <a:chExt cx="8881078" cy="3606639"/>
          </a:xfrm>
        </p:grpSpPr>
        <p:sp>
          <p:nvSpPr>
            <p:cNvPr id="6" name="Rectangle 5"/>
            <p:cNvSpPr/>
            <p:nvPr/>
          </p:nvSpPr>
          <p:spPr>
            <a:xfrm>
              <a:off x="228600" y="1295398"/>
              <a:ext cx="8881078" cy="360663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endPara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endParaRPr>
            </a:p>
            <a:p>
              <a:endPara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endParaRPr>
            </a:p>
            <a:p>
              <a:pPr algn="ctr"/>
              <a:endPara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endParaRPr>
            </a:p>
            <a:p>
              <a:pPr algn="ctr"/>
              <a:r>
                <a:rPr lang="en-US" sz="4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Aa</a:t>
              </a:r>
              <a:r>
                <a:rPr lang="en-US" sz="4800" kern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¨</a:t>
              </a:r>
              <a:r>
                <a:rPr lang="en-US" sz="4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vq-03</a:t>
              </a:r>
              <a:r>
                <a:rPr lang="en-US" sz="320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  </a:t>
              </a:r>
              <a:r>
                <a:rPr lang="en-US" sz="4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‡</a:t>
              </a:r>
              <a:r>
                <a:rPr lang="en-US" sz="48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kÖwY</a:t>
              </a:r>
              <a:r>
                <a:rPr lang="en-US" sz="48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: </a:t>
              </a:r>
              <a:r>
                <a:rPr lang="en-US" sz="48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Øv`k</a:t>
              </a:r>
              <a:endPara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endParaRPr>
            </a:p>
            <a:p>
              <a:pPr algn="ctr"/>
              <a:r>
                <a:rPr lang="en-US" sz="4800" kern="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welq</a:t>
              </a:r>
              <a:r>
                <a:rPr lang="en-US" sz="4800" kern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: </a:t>
              </a:r>
              <a:r>
                <a:rPr lang="en-US" sz="4800" kern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Z_¨ </a:t>
              </a:r>
              <a:r>
                <a:rPr lang="en-US" sz="4800" kern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I </a:t>
              </a:r>
              <a:r>
                <a:rPr lang="en-US" sz="4800" kern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†</a:t>
              </a:r>
              <a:r>
                <a:rPr lang="en-US" sz="4800" kern="0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hvMv‡hvM</a:t>
              </a:r>
              <a:r>
                <a:rPr lang="en-US" sz="4800" kern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 </a:t>
              </a:r>
              <a:r>
                <a:rPr lang="en-US" sz="4800" kern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ea typeface="NikoshBAN" pitchFamily="2" charset="0"/>
                  <a:cs typeface="SutonnyMJ" pitchFamily="2" charset="0"/>
                </a:rPr>
                <a:t>cÖhyw³</a:t>
              </a:r>
            </a:p>
            <a:p>
              <a:pPr algn="ctr"/>
              <a:r>
                <a:rPr lang="en-US" sz="4400" b="1" dirty="0" err="1" smtClean="0">
                  <a:latin typeface="SutonnyMJ" pitchFamily="2" charset="0"/>
                </a:rPr>
                <a:t>wWwRUvj</a:t>
              </a:r>
              <a:r>
                <a:rPr lang="en-US" sz="4400" b="1" dirty="0" smtClean="0">
                  <a:latin typeface="SutonnyMJ" pitchFamily="2" charset="0"/>
                </a:rPr>
                <a:t> </a:t>
              </a:r>
              <a:r>
                <a:rPr lang="en-US" sz="4400" b="1" dirty="0" err="1">
                  <a:latin typeface="SutonnyMJ" pitchFamily="2" charset="0"/>
                </a:rPr>
                <a:t>wWfvBm</a:t>
              </a:r>
              <a:endParaRPr lang="en-US" sz="3600" b="1" dirty="0">
                <a:latin typeface="SutonnyMJ" pitchFamily="2" charset="0"/>
              </a:endParaRPr>
            </a:p>
            <a:p>
              <a:endPara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ea typeface="NikoshBAN" pitchFamily="2" charset="0"/>
                <a:cs typeface="SutonnyMJ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19499" y="1772540"/>
              <a:ext cx="2154539" cy="578164"/>
            </a:xfrm>
            <a:prstGeom prst="rect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kern="0" dirty="0" err="1" smtClean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utonnyMJ" pitchFamily="2" charset="0"/>
                  <a:cs typeface="SutonnyMJ" pitchFamily="2" charset="0"/>
                </a:rPr>
                <a:t>cvV</a:t>
              </a:r>
              <a:r>
                <a:rPr kumimoji="0" lang="en-US" sz="3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cs typeface="SutonnyMJ" pitchFamily="2" charset="0"/>
                </a:rPr>
                <a:t> </a:t>
              </a:r>
              <a:r>
                <a:rPr kumimoji="0" lang="en-US" sz="3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92D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SutonnyMJ" pitchFamily="2" charset="0"/>
                  <a:cs typeface="SutonnyMJ" pitchFamily="2" charset="0"/>
                </a:rPr>
                <a:t>cwiwPwZ</a:t>
              </a:r>
              <a:endPara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839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600200"/>
            <a:ext cx="7620000" cy="28007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err="1" smtClean="0">
                <a:latin typeface="SutonnyMJ" pitchFamily="2" charset="0"/>
              </a:rPr>
              <a:t>mZ¨K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mviwY</a:t>
            </a:r>
            <a:endParaRPr lang="en-US" sz="4400" dirty="0" smtClean="0">
              <a:latin typeface="SutonnyMJ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</a:rPr>
              <a:t>লজিক</a:t>
            </a:r>
            <a:r>
              <a:rPr lang="en-US" sz="4400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</a:rPr>
              <a:t>গেইট</a:t>
            </a:r>
            <a:endParaRPr lang="en-US" sz="4400" dirty="0">
              <a:solidFill>
                <a:srgbClr val="7030A0"/>
              </a:solidFill>
              <a:latin typeface="SutonnyMJ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</a:rPr>
              <a:t>gŠwjK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</a:rPr>
              <a:t> †MBU(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AND, OR ও NOT) </a:t>
            </a:r>
          </a:p>
          <a:p>
            <a:pPr algn="ctr"/>
            <a:endParaRPr lang="en-US" sz="4400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আজকের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9050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সত্যক</a:t>
            </a:r>
            <a:r>
              <a:rPr lang="en-US" sz="2800" dirty="0" smtClean="0"/>
              <a:t> </a:t>
            </a:r>
            <a:r>
              <a:rPr lang="en-US" sz="2800" dirty="0" err="1" smtClean="0"/>
              <a:t>সারণি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লজিক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গেইট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মৌলিক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গেইটগুলো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ধারণা</a:t>
            </a:r>
            <a:r>
              <a:rPr lang="en-US" sz="2800" dirty="0" smtClean="0"/>
              <a:t> </a:t>
            </a:r>
            <a:r>
              <a:rPr lang="en-US" sz="2800" dirty="0" err="1" smtClean="0"/>
              <a:t>লাভ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    </a:t>
            </a:r>
          </a:p>
          <a:p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763000" cy="66171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s-IN" sz="2800" b="1" dirty="0">
                <a:solidFill>
                  <a:srgbClr val="00B050"/>
                </a:solidFill>
              </a:rPr>
              <a:t>সত্যক </a:t>
            </a:r>
            <a:r>
              <a:rPr lang="as-IN" sz="2800" b="1" dirty="0" smtClean="0">
                <a:solidFill>
                  <a:srgbClr val="00B050"/>
                </a:solidFill>
              </a:rPr>
              <a:t>সারণিঃ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endParaRPr lang="en-US" sz="2800" b="1" dirty="0">
              <a:solidFill>
                <a:srgbClr val="00B050"/>
              </a:solidFill>
              <a:effectLst/>
            </a:endParaRPr>
          </a:p>
          <a:p>
            <a:endParaRPr lang="en-US" sz="2800" b="1" dirty="0" smtClean="0">
              <a:solidFill>
                <a:srgbClr val="00B050"/>
              </a:solidFill>
              <a:effectLst/>
            </a:endParaRPr>
          </a:p>
          <a:p>
            <a:endParaRPr lang="en-US" sz="2800" b="1" dirty="0">
              <a:solidFill>
                <a:srgbClr val="00B050"/>
              </a:solidFill>
            </a:endParaRPr>
          </a:p>
          <a:p>
            <a:endParaRPr lang="en-US" sz="2800" b="1" dirty="0" smtClean="0">
              <a:solidFill>
                <a:srgbClr val="00B050"/>
              </a:solidFill>
              <a:effectLst/>
            </a:endParaRPr>
          </a:p>
          <a:p>
            <a:endParaRPr lang="as-IN" sz="2800" b="1" dirty="0" smtClean="0">
              <a:solidFill>
                <a:srgbClr val="00B050"/>
              </a:solidFill>
              <a:effectLst/>
            </a:endParaRPr>
          </a:p>
          <a:p>
            <a:r>
              <a:rPr lang="as-IN" b="0" dirty="0" smtClean="0">
                <a:effectLst/>
              </a:rPr>
              <a:t/>
            </a:r>
            <a:br>
              <a:rPr lang="as-IN" b="0" dirty="0" smtClean="0">
                <a:effectLst/>
              </a:rPr>
            </a:br>
            <a:r>
              <a:rPr lang="as-IN" dirty="0"/>
              <a:t> </a:t>
            </a:r>
            <a:r>
              <a:rPr lang="as-IN" sz="2800" dirty="0"/>
              <a:t>যে সারণির মাধ্যমে </a:t>
            </a:r>
            <a:r>
              <a:rPr lang="as-IN" sz="2800" dirty="0" smtClean="0"/>
              <a:t>বীজগণিতের </a:t>
            </a:r>
            <a:r>
              <a:rPr lang="as-IN" sz="2800" dirty="0"/>
              <a:t>বিভিন্ন </a:t>
            </a:r>
            <a:r>
              <a:rPr lang="as-IN" sz="2800" dirty="0" smtClean="0"/>
              <a:t>ইনপুটের</a:t>
            </a:r>
            <a:r>
              <a:rPr lang="en-US" sz="2800" dirty="0" smtClean="0"/>
              <a:t> </a:t>
            </a:r>
            <a:r>
              <a:rPr lang="as-IN" sz="2800" dirty="0" smtClean="0"/>
              <a:t>মান </a:t>
            </a:r>
            <a:r>
              <a:rPr lang="as-IN" sz="2800" dirty="0"/>
              <a:t>গুলোর সম্ভাব্য-আউটপুট  </a:t>
            </a:r>
            <a:r>
              <a:rPr lang="as-IN" sz="2800" dirty="0" smtClean="0"/>
              <a:t>মান</a:t>
            </a:r>
            <a:r>
              <a:rPr lang="en-US" sz="2800" dirty="0" smtClean="0"/>
              <a:t> </a:t>
            </a:r>
            <a:r>
              <a:rPr lang="as-IN" sz="2800" dirty="0" smtClean="0"/>
              <a:t>দেখানো </a:t>
            </a:r>
            <a:r>
              <a:rPr lang="as-IN" sz="2800" dirty="0"/>
              <a:t>যায় তাকে সত্যক সারণি বলা হয়।  সত্য সারণির </a:t>
            </a:r>
            <a:r>
              <a:rPr lang="as-IN" sz="2800" dirty="0" smtClean="0"/>
              <a:t>সাহায্যে</a:t>
            </a:r>
            <a:r>
              <a:rPr lang="as-IN" sz="2800" dirty="0"/>
              <a:t> </a:t>
            </a:r>
            <a:r>
              <a:rPr lang="as-IN" sz="2800" dirty="0" smtClean="0"/>
              <a:t>বুলিয়</a:t>
            </a:r>
            <a:r>
              <a:rPr lang="as-IN" sz="2800" dirty="0"/>
              <a:t> </a:t>
            </a:r>
            <a:r>
              <a:rPr lang="as-IN" sz="2800" dirty="0" smtClean="0"/>
              <a:t>সব </a:t>
            </a:r>
            <a:r>
              <a:rPr lang="as-IN" sz="2800" dirty="0"/>
              <a:t>সূত্র প্রমাণ করা যায়।</a:t>
            </a:r>
            <a:endParaRPr lang="as-IN" sz="2800" b="0" dirty="0" smtClean="0">
              <a:effectLst/>
            </a:endParaRPr>
          </a:p>
          <a:p>
            <a:r>
              <a:rPr lang="as-IN" sz="2800" dirty="0"/>
              <a:t> সত্য সারণিতে এক বা একাধিক ইনপুট থাকে </a:t>
            </a:r>
            <a:r>
              <a:rPr lang="as-IN" sz="2800" dirty="0" smtClean="0"/>
              <a:t>যার</a:t>
            </a:r>
            <a:r>
              <a:rPr lang="as-IN" sz="2800" dirty="0"/>
              <a:t> </a:t>
            </a:r>
            <a:r>
              <a:rPr lang="as-IN" sz="2800" dirty="0" smtClean="0"/>
              <a:t>মান </a:t>
            </a:r>
            <a:r>
              <a:rPr lang="as-IN" sz="2800" dirty="0"/>
              <a:t>0  </a:t>
            </a:r>
            <a:r>
              <a:rPr lang="as-IN" sz="2800" dirty="0" smtClean="0"/>
              <a:t>বা</a:t>
            </a:r>
            <a:r>
              <a:rPr lang="en-US" sz="2800" dirty="0" smtClean="0"/>
              <a:t> </a:t>
            </a:r>
            <a:r>
              <a:rPr lang="as-IN" sz="2800" dirty="0" smtClean="0"/>
              <a:t>1</a:t>
            </a:r>
            <a:r>
              <a:rPr lang="as-IN" sz="2800" dirty="0"/>
              <a:t> </a:t>
            </a:r>
            <a:r>
              <a:rPr lang="as-IN" sz="2800" dirty="0" smtClean="0"/>
              <a:t>হতে </a:t>
            </a:r>
            <a:r>
              <a:rPr lang="as-IN" sz="2800" dirty="0"/>
              <a:t>পারে। </a:t>
            </a:r>
            <a:r>
              <a:rPr lang="en-US" sz="2800" dirty="0" smtClean="0"/>
              <a:t>n</a:t>
            </a:r>
            <a:r>
              <a:rPr lang="as-IN" sz="2800" dirty="0" smtClean="0"/>
              <a:t> </a:t>
            </a:r>
            <a:r>
              <a:rPr lang="as-IN" sz="2800" dirty="0"/>
              <a:t>- সংখ্যক </a:t>
            </a:r>
            <a:r>
              <a:rPr lang="en-US" sz="2800" dirty="0" err="1" smtClean="0"/>
              <a:t>চল</a:t>
            </a:r>
            <a:r>
              <a:rPr lang="as-IN" sz="2800" dirty="0" smtClean="0"/>
              <a:t>কের </a:t>
            </a:r>
            <a:r>
              <a:rPr lang="as-IN" sz="2800" dirty="0"/>
              <a:t>জন্য সত্যক </a:t>
            </a:r>
            <a:r>
              <a:rPr lang="as-IN" sz="2800" dirty="0" smtClean="0"/>
              <a:t>সারণি</a:t>
            </a:r>
            <a:r>
              <a:rPr lang="en-US" sz="2800" dirty="0" err="1" smtClean="0"/>
              <a:t>তে</a:t>
            </a:r>
            <a:r>
              <a:rPr lang="as-IN" sz="2800" dirty="0" smtClean="0"/>
              <a:t> 2</a:t>
            </a:r>
            <a:r>
              <a:rPr lang="en-US" sz="2800" baseline="60000" dirty="0"/>
              <a:t>n</a:t>
            </a:r>
            <a:r>
              <a:rPr lang="as-IN" sz="2800" dirty="0" smtClean="0"/>
              <a:t> </a:t>
            </a:r>
            <a:r>
              <a:rPr lang="as-IN" sz="2800" dirty="0"/>
              <a:t>সংখ্যক সারি থাকবে।</a:t>
            </a:r>
            <a:endParaRPr lang="as-IN" sz="2800" b="0" dirty="0" smtClean="0">
              <a:effectLst/>
            </a:endParaRPr>
          </a:p>
          <a:p>
            <a:r>
              <a:rPr lang="as-IN" b="0" dirty="0" smtClean="0">
                <a:effectLst/>
              </a:rPr>
              <a:t/>
            </a:r>
            <a:br>
              <a:rPr lang="as-IN" b="0" dirty="0" smtClean="0">
                <a:effectLst/>
              </a:rPr>
            </a:b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5275251"/>
              </p:ext>
            </p:extLst>
          </p:nvPr>
        </p:nvGraphicFramePr>
        <p:xfrm>
          <a:off x="1295400" y="1143000"/>
          <a:ext cx="304800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903">
                  <a:extLst>
                    <a:ext uri="{9D8B030D-6E8A-4147-A177-3AD203B41FA5}">
                      <a16:colId xmlns="" xmlns:a16="http://schemas.microsoft.com/office/drawing/2014/main" val="2205692343"/>
                    </a:ext>
                  </a:extLst>
                </a:gridCol>
                <a:gridCol w="884903">
                  <a:extLst>
                    <a:ext uri="{9D8B030D-6E8A-4147-A177-3AD203B41FA5}">
                      <a16:colId xmlns="" xmlns:a16="http://schemas.microsoft.com/office/drawing/2014/main" val="957859525"/>
                    </a:ext>
                  </a:extLst>
                </a:gridCol>
                <a:gridCol w="1278194">
                  <a:extLst>
                    <a:ext uri="{9D8B030D-6E8A-4147-A177-3AD203B41FA5}">
                      <a16:colId xmlns="" xmlns:a16="http://schemas.microsoft.com/office/drawing/2014/main" val="132207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Minterm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13055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 B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7397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AB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9682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AB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4727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AB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0769106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581400" y="1600200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810000" y="1600200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81400" y="1981200"/>
            <a:ext cx="76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33800" y="23622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5534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7620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r>
              <a:rPr lang="as-IN" sz="3200" dirty="0" smtClean="0"/>
              <a:t>সত্যক </a:t>
            </a:r>
            <a:r>
              <a:rPr lang="as-IN" sz="3200" dirty="0"/>
              <a:t>সারণিতে ভেরিয়েবলের বিভিন্ন মানকে  মিনটার্ম দিয়ে প্রকাশ করা যায় । </a:t>
            </a:r>
            <a:endParaRPr lang="en-US" sz="3200" dirty="0" smtClean="0"/>
          </a:p>
          <a:p>
            <a:endParaRPr lang="en-US" sz="3200" dirty="0"/>
          </a:p>
          <a:p>
            <a:r>
              <a:rPr lang="as-IN" sz="3200" dirty="0" smtClean="0"/>
              <a:t>কোন </a:t>
            </a:r>
            <a:r>
              <a:rPr lang="as-IN" sz="3200" dirty="0"/>
              <a:t>লজিক্যাল ফাংশন এর ইনপুট হিসেবে যেসব চলক ব্যবহার করা হয়,  সে সব চলকের গুণফলের বিভিন্ন সমাবেশকে মিনটার্ম বলা হয়। </a:t>
            </a:r>
          </a:p>
          <a:p>
            <a:r>
              <a:rPr lang="as-IN" sz="3200" dirty="0"/>
              <a:t/>
            </a:r>
            <a:br>
              <a:rPr lang="as-IN" sz="3200" dirty="0"/>
            </a:b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793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solidFill>
                  <a:srgbClr val="00B050"/>
                </a:solidFill>
              </a:rPr>
              <a:t>লজিক গেইট </a:t>
            </a:r>
            <a:r>
              <a:rPr lang="as-IN" sz="3200" dirty="0" smtClean="0">
                <a:solidFill>
                  <a:srgbClr val="00B050"/>
                </a:solidFill>
              </a:rPr>
              <a:t>কি?</a:t>
            </a:r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as-IN" sz="3200" b="0" dirty="0" smtClean="0">
                <a:effectLst/>
              </a:rPr>
              <a:t/>
            </a:r>
            <a:br>
              <a:rPr lang="as-IN" sz="3200" b="0" dirty="0" smtClean="0">
                <a:effectLst/>
              </a:rPr>
            </a:br>
            <a:r>
              <a:rPr lang="as-IN" sz="3200" dirty="0" smtClean="0"/>
              <a:t>কম্পিউটার </a:t>
            </a:r>
            <a:r>
              <a:rPr lang="as-IN" sz="3200" dirty="0"/>
              <a:t>বা অন্যান্য ইলেকট্রিক যন্ত্রপাতিতে 0, 1 অর্থাৎ বিদ্যুৎ দেয়া এবং না দেয়ার </a:t>
            </a:r>
            <a:r>
              <a:rPr lang="as-IN" sz="3200" dirty="0" smtClean="0"/>
              <a:t>জন্য</a:t>
            </a:r>
            <a:endParaRPr lang="en-US" sz="3200" dirty="0" smtClean="0"/>
          </a:p>
          <a:p>
            <a:r>
              <a:rPr lang="as-IN" sz="3200" dirty="0" smtClean="0"/>
              <a:t>ট্রানজিস্টর ব্যবহার </a:t>
            </a:r>
            <a:r>
              <a:rPr lang="as-IN" sz="3200" dirty="0"/>
              <a:t>করা </a:t>
            </a:r>
            <a:r>
              <a:rPr lang="as-IN" sz="3200" dirty="0" smtClean="0"/>
              <a:t>হয়</a:t>
            </a:r>
            <a:r>
              <a:rPr lang="en-US" sz="3200" dirty="0" smtClean="0"/>
              <a:t>।</a:t>
            </a:r>
            <a:r>
              <a:rPr lang="as-IN" sz="3200" dirty="0" smtClean="0"/>
              <a:t> </a:t>
            </a:r>
            <a:endParaRPr lang="en-US" sz="3200" dirty="0" smtClean="0"/>
          </a:p>
          <a:p>
            <a:r>
              <a:rPr lang="as-IN" sz="3200" dirty="0" smtClean="0"/>
              <a:t>ট্রানজিস্টর </a:t>
            </a:r>
            <a:r>
              <a:rPr lang="as-IN" sz="3200" dirty="0"/>
              <a:t>এর মধ্য দিয়ে প্রবাহিত বিদ্যুতের মাধ্যমে  </a:t>
            </a:r>
            <a:r>
              <a:rPr lang="as-IN" sz="3200" dirty="0" smtClean="0"/>
              <a:t>সংখ্যা</a:t>
            </a:r>
            <a:r>
              <a:rPr lang="en-US" sz="3200" dirty="0" err="1" smtClean="0"/>
              <a:t>কে</a:t>
            </a:r>
            <a:r>
              <a:rPr lang="as-IN" sz="3200" dirty="0" smtClean="0"/>
              <a:t> </a:t>
            </a:r>
            <a:r>
              <a:rPr lang="as-IN" sz="3200" dirty="0"/>
              <a:t>উপস্থাপন </a:t>
            </a:r>
            <a:r>
              <a:rPr lang="as-IN" sz="3200" dirty="0" smtClean="0"/>
              <a:t>করাহয়</a:t>
            </a:r>
            <a:r>
              <a:rPr lang="en-US" sz="3200" dirty="0" smtClean="0"/>
              <a:t>। </a:t>
            </a:r>
          </a:p>
          <a:p>
            <a:r>
              <a:rPr lang="as-IN" sz="3200" dirty="0" smtClean="0"/>
              <a:t>ডিজিটাল </a:t>
            </a:r>
            <a:r>
              <a:rPr lang="as-IN" sz="3200" dirty="0"/>
              <a:t>পদ্ধতিতে বাইনারি সংখ্যা পদ্ধতি অর্থাৎ 0 এবং 1 এ দুটি সংখ্যা ব্যবহার করা </a:t>
            </a:r>
            <a:r>
              <a:rPr lang="as-IN" sz="3200" dirty="0" smtClean="0"/>
              <a:t>হয়</a:t>
            </a:r>
            <a:r>
              <a:rPr lang="en-US" sz="3200" dirty="0"/>
              <a:t>।</a:t>
            </a:r>
            <a:r>
              <a:rPr lang="as-IN" sz="3200" dirty="0" smtClean="0"/>
              <a:t/>
            </a:r>
            <a:br>
              <a:rPr lang="as-IN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139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7526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/>
              <a:t>একটি ট্রানজিস্টরে 0</a:t>
            </a:r>
            <a:r>
              <a:rPr lang="en-US" sz="3200" dirty="0"/>
              <a:t> </a:t>
            </a:r>
            <a:r>
              <a:rPr lang="as-IN" sz="3200" dirty="0"/>
              <a:t>দ্বারা খোলা অবস্থা এবং 1</a:t>
            </a:r>
            <a:r>
              <a:rPr lang="en-US" sz="3200" dirty="0"/>
              <a:t> </a:t>
            </a:r>
            <a:r>
              <a:rPr lang="as-IN" sz="3200" dirty="0"/>
              <a:t>দ্বারা বন্ধ অবস্থা  বুঝায়।  </a:t>
            </a:r>
            <a:endParaRPr lang="en-US" sz="3200" dirty="0" smtClean="0"/>
          </a:p>
          <a:p>
            <a:r>
              <a:rPr lang="as-IN" sz="3200" dirty="0" smtClean="0"/>
              <a:t>প্রতিটি </a:t>
            </a:r>
            <a:r>
              <a:rPr lang="as-IN" sz="3200" dirty="0"/>
              <a:t>ট্রানজিস্টর একটি সুইচ এর মত কাজ করে </a:t>
            </a:r>
            <a:r>
              <a:rPr lang="as-IN" sz="3200" dirty="0" smtClean="0"/>
              <a:t>অর্থাৎবিদ্যুৎপ্রবাহ </a:t>
            </a:r>
            <a:r>
              <a:rPr lang="as-IN" sz="3200" dirty="0"/>
              <a:t>প্রবাহিত করে অথবা বন্ধ রাখে। </a:t>
            </a:r>
            <a:endParaRPr lang="en-US" sz="3200" dirty="0" smtClean="0"/>
          </a:p>
          <a:p>
            <a:r>
              <a:rPr lang="as-IN" sz="3200" dirty="0" smtClean="0"/>
              <a:t>বিভিন্ন </a:t>
            </a:r>
            <a:r>
              <a:rPr lang="as-IN" sz="3200" dirty="0"/>
              <a:t>ট্রানজিস্টর দিয়ে তৈরি করা হয় লজিক গেইট।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28266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424</Words>
  <Application>Microsoft Office PowerPoint</Application>
  <PresentationFormat>On-screen Show (4:3)</PresentationFormat>
  <Paragraphs>156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</dc:creator>
  <cp:lastModifiedBy>Motiur</cp:lastModifiedBy>
  <cp:revision>210</cp:revision>
  <dcterms:created xsi:type="dcterms:W3CDTF">2006-08-16T00:00:00Z</dcterms:created>
  <dcterms:modified xsi:type="dcterms:W3CDTF">2022-02-09T15:01:31Z</dcterms:modified>
</cp:coreProperties>
</file>