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3.jpg" ContentType="image/jpe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18.JPG" ContentType="image/jpeg"/>
  <Override PartName="/ppt/media/image19.jpg" ContentType="image/jpeg"/>
  <Override PartName="/ppt/notesSlides/notesSlide5.xml" ContentType="application/vnd.openxmlformats-officedocument.presentationml.notesSlide+xml"/>
  <Override PartName="/ppt/media/image23.jpg" ContentType="image/jpeg"/>
  <Override PartName="/ppt/media/image25.jpg" ContentType="image/jpeg"/>
  <Override PartName="/ppt/media/image26.jpg" ContentType="image/jpeg"/>
  <Override PartName="/ppt/media/image28.jpg" ContentType="image/jpeg"/>
  <Override PartName="/ppt/media/image29.jpg" ContentType="image/jpeg"/>
  <Override PartName="/ppt/media/image30.jpg" ContentType="image/jpeg"/>
  <Override PartName="/ppt/media/image32.jpg" ContentType="image/jpeg"/>
  <Override PartName="/ppt/media/image33.jpg" ContentType="image/jpeg"/>
  <Override PartName="/ppt/media/image34.jpg" ContentType="image/jpeg"/>
  <Override PartName="/ppt/media/image35.jpg" ContentType="image/jpeg"/>
  <Override PartName="/ppt/media/image37.JPG" ContentType="image/jpeg"/>
  <Override PartName="/ppt/media/image38.JPG" ContentType="image/jpeg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39.jpg" ContentType="image/jpeg"/>
  <Override PartName="/ppt/media/image42.jpg" ContentType="image/jpeg"/>
  <Override PartName="/ppt/media/image43.JPG" ContentType="image/jpeg"/>
  <Override PartName="/ppt/media/image44.jpg" ContentType="image/jpeg"/>
  <Override PartName="/ppt/media/image47.jpg" ContentType="image/jpeg"/>
  <Override PartName="/ppt/media/image53.jpg" ContentType="image/jpeg"/>
  <Override PartName="/ppt/media/image60.jpg" ContentType="image/jpeg"/>
  <Override PartName="/ppt/media/image61.jpg" ContentType="image/jpeg"/>
  <Override PartName="/ppt/media/image62.jpg" ContentType="image/jpeg"/>
  <Override PartName="/ppt/media/image63.JPG" ContentType="image/jpeg"/>
  <Override PartName="/ppt/media/image64.JPG" ContentType="image/jpeg"/>
  <Override PartName="/ppt/media/image65.JPG" ContentType="image/jpeg"/>
  <Override PartName="/ppt/media/image66.JPG" ContentType="image/jpeg"/>
  <Override PartName="/ppt/media/image67.jpg" ContentType="image/jpeg"/>
  <Override PartName="/ppt/media/image77.jpg" ContentType="image/jpeg"/>
  <Override PartName="/ppt/notesSlides/notesSlide7.xml" ContentType="application/vnd.openxmlformats-officedocument.presentationml.notesSlide+xml"/>
  <Override PartName="/ppt/media/image84.jpg" ContentType="image/jpeg"/>
  <Override PartName="/ppt/media/image85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82" r:id="rId10"/>
    <p:sldId id="270" r:id="rId11"/>
    <p:sldId id="268" r:id="rId12"/>
    <p:sldId id="269" r:id="rId13"/>
    <p:sldId id="279" r:id="rId14"/>
    <p:sldId id="280" r:id="rId15"/>
    <p:sldId id="283" r:id="rId16"/>
    <p:sldId id="288" r:id="rId17"/>
    <p:sldId id="284" r:id="rId18"/>
    <p:sldId id="285" r:id="rId19"/>
    <p:sldId id="289" r:id="rId20"/>
    <p:sldId id="286" r:id="rId21"/>
    <p:sldId id="290" r:id="rId22"/>
    <p:sldId id="273" r:id="rId23"/>
    <p:sldId id="274" r:id="rId24"/>
    <p:sldId id="275" r:id="rId25"/>
    <p:sldId id="276" r:id="rId26"/>
    <p:sldId id="277" r:id="rId27"/>
  </p:sldIdLst>
  <p:sldSz cx="12192000" cy="6858000"/>
  <p:notesSz cx="6858000" cy="9144000"/>
  <p:defaultTextStyle>
    <a:defPPr>
      <a:defRPr lang="en-US"/>
    </a:defPPr>
    <a:lvl1pPr marL="0" algn="l" defTabSz="9143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7" algn="l" defTabSz="9143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4" algn="l" defTabSz="9143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03" algn="l" defTabSz="9143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70" algn="l" defTabSz="9143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37" algn="l" defTabSz="9143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04" algn="l" defTabSz="9143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72" algn="l" defTabSz="9143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40" algn="l" defTabSz="9143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16B5"/>
    <a:srgbClr val="512373"/>
    <a:srgbClr val="42AE6B"/>
    <a:srgbClr val="5A27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2430" autoAdjust="0"/>
  </p:normalViewPr>
  <p:slideViewPr>
    <p:cSldViewPr snapToGrid="0">
      <p:cViewPr varScale="1">
        <p:scale>
          <a:sx n="68" d="100"/>
          <a:sy n="68" d="100"/>
        </p:scale>
        <p:origin x="792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F63E68-275D-4A46-A2A5-29A42406E730}" type="doc">
      <dgm:prSet loTypeId="urn:microsoft.com/office/officeart/2008/layout/HalfCircleOrganizationChart" loCatId="hierarchy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E753F14-53B0-450A-80BB-DEB9FF9116E6}">
      <dgm:prSet phldrT="[Text]" custT="1"/>
      <dgm:spPr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cross"/>
        </a:sp3d>
      </dgm:spPr>
      <dgm:t>
        <a:bodyPr/>
        <a:lstStyle/>
        <a:p>
          <a:r>
            <a:rPr lang="bn-IN" sz="54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খরিপ মৌসুম দুই প্রকার </a:t>
          </a:r>
          <a:endParaRPr lang="en-US" sz="6500" b="1" cap="none" spc="0" dirty="0">
            <a:ln w="22225">
              <a:solidFill>
                <a:schemeClr val="accent2"/>
              </a:solidFill>
              <a:prstDash val="solid"/>
            </a:ln>
            <a:solidFill>
              <a:srgbClr val="C00000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4E5004D-2C5E-42E5-BF1A-E6330BFDF913}" type="parTrans" cxnId="{EAB3854A-A6FF-4F24-AAEE-10FA15C70263}">
      <dgm:prSet/>
      <dgm:spPr/>
      <dgm:t>
        <a:bodyPr/>
        <a:lstStyle/>
        <a:p>
          <a:endParaRPr lang="en-US"/>
        </a:p>
      </dgm:t>
    </dgm:pt>
    <dgm:pt modelId="{97F9A38C-A96C-4F21-AB06-1A7A32549F0D}" type="sibTrans" cxnId="{EAB3854A-A6FF-4F24-AAEE-10FA15C70263}">
      <dgm:prSet/>
      <dgm:spPr/>
      <dgm:t>
        <a:bodyPr/>
        <a:lstStyle/>
        <a:p>
          <a:endParaRPr lang="en-US"/>
        </a:p>
      </dgm:t>
    </dgm:pt>
    <dgm:pt modelId="{6270B0BD-0194-4A38-9F1F-58F69FD2CB00}">
      <dgm:prSet phldrT="[Text]" custT="1"/>
      <dgm:spPr/>
      <dgm:t>
        <a:bodyPr/>
        <a:lstStyle/>
        <a:p>
          <a:r>
            <a:rPr lang="bn-IN" sz="5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খরিপ- ১</a:t>
          </a:r>
          <a:endParaRPr lang="en-US" sz="5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74A6D1B-8C0A-4EBF-96CE-AA77152A6BF3}" type="parTrans" cxnId="{B0E3071E-51C2-4512-B406-1F7ACE4648C2}">
      <dgm:prSet/>
      <dgm:spPr/>
      <dgm:t>
        <a:bodyPr/>
        <a:lstStyle/>
        <a:p>
          <a:endParaRPr lang="en-US"/>
        </a:p>
      </dgm:t>
    </dgm:pt>
    <dgm:pt modelId="{4E4EFC56-71E8-4BCD-8BD2-C1287A9E02D3}" type="sibTrans" cxnId="{B0E3071E-51C2-4512-B406-1F7ACE4648C2}">
      <dgm:prSet/>
      <dgm:spPr/>
      <dgm:t>
        <a:bodyPr/>
        <a:lstStyle/>
        <a:p>
          <a:endParaRPr lang="en-US"/>
        </a:p>
      </dgm:t>
    </dgm:pt>
    <dgm:pt modelId="{E7F7D34E-FF84-442A-90A3-4CD7EC161B8D}">
      <dgm:prSet phldrT="[Text]" custT="1"/>
      <dgm:spPr/>
      <dgm:t>
        <a:bodyPr/>
        <a:lstStyle/>
        <a:p>
          <a:r>
            <a:rPr lang="bn-IN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খরিপ- ২</a:t>
          </a:r>
          <a:endParaRPr lang="en-US" sz="6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19CC8C0-26C1-4E0E-8EBE-3E18A06ABBC6}" type="parTrans" cxnId="{8F0D851F-4299-4B58-984D-CEF9E88043F7}">
      <dgm:prSet/>
      <dgm:spPr/>
      <dgm:t>
        <a:bodyPr/>
        <a:lstStyle/>
        <a:p>
          <a:endParaRPr lang="en-US"/>
        </a:p>
      </dgm:t>
    </dgm:pt>
    <dgm:pt modelId="{9364D4A2-1320-46D0-8A27-011C4622BDD7}" type="sibTrans" cxnId="{8F0D851F-4299-4B58-984D-CEF9E88043F7}">
      <dgm:prSet/>
      <dgm:spPr/>
      <dgm:t>
        <a:bodyPr/>
        <a:lstStyle/>
        <a:p>
          <a:endParaRPr lang="en-US"/>
        </a:p>
      </dgm:t>
    </dgm:pt>
    <dgm:pt modelId="{F2390B12-11B2-4F35-986F-9535101B882C}" type="pres">
      <dgm:prSet presAssocID="{14F63E68-275D-4A46-A2A5-29A42406E730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7FDB138-10B8-4542-89C7-69F9408C9AEE}" type="pres">
      <dgm:prSet presAssocID="{0E753F14-53B0-450A-80BB-DEB9FF9116E6}" presName="hierRoot1" presStyleCnt="0">
        <dgm:presLayoutVars>
          <dgm:hierBranch val="init"/>
        </dgm:presLayoutVars>
      </dgm:prSet>
      <dgm:spPr/>
    </dgm:pt>
    <dgm:pt modelId="{34D57A6A-5D1A-40BE-B7DF-D46AF15D7849}" type="pres">
      <dgm:prSet presAssocID="{0E753F14-53B0-450A-80BB-DEB9FF9116E6}" presName="rootComposite1" presStyleCnt="0"/>
      <dgm:spPr/>
    </dgm:pt>
    <dgm:pt modelId="{1BFEEC58-3911-4D6C-89BB-5EE37625C421}" type="pres">
      <dgm:prSet presAssocID="{0E753F14-53B0-450A-80BB-DEB9FF9116E6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4B0D33-810B-42FD-B6BC-7804A491BB90}" type="pres">
      <dgm:prSet presAssocID="{0E753F14-53B0-450A-80BB-DEB9FF9116E6}" presName="topArc1" presStyleLbl="parChTrans1D1" presStyleIdx="0" presStyleCnt="6"/>
      <dgm:spPr/>
    </dgm:pt>
    <dgm:pt modelId="{D1598896-2CA5-4BB9-8DBB-2A4F4557F8C8}" type="pres">
      <dgm:prSet presAssocID="{0E753F14-53B0-450A-80BB-DEB9FF9116E6}" presName="bottomArc1" presStyleLbl="parChTrans1D1" presStyleIdx="1" presStyleCnt="6"/>
      <dgm:spPr/>
    </dgm:pt>
    <dgm:pt modelId="{C75EA4AA-87F9-416A-8A08-DCF73675C774}" type="pres">
      <dgm:prSet presAssocID="{0E753F14-53B0-450A-80BB-DEB9FF9116E6}" presName="topConnNode1" presStyleLbl="node1" presStyleIdx="0" presStyleCnt="0"/>
      <dgm:spPr/>
      <dgm:t>
        <a:bodyPr/>
        <a:lstStyle/>
        <a:p>
          <a:endParaRPr lang="en-US"/>
        </a:p>
      </dgm:t>
    </dgm:pt>
    <dgm:pt modelId="{DBB3BF95-6A16-489C-9049-480E409F6865}" type="pres">
      <dgm:prSet presAssocID="{0E753F14-53B0-450A-80BB-DEB9FF9116E6}" presName="hierChild2" presStyleCnt="0"/>
      <dgm:spPr/>
    </dgm:pt>
    <dgm:pt modelId="{9832BB7C-0D2D-46A1-9718-5F00A335A6AC}" type="pres">
      <dgm:prSet presAssocID="{574A6D1B-8C0A-4EBF-96CE-AA77152A6BF3}" presName="Name28" presStyleLbl="parChTrans1D2" presStyleIdx="0" presStyleCnt="2"/>
      <dgm:spPr/>
      <dgm:t>
        <a:bodyPr/>
        <a:lstStyle/>
        <a:p>
          <a:endParaRPr lang="en-US"/>
        </a:p>
      </dgm:t>
    </dgm:pt>
    <dgm:pt modelId="{CD16CDC5-B4F7-45C5-9215-E80265790423}" type="pres">
      <dgm:prSet presAssocID="{6270B0BD-0194-4A38-9F1F-58F69FD2CB00}" presName="hierRoot2" presStyleCnt="0">
        <dgm:presLayoutVars>
          <dgm:hierBranch val="init"/>
        </dgm:presLayoutVars>
      </dgm:prSet>
      <dgm:spPr/>
    </dgm:pt>
    <dgm:pt modelId="{4A6977C2-81F8-4C4E-8B69-9F47FB022BB9}" type="pres">
      <dgm:prSet presAssocID="{6270B0BD-0194-4A38-9F1F-58F69FD2CB00}" presName="rootComposite2" presStyleCnt="0"/>
      <dgm:spPr/>
    </dgm:pt>
    <dgm:pt modelId="{3DE43FC7-7AA3-443F-8188-150E51F1F590}" type="pres">
      <dgm:prSet presAssocID="{6270B0BD-0194-4A38-9F1F-58F69FD2CB00}" presName="rootText2" presStyleLbl="alignAcc1" presStyleIdx="0" presStyleCnt="0" custScaleY="976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5824D6-6ECD-4B88-988B-BAA579598970}" type="pres">
      <dgm:prSet presAssocID="{6270B0BD-0194-4A38-9F1F-58F69FD2CB00}" presName="topArc2" presStyleLbl="parChTrans1D1" presStyleIdx="2" presStyleCnt="6"/>
      <dgm:spPr/>
    </dgm:pt>
    <dgm:pt modelId="{9527FC52-DEBE-4EDE-A9EC-9B646694A66E}" type="pres">
      <dgm:prSet presAssocID="{6270B0BD-0194-4A38-9F1F-58F69FD2CB00}" presName="bottomArc2" presStyleLbl="parChTrans1D1" presStyleIdx="3" presStyleCnt="6"/>
      <dgm:spPr/>
    </dgm:pt>
    <dgm:pt modelId="{AB45D4D4-B80B-4669-8A80-F27A3927EACC}" type="pres">
      <dgm:prSet presAssocID="{6270B0BD-0194-4A38-9F1F-58F69FD2CB00}" presName="topConnNode2" presStyleLbl="node2" presStyleIdx="0" presStyleCnt="0"/>
      <dgm:spPr/>
      <dgm:t>
        <a:bodyPr/>
        <a:lstStyle/>
        <a:p>
          <a:endParaRPr lang="en-US"/>
        </a:p>
      </dgm:t>
    </dgm:pt>
    <dgm:pt modelId="{77A8CA4D-C657-4189-9661-EBEE2362F7A3}" type="pres">
      <dgm:prSet presAssocID="{6270B0BD-0194-4A38-9F1F-58F69FD2CB00}" presName="hierChild4" presStyleCnt="0"/>
      <dgm:spPr/>
    </dgm:pt>
    <dgm:pt modelId="{67C5CBDB-96D4-416D-B9DB-1FB1BE313319}" type="pres">
      <dgm:prSet presAssocID="{6270B0BD-0194-4A38-9F1F-58F69FD2CB00}" presName="hierChild5" presStyleCnt="0"/>
      <dgm:spPr/>
    </dgm:pt>
    <dgm:pt modelId="{84D27727-6EB9-4D59-A02B-305CDDE38028}" type="pres">
      <dgm:prSet presAssocID="{519CC8C0-26C1-4E0E-8EBE-3E18A06ABBC6}" presName="Name28" presStyleLbl="parChTrans1D2" presStyleIdx="1" presStyleCnt="2"/>
      <dgm:spPr/>
      <dgm:t>
        <a:bodyPr/>
        <a:lstStyle/>
        <a:p>
          <a:endParaRPr lang="en-US"/>
        </a:p>
      </dgm:t>
    </dgm:pt>
    <dgm:pt modelId="{6F445A4A-3BF0-4563-B34B-F205AE5C0B79}" type="pres">
      <dgm:prSet presAssocID="{E7F7D34E-FF84-442A-90A3-4CD7EC161B8D}" presName="hierRoot2" presStyleCnt="0">
        <dgm:presLayoutVars>
          <dgm:hierBranch val="init"/>
        </dgm:presLayoutVars>
      </dgm:prSet>
      <dgm:spPr/>
    </dgm:pt>
    <dgm:pt modelId="{986A96B1-C20F-4A27-B16E-B0590A85BA76}" type="pres">
      <dgm:prSet presAssocID="{E7F7D34E-FF84-442A-90A3-4CD7EC161B8D}" presName="rootComposite2" presStyleCnt="0"/>
      <dgm:spPr/>
    </dgm:pt>
    <dgm:pt modelId="{88E7DF20-7E02-4899-8DC3-2DA7DEE104D3}" type="pres">
      <dgm:prSet presAssocID="{E7F7D34E-FF84-442A-90A3-4CD7EC161B8D}" presName="rootText2" presStyleLbl="alignAcc1" presStyleIdx="0" presStyleCnt="0" custScaleY="978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3826C22-2729-4F5A-8B66-A9D0D20A6FB8}" type="pres">
      <dgm:prSet presAssocID="{E7F7D34E-FF84-442A-90A3-4CD7EC161B8D}" presName="topArc2" presStyleLbl="parChTrans1D1" presStyleIdx="4" presStyleCnt="6"/>
      <dgm:spPr/>
    </dgm:pt>
    <dgm:pt modelId="{244C8D2A-76C2-4B09-8A27-51AC1964E79E}" type="pres">
      <dgm:prSet presAssocID="{E7F7D34E-FF84-442A-90A3-4CD7EC161B8D}" presName="bottomArc2" presStyleLbl="parChTrans1D1" presStyleIdx="5" presStyleCnt="6"/>
      <dgm:spPr/>
    </dgm:pt>
    <dgm:pt modelId="{7F7FF025-3052-42DE-B1BD-0206168C4825}" type="pres">
      <dgm:prSet presAssocID="{E7F7D34E-FF84-442A-90A3-4CD7EC161B8D}" presName="topConnNode2" presStyleLbl="node2" presStyleIdx="0" presStyleCnt="0"/>
      <dgm:spPr/>
      <dgm:t>
        <a:bodyPr/>
        <a:lstStyle/>
        <a:p>
          <a:endParaRPr lang="en-US"/>
        </a:p>
      </dgm:t>
    </dgm:pt>
    <dgm:pt modelId="{069C102C-C94D-4760-B95A-1E9272D25B62}" type="pres">
      <dgm:prSet presAssocID="{E7F7D34E-FF84-442A-90A3-4CD7EC161B8D}" presName="hierChild4" presStyleCnt="0"/>
      <dgm:spPr/>
    </dgm:pt>
    <dgm:pt modelId="{3DFF2C7C-431E-47EA-B8AB-044C9826670E}" type="pres">
      <dgm:prSet presAssocID="{E7F7D34E-FF84-442A-90A3-4CD7EC161B8D}" presName="hierChild5" presStyleCnt="0"/>
      <dgm:spPr/>
    </dgm:pt>
    <dgm:pt modelId="{A7D8A2A3-6993-477A-884C-12D37BCFEA8E}" type="pres">
      <dgm:prSet presAssocID="{0E753F14-53B0-450A-80BB-DEB9FF9116E6}" presName="hierChild3" presStyleCnt="0"/>
      <dgm:spPr/>
    </dgm:pt>
  </dgm:ptLst>
  <dgm:cxnLst>
    <dgm:cxn modelId="{5BF82773-0AB0-4F9E-BEDD-AFD6E6EC90B1}" type="presOf" srcId="{6270B0BD-0194-4A38-9F1F-58F69FD2CB00}" destId="{3DE43FC7-7AA3-443F-8188-150E51F1F590}" srcOrd="0" destOrd="0" presId="urn:microsoft.com/office/officeart/2008/layout/HalfCircleOrganizationChart"/>
    <dgm:cxn modelId="{8F0D851F-4299-4B58-984D-CEF9E88043F7}" srcId="{0E753F14-53B0-450A-80BB-DEB9FF9116E6}" destId="{E7F7D34E-FF84-442A-90A3-4CD7EC161B8D}" srcOrd="1" destOrd="0" parTransId="{519CC8C0-26C1-4E0E-8EBE-3E18A06ABBC6}" sibTransId="{9364D4A2-1320-46D0-8A27-011C4622BDD7}"/>
    <dgm:cxn modelId="{8D923289-FBD3-492F-900C-E2F750CC1304}" type="presOf" srcId="{14F63E68-275D-4A46-A2A5-29A42406E730}" destId="{F2390B12-11B2-4F35-986F-9535101B882C}" srcOrd="0" destOrd="0" presId="urn:microsoft.com/office/officeart/2008/layout/HalfCircleOrganizationChart"/>
    <dgm:cxn modelId="{8BB0EA44-3F6C-43F5-9731-9B3C537AC794}" type="presOf" srcId="{0E753F14-53B0-450A-80BB-DEB9FF9116E6}" destId="{C75EA4AA-87F9-416A-8A08-DCF73675C774}" srcOrd="1" destOrd="0" presId="urn:microsoft.com/office/officeart/2008/layout/HalfCircleOrganizationChart"/>
    <dgm:cxn modelId="{DC0761DA-1192-4877-9E42-EF68C079A9A2}" type="presOf" srcId="{6270B0BD-0194-4A38-9F1F-58F69FD2CB00}" destId="{AB45D4D4-B80B-4669-8A80-F27A3927EACC}" srcOrd="1" destOrd="0" presId="urn:microsoft.com/office/officeart/2008/layout/HalfCircleOrganizationChart"/>
    <dgm:cxn modelId="{76E8834C-AD68-4347-992D-89E70B6823A9}" type="presOf" srcId="{574A6D1B-8C0A-4EBF-96CE-AA77152A6BF3}" destId="{9832BB7C-0D2D-46A1-9718-5F00A335A6AC}" srcOrd="0" destOrd="0" presId="urn:microsoft.com/office/officeart/2008/layout/HalfCircleOrganizationChart"/>
    <dgm:cxn modelId="{CBD3B126-7AB3-439B-871A-2770E1ADCC89}" type="presOf" srcId="{E7F7D34E-FF84-442A-90A3-4CD7EC161B8D}" destId="{88E7DF20-7E02-4899-8DC3-2DA7DEE104D3}" srcOrd="0" destOrd="0" presId="urn:microsoft.com/office/officeart/2008/layout/HalfCircleOrganizationChart"/>
    <dgm:cxn modelId="{EAB3854A-A6FF-4F24-AAEE-10FA15C70263}" srcId="{14F63E68-275D-4A46-A2A5-29A42406E730}" destId="{0E753F14-53B0-450A-80BB-DEB9FF9116E6}" srcOrd="0" destOrd="0" parTransId="{D4E5004D-2C5E-42E5-BF1A-E6330BFDF913}" sibTransId="{97F9A38C-A96C-4F21-AB06-1A7A32549F0D}"/>
    <dgm:cxn modelId="{6D396B1B-F056-4758-BFC1-252D844915DC}" type="presOf" srcId="{0E753F14-53B0-450A-80BB-DEB9FF9116E6}" destId="{1BFEEC58-3911-4D6C-89BB-5EE37625C421}" srcOrd="0" destOrd="0" presId="urn:microsoft.com/office/officeart/2008/layout/HalfCircleOrganizationChart"/>
    <dgm:cxn modelId="{34D1AFAE-BE38-4E90-BC0F-AE412A6A4C92}" type="presOf" srcId="{519CC8C0-26C1-4E0E-8EBE-3E18A06ABBC6}" destId="{84D27727-6EB9-4D59-A02B-305CDDE38028}" srcOrd="0" destOrd="0" presId="urn:microsoft.com/office/officeart/2008/layout/HalfCircleOrganizationChart"/>
    <dgm:cxn modelId="{B0E3071E-51C2-4512-B406-1F7ACE4648C2}" srcId="{0E753F14-53B0-450A-80BB-DEB9FF9116E6}" destId="{6270B0BD-0194-4A38-9F1F-58F69FD2CB00}" srcOrd="0" destOrd="0" parTransId="{574A6D1B-8C0A-4EBF-96CE-AA77152A6BF3}" sibTransId="{4E4EFC56-71E8-4BCD-8BD2-C1287A9E02D3}"/>
    <dgm:cxn modelId="{9B198546-56D6-4039-AC11-5701348257FD}" type="presOf" srcId="{E7F7D34E-FF84-442A-90A3-4CD7EC161B8D}" destId="{7F7FF025-3052-42DE-B1BD-0206168C4825}" srcOrd="1" destOrd="0" presId="urn:microsoft.com/office/officeart/2008/layout/HalfCircleOrganizationChart"/>
    <dgm:cxn modelId="{61F8E01A-B17D-4D70-BA75-9D39FE019C19}" type="presParOf" srcId="{F2390B12-11B2-4F35-986F-9535101B882C}" destId="{47FDB138-10B8-4542-89C7-69F9408C9AEE}" srcOrd="0" destOrd="0" presId="urn:microsoft.com/office/officeart/2008/layout/HalfCircleOrganizationChart"/>
    <dgm:cxn modelId="{2171D5AB-9556-48A1-8BAA-9D6422696907}" type="presParOf" srcId="{47FDB138-10B8-4542-89C7-69F9408C9AEE}" destId="{34D57A6A-5D1A-40BE-B7DF-D46AF15D7849}" srcOrd="0" destOrd="0" presId="urn:microsoft.com/office/officeart/2008/layout/HalfCircleOrganizationChart"/>
    <dgm:cxn modelId="{23E1CD4E-B300-442E-9A6E-A85F7AF79008}" type="presParOf" srcId="{34D57A6A-5D1A-40BE-B7DF-D46AF15D7849}" destId="{1BFEEC58-3911-4D6C-89BB-5EE37625C421}" srcOrd="0" destOrd="0" presId="urn:microsoft.com/office/officeart/2008/layout/HalfCircleOrganizationChart"/>
    <dgm:cxn modelId="{02150DE6-15E4-41DE-961B-F1660417C4DA}" type="presParOf" srcId="{34D57A6A-5D1A-40BE-B7DF-D46AF15D7849}" destId="{364B0D33-810B-42FD-B6BC-7804A491BB90}" srcOrd="1" destOrd="0" presId="urn:microsoft.com/office/officeart/2008/layout/HalfCircleOrganizationChart"/>
    <dgm:cxn modelId="{5604BE20-2F67-4B40-B77C-472948AB7E79}" type="presParOf" srcId="{34D57A6A-5D1A-40BE-B7DF-D46AF15D7849}" destId="{D1598896-2CA5-4BB9-8DBB-2A4F4557F8C8}" srcOrd="2" destOrd="0" presId="urn:microsoft.com/office/officeart/2008/layout/HalfCircleOrganizationChart"/>
    <dgm:cxn modelId="{4F4037EB-5314-4D6D-A619-F3B53B7CA667}" type="presParOf" srcId="{34D57A6A-5D1A-40BE-B7DF-D46AF15D7849}" destId="{C75EA4AA-87F9-416A-8A08-DCF73675C774}" srcOrd="3" destOrd="0" presId="urn:microsoft.com/office/officeart/2008/layout/HalfCircleOrganizationChart"/>
    <dgm:cxn modelId="{7C37A990-65E1-49B6-8048-681618893E44}" type="presParOf" srcId="{47FDB138-10B8-4542-89C7-69F9408C9AEE}" destId="{DBB3BF95-6A16-489C-9049-480E409F6865}" srcOrd="1" destOrd="0" presId="urn:microsoft.com/office/officeart/2008/layout/HalfCircleOrganizationChart"/>
    <dgm:cxn modelId="{F937ECDD-B06C-4EB4-B9D6-0291911008E0}" type="presParOf" srcId="{DBB3BF95-6A16-489C-9049-480E409F6865}" destId="{9832BB7C-0D2D-46A1-9718-5F00A335A6AC}" srcOrd="0" destOrd="0" presId="urn:microsoft.com/office/officeart/2008/layout/HalfCircleOrganizationChart"/>
    <dgm:cxn modelId="{3BFFF75A-78E2-4A00-B46B-A37F48A8FD42}" type="presParOf" srcId="{DBB3BF95-6A16-489C-9049-480E409F6865}" destId="{CD16CDC5-B4F7-45C5-9215-E80265790423}" srcOrd="1" destOrd="0" presId="urn:microsoft.com/office/officeart/2008/layout/HalfCircleOrganizationChart"/>
    <dgm:cxn modelId="{B72A8EF0-3D5B-471B-BE0A-FCAA356C0578}" type="presParOf" srcId="{CD16CDC5-B4F7-45C5-9215-E80265790423}" destId="{4A6977C2-81F8-4C4E-8B69-9F47FB022BB9}" srcOrd="0" destOrd="0" presId="urn:microsoft.com/office/officeart/2008/layout/HalfCircleOrganizationChart"/>
    <dgm:cxn modelId="{26BEC7E3-CE4A-479C-BF8E-19F7CB59264C}" type="presParOf" srcId="{4A6977C2-81F8-4C4E-8B69-9F47FB022BB9}" destId="{3DE43FC7-7AA3-443F-8188-150E51F1F590}" srcOrd="0" destOrd="0" presId="urn:microsoft.com/office/officeart/2008/layout/HalfCircleOrganizationChart"/>
    <dgm:cxn modelId="{119DC08F-15F8-4C17-9AF6-47C6C92FB323}" type="presParOf" srcId="{4A6977C2-81F8-4C4E-8B69-9F47FB022BB9}" destId="{8E5824D6-6ECD-4B88-988B-BAA579598970}" srcOrd="1" destOrd="0" presId="urn:microsoft.com/office/officeart/2008/layout/HalfCircleOrganizationChart"/>
    <dgm:cxn modelId="{A1C107B9-3C04-4F46-91B7-1E53373A6C0D}" type="presParOf" srcId="{4A6977C2-81F8-4C4E-8B69-9F47FB022BB9}" destId="{9527FC52-DEBE-4EDE-A9EC-9B646694A66E}" srcOrd="2" destOrd="0" presId="urn:microsoft.com/office/officeart/2008/layout/HalfCircleOrganizationChart"/>
    <dgm:cxn modelId="{CDA91AFF-7273-4A23-8E53-A2B405AF8C32}" type="presParOf" srcId="{4A6977C2-81F8-4C4E-8B69-9F47FB022BB9}" destId="{AB45D4D4-B80B-4669-8A80-F27A3927EACC}" srcOrd="3" destOrd="0" presId="urn:microsoft.com/office/officeart/2008/layout/HalfCircleOrganizationChart"/>
    <dgm:cxn modelId="{0184774A-51FA-413F-BF0B-09F101F2FBFA}" type="presParOf" srcId="{CD16CDC5-B4F7-45C5-9215-E80265790423}" destId="{77A8CA4D-C657-4189-9661-EBEE2362F7A3}" srcOrd="1" destOrd="0" presId="urn:microsoft.com/office/officeart/2008/layout/HalfCircleOrganizationChart"/>
    <dgm:cxn modelId="{F8250FEE-3E75-4B18-8D65-67DD3A408F80}" type="presParOf" srcId="{CD16CDC5-B4F7-45C5-9215-E80265790423}" destId="{67C5CBDB-96D4-416D-B9DB-1FB1BE313319}" srcOrd="2" destOrd="0" presId="urn:microsoft.com/office/officeart/2008/layout/HalfCircleOrganizationChart"/>
    <dgm:cxn modelId="{306B79EF-9C25-46C6-9DDC-5F6C92AA63ED}" type="presParOf" srcId="{DBB3BF95-6A16-489C-9049-480E409F6865}" destId="{84D27727-6EB9-4D59-A02B-305CDDE38028}" srcOrd="2" destOrd="0" presId="urn:microsoft.com/office/officeart/2008/layout/HalfCircleOrganizationChart"/>
    <dgm:cxn modelId="{722891F9-68DB-440C-BB1F-D180EA7E266C}" type="presParOf" srcId="{DBB3BF95-6A16-489C-9049-480E409F6865}" destId="{6F445A4A-3BF0-4563-B34B-F205AE5C0B79}" srcOrd="3" destOrd="0" presId="urn:microsoft.com/office/officeart/2008/layout/HalfCircleOrganizationChart"/>
    <dgm:cxn modelId="{8D4E76AA-83F0-4B28-B088-0EF7ACEC354C}" type="presParOf" srcId="{6F445A4A-3BF0-4563-B34B-F205AE5C0B79}" destId="{986A96B1-C20F-4A27-B16E-B0590A85BA76}" srcOrd="0" destOrd="0" presId="urn:microsoft.com/office/officeart/2008/layout/HalfCircleOrganizationChart"/>
    <dgm:cxn modelId="{277E4B2A-175D-41EF-9A47-A3E8C6202E43}" type="presParOf" srcId="{986A96B1-C20F-4A27-B16E-B0590A85BA76}" destId="{88E7DF20-7E02-4899-8DC3-2DA7DEE104D3}" srcOrd="0" destOrd="0" presId="urn:microsoft.com/office/officeart/2008/layout/HalfCircleOrganizationChart"/>
    <dgm:cxn modelId="{3C81B7C8-3D66-4FCF-B451-FCB1DB75B01A}" type="presParOf" srcId="{986A96B1-C20F-4A27-B16E-B0590A85BA76}" destId="{33826C22-2729-4F5A-8B66-A9D0D20A6FB8}" srcOrd="1" destOrd="0" presId="urn:microsoft.com/office/officeart/2008/layout/HalfCircleOrganizationChart"/>
    <dgm:cxn modelId="{D0FBDDEC-F7B9-4C13-9599-153A76BF09FF}" type="presParOf" srcId="{986A96B1-C20F-4A27-B16E-B0590A85BA76}" destId="{244C8D2A-76C2-4B09-8A27-51AC1964E79E}" srcOrd="2" destOrd="0" presId="urn:microsoft.com/office/officeart/2008/layout/HalfCircleOrganizationChart"/>
    <dgm:cxn modelId="{E86154A7-A537-4771-8E59-9DF63442DA4A}" type="presParOf" srcId="{986A96B1-C20F-4A27-B16E-B0590A85BA76}" destId="{7F7FF025-3052-42DE-B1BD-0206168C4825}" srcOrd="3" destOrd="0" presId="urn:microsoft.com/office/officeart/2008/layout/HalfCircleOrganizationChart"/>
    <dgm:cxn modelId="{14593CF4-9D42-4CCF-ACEB-B77B73E3AD64}" type="presParOf" srcId="{6F445A4A-3BF0-4563-B34B-F205AE5C0B79}" destId="{069C102C-C94D-4760-B95A-1E9272D25B62}" srcOrd="1" destOrd="0" presId="urn:microsoft.com/office/officeart/2008/layout/HalfCircleOrganizationChart"/>
    <dgm:cxn modelId="{020BEB51-585D-4A2A-B835-A0BA9756C102}" type="presParOf" srcId="{6F445A4A-3BF0-4563-B34B-F205AE5C0B79}" destId="{3DFF2C7C-431E-47EA-B8AB-044C9826670E}" srcOrd="2" destOrd="0" presId="urn:microsoft.com/office/officeart/2008/layout/HalfCircleOrganizationChart"/>
    <dgm:cxn modelId="{9AB7E075-1940-42DE-8AD4-DBE85F163DBB}" type="presParOf" srcId="{47FDB138-10B8-4542-89C7-69F9408C9AEE}" destId="{A7D8A2A3-6993-477A-884C-12D37BCFEA8E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D27727-6EB9-4D59-A02B-305CDDE38028}">
      <dsp:nvSpPr>
        <dsp:cNvPr id="0" name=""/>
        <dsp:cNvSpPr/>
      </dsp:nvSpPr>
      <dsp:spPr>
        <a:xfrm>
          <a:off x="4385994" y="2305581"/>
          <a:ext cx="2400223" cy="8509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4378"/>
              </a:lnTo>
              <a:lnTo>
                <a:pt x="2400223" y="434378"/>
              </a:lnTo>
              <a:lnTo>
                <a:pt x="2400223" y="85094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32BB7C-0D2D-46A1-9718-5F00A335A6AC}">
      <dsp:nvSpPr>
        <dsp:cNvPr id="0" name=""/>
        <dsp:cNvSpPr/>
      </dsp:nvSpPr>
      <dsp:spPr>
        <a:xfrm>
          <a:off x="1985770" y="2305581"/>
          <a:ext cx="2400223" cy="852215"/>
        </a:xfrm>
        <a:custGeom>
          <a:avLst/>
          <a:gdLst/>
          <a:ahLst/>
          <a:cxnLst/>
          <a:rect l="0" t="0" r="0" b="0"/>
          <a:pathLst>
            <a:path>
              <a:moveTo>
                <a:pt x="2400223" y="0"/>
              </a:moveTo>
              <a:lnTo>
                <a:pt x="2400223" y="435647"/>
              </a:lnTo>
              <a:lnTo>
                <a:pt x="0" y="435647"/>
              </a:lnTo>
              <a:lnTo>
                <a:pt x="0" y="85221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4B0D33-810B-42FD-B6BC-7804A491BB90}">
      <dsp:nvSpPr>
        <dsp:cNvPr id="0" name=""/>
        <dsp:cNvSpPr/>
      </dsp:nvSpPr>
      <dsp:spPr>
        <a:xfrm>
          <a:off x="3394166" y="321925"/>
          <a:ext cx="1983655" cy="1983655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598896-2CA5-4BB9-8DBB-2A4F4557F8C8}">
      <dsp:nvSpPr>
        <dsp:cNvPr id="0" name=""/>
        <dsp:cNvSpPr/>
      </dsp:nvSpPr>
      <dsp:spPr>
        <a:xfrm>
          <a:off x="3394166" y="321925"/>
          <a:ext cx="1983655" cy="1983655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FEEC58-3911-4D6C-89BB-5EE37625C421}">
      <dsp:nvSpPr>
        <dsp:cNvPr id="0" name=""/>
        <dsp:cNvSpPr/>
      </dsp:nvSpPr>
      <dsp:spPr>
        <a:xfrm>
          <a:off x="2402338" y="678983"/>
          <a:ext cx="3967311" cy="1269539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635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400" b="1" kern="1200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খরিপ মৌসুম দুই প্রকার </a:t>
          </a:r>
          <a:endParaRPr lang="en-US" sz="6500" b="1" kern="1200" cap="none" spc="0" dirty="0">
            <a:ln w="22225">
              <a:solidFill>
                <a:schemeClr val="accent2"/>
              </a:solidFill>
              <a:prstDash val="solid"/>
            </a:ln>
            <a:solidFill>
              <a:srgbClr val="C00000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402338" y="678983"/>
        <a:ext cx="3967311" cy="1269539"/>
      </dsp:txXfrm>
    </dsp:sp>
    <dsp:sp modelId="{8E5824D6-6ECD-4B88-988B-BAA579598970}">
      <dsp:nvSpPr>
        <dsp:cNvPr id="0" name=""/>
        <dsp:cNvSpPr/>
      </dsp:nvSpPr>
      <dsp:spPr>
        <a:xfrm>
          <a:off x="993942" y="3157796"/>
          <a:ext cx="1983655" cy="193711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27FC52-DEBE-4EDE-A9EC-9B646694A66E}">
      <dsp:nvSpPr>
        <dsp:cNvPr id="0" name=""/>
        <dsp:cNvSpPr/>
      </dsp:nvSpPr>
      <dsp:spPr>
        <a:xfrm>
          <a:off x="993942" y="3157796"/>
          <a:ext cx="1983655" cy="193711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E43FC7-7AA3-443F-8188-150E51F1F590}">
      <dsp:nvSpPr>
        <dsp:cNvPr id="0" name=""/>
        <dsp:cNvSpPr/>
      </dsp:nvSpPr>
      <dsp:spPr>
        <a:xfrm>
          <a:off x="2114" y="3506478"/>
          <a:ext cx="3967311" cy="1239756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খরিপ- ১</a:t>
          </a:r>
          <a:endParaRPr lang="en-US" sz="5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14" y="3506478"/>
        <a:ext cx="3967311" cy="1239756"/>
      </dsp:txXfrm>
    </dsp:sp>
    <dsp:sp modelId="{33826C22-2729-4F5A-8B66-A9D0D20A6FB8}">
      <dsp:nvSpPr>
        <dsp:cNvPr id="0" name=""/>
        <dsp:cNvSpPr/>
      </dsp:nvSpPr>
      <dsp:spPr>
        <a:xfrm>
          <a:off x="5794389" y="3156527"/>
          <a:ext cx="1983655" cy="194021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4C8D2A-76C2-4B09-8A27-51AC1964E79E}">
      <dsp:nvSpPr>
        <dsp:cNvPr id="0" name=""/>
        <dsp:cNvSpPr/>
      </dsp:nvSpPr>
      <dsp:spPr>
        <a:xfrm>
          <a:off x="5794389" y="3156527"/>
          <a:ext cx="1983655" cy="194021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E7DF20-7E02-4899-8DC3-2DA7DEE104D3}">
      <dsp:nvSpPr>
        <dsp:cNvPr id="0" name=""/>
        <dsp:cNvSpPr/>
      </dsp:nvSpPr>
      <dsp:spPr>
        <a:xfrm>
          <a:off x="4802561" y="3505766"/>
          <a:ext cx="3967311" cy="1241736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খরিপ- ২</a:t>
          </a:r>
          <a:endParaRPr lang="en-US" sz="6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02561" y="3505766"/>
        <a:ext cx="3967311" cy="12417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4480F-5976-4FC2-BA7C-F61496844F87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C3E98-BEF8-42D9-9EC7-DDCD1871F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7" algn="l" defTabSz="914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34" algn="l" defTabSz="914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03" algn="l" defTabSz="914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70" algn="l" defTabSz="914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37" algn="l" defTabSz="914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04" algn="l" defTabSz="914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72" algn="l" defTabSz="914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40" algn="l" defTabSz="914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C3E98-BEF8-42D9-9EC7-DDCD1871F7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69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C3E98-BEF8-42D9-9EC7-DDCD1871F7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0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C3E98-BEF8-42D9-9EC7-DDCD1871F7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87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C3E98-BEF8-42D9-9EC7-DDCD1871F7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961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C3E98-BEF8-42D9-9EC7-DDCD1871F75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472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C3E98-BEF8-42D9-9EC7-DDCD1871F75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734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C3E98-BEF8-42D9-9EC7-DDCD1871F75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533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6" indent="0" algn="ctr">
              <a:buNone/>
              <a:defRPr sz="2000"/>
            </a:lvl2pPr>
            <a:lvl3pPr marL="914372" indent="0" algn="ctr">
              <a:buNone/>
              <a:defRPr sz="1801"/>
            </a:lvl3pPr>
            <a:lvl4pPr marL="1371557" indent="0" algn="ctr">
              <a:buNone/>
              <a:defRPr sz="1600"/>
            </a:lvl4pPr>
            <a:lvl5pPr marL="1828743" indent="0" algn="ctr">
              <a:buNone/>
              <a:defRPr sz="1600"/>
            </a:lvl5pPr>
            <a:lvl6pPr marL="2285928" indent="0" algn="ctr">
              <a:buNone/>
              <a:defRPr sz="1600"/>
            </a:lvl6pPr>
            <a:lvl7pPr marL="2743115" indent="0" algn="ctr">
              <a:buNone/>
              <a:defRPr sz="1600"/>
            </a:lvl7pPr>
            <a:lvl8pPr marL="3200301" indent="0" algn="ctr">
              <a:buNone/>
              <a:defRPr sz="1600"/>
            </a:lvl8pPr>
            <a:lvl9pPr marL="3657485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F2C7-57AE-4101-A160-3852345AD3B7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A7326-4F5E-4C0E-AA42-ABD7DA68F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10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F2C7-57AE-4101-A160-3852345AD3B7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A7326-4F5E-4C0E-AA42-ABD7DA68F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29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1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F2C7-57AE-4101-A160-3852345AD3B7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A7326-4F5E-4C0E-AA42-ABD7DA68F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494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F2C7-57AE-4101-A160-3852345AD3B7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A7326-4F5E-4C0E-AA42-ABD7DA68F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943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2"/>
            <a:ext cx="10515600" cy="28527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8"/>
            <a:ext cx="10515600" cy="15001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2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F2C7-57AE-4101-A160-3852345AD3B7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A7326-4F5E-4C0E-AA42-ABD7DA68F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443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6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6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F2C7-57AE-4101-A160-3852345AD3B7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A7326-4F5E-4C0E-AA42-ABD7DA68F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69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30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6" indent="0">
              <a:buNone/>
              <a:defRPr sz="2000" b="1"/>
            </a:lvl2pPr>
            <a:lvl3pPr marL="914372" indent="0">
              <a:buNone/>
              <a:defRPr sz="1801" b="1"/>
            </a:lvl3pPr>
            <a:lvl4pPr marL="1371557" indent="0">
              <a:buNone/>
              <a:defRPr sz="1600" b="1"/>
            </a:lvl4pPr>
            <a:lvl5pPr marL="1828743" indent="0">
              <a:buNone/>
              <a:defRPr sz="1600" b="1"/>
            </a:lvl5pPr>
            <a:lvl6pPr marL="2285928" indent="0">
              <a:buNone/>
              <a:defRPr sz="1600" b="1"/>
            </a:lvl6pPr>
            <a:lvl7pPr marL="2743115" indent="0">
              <a:buNone/>
              <a:defRPr sz="1600" b="1"/>
            </a:lvl7pPr>
            <a:lvl8pPr marL="3200301" indent="0">
              <a:buNone/>
              <a:defRPr sz="1600" b="1"/>
            </a:lvl8pPr>
            <a:lvl9pPr marL="3657485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1" y="2505076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6" indent="0">
              <a:buNone/>
              <a:defRPr sz="2000" b="1"/>
            </a:lvl2pPr>
            <a:lvl3pPr marL="914372" indent="0">
              <a:buNone/>
              <a:defRPr sz="1801" b="1"/>
            </a:lvl3pPr>
            <a:lvl4pPr marL="1371557" indent="0">
              <a:buNone/>
              <a:defRPr sz="1600" b="1"/>
            </a:lvl4pPr>
            <a:lvl5pPr marL="1828743" indent="0">
              <a:buNone/>
              <a:defRPr sz="1600" b="1"/>
            </a:lvl5pPr>
            <a:lvl6pPr marL="2285928" indent="0">
              <a:buNone/>
              <a:defRPr sz="1600" b="1"/>
            </a:lvl6pPr>
            <a:lvl7pPr marL="2743115" indent="0">
              <a:buNone/>
              <a:defRPr sz="1600" b="1"/>
            </a:lvl7pPr>
            <a:lvl8pPr marL="3200301" indent="0">
              <a:buNone/>
              <a:defRPr sz="1600" b="1"/>
            </a:lvl8pPr>
            <a:lvl9pPr marL="3657485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6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F2C7-57AE-4101-A160-3852345AD3B7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A7326-4F5E-4C0E-AA42-ABD7DA68F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37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F2C7-57AE-4101-A160-3852345AD3B7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A7326-4F5E-4C0E-AA42-ABD7DA68F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867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F2C7-57AE-4101-A160-3852345AD3B7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pattFill prst="smCheck">
            <a:fgClr>
              <a:schemeClr val="accent1"/>
            </a:fgClr>
            <a:bgClr>
              <a:schemeClr val="bg1"/>
            </a:bgClr>
          </a:pattFill>
          <a:ln w="57150">
            <a:solidFill>
              <a:srgbClr val="5A278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/>
          </a:p>
        </p:txBody>
      </p:sp>
      <p:sp>
        <p:nvSpPr>
          <p:cNvPr id="6" name="Rectangle 5"/>
          <p:cNvSpPr/>
          <p:nvPr userDrawn="1"/>
        </p:nvSpPr>
        <p:spPr>
          <a:xfrm>
            <a:off x="121921" y="121921"/>
            <a:ext cx="11932921" cy="6629401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1" y="5303521"/>
            <a:ext cx="1654874" cy="1474089"/>
          </a:xfrm>
          <a:prstGeom prst="rect">
            <a:avLst/>
          </a:prstGeom>
          <a:ln>
            <a:noFill/>
          </a:ln>
          <a:effectLst>
            <a:outerShdw sx="1000" sy="1000" algn="ctr" rotWithShape="0">
              <a:schemeClr val="bg1"/>
            </a:outerShdw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3" y="122195"/>
            <a:ext cx="1082041" cy="605942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1" y="122059"/>
            <a:ext cx="1082038" cy="606218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76737" y="5348260"/>
            <a:ext cx="1514150" cy="1348738"/>
          </a:xfrm>
          <a:prstGeom prst="rect">
            <a:avLst/>
          </a:prstGeom>
          <a:ln>
            <a:noFill/>
          </a:ln>
          <a:effectLst>
            <a:outerShdw sx="1000" sy="1000" algn="ctr" rotWithShape="0">
              <a:schemeClr val="bg1"/>
            </a:outerShd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99398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0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6" indent="0">
              <a:buNone/>
              <a:defRPr sz="1401"/>
            </a:lvl2pPr>
            <a:lvl3pPr marL="914372" indent="0">
              <a:buNone/>
              <a:defRPr sz="1200"/>
            </a:lvl3pPr>
            <a:lvl4pPr marL="1371557" indent="0">
              <a:buNone/>
              <a:defRPr sz="1001"/>
            </a:lvl4pPr>
            <a:lvl5pPr marL="1828743" indent="0">
              <a:buNone/>
              <a:defRPr sz="1001"/>
            </a:lvl5pPr>
            <a:lvl6pPr marL="2285928" indent="0">
              <a:buNone/>
              <a:defRPr sz="1001"/>
            </a:lvl6pPr>
            <a:lvl7pPr marL="2743115" indent="0">
              <a:buNone/>
              <a:defRPr sz="1001"/>
            </a:lvl7pPr>
            <a:lvl8pPr marL="3200301" indent="0">
              <a:buNone/>
              <a:defRPr sz="1001"/>
            </a:lvl8pPr>
            <a:lvl9pPr marL="3657485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F2C7-57AE-4101-A160-3852345AD3B7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A7326-4F5E-4C0E-AA42-ABD7DA68F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614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0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6" indent="0">
              <a:buNone/>
              <a:defRPr sz="2800"/>
            </a:lvl2pPr>
            <a:lvl3pPr marL="914372" indent="0">
              <a:buNone/>
              <a:defRPr sz="2400"/>
            </a:lvl3pPr>
            <a:lvl4pPr marL="1371557" indent="0">
              <a:buNone/>
              <a:defRPr sz="2000"/>
            </a:lvl4pPr>
            <a:lvl5pPr marL="1828743" indent="0">
              <a:buNone/>
              <a:defRPr sz="2000"/>
            </a:lvl5pPr>
            <a:lvl6pPr marL="2285928" indent="0">
              <a:buNone/>
              <a:defRPr sz="2000"/>
            </a:lvl6pPr>
            <a:lvl7pPr marL="2743115" indent="0">
              <a:buNone/>
              <a:defRPr sz="2000"/>
            </a:lvl7pPr>
            <a:lvl8pPr marL="3200301" indent="0">
              <a:buNone/>
              <a:defRPr sz="2000"/>
            </a:lvl8pPr>
            <a:lvl9pPr marL="365748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6" indent="0">
              <a:buNone/>
              <a:defRPr sz="1401"/>
            </a:lvl2pPr>
            <a:lvl3pPr marL="914372" indent="0">
              <a:buNone/>
              <a:defRPr sz="1200"/>
            </a:lvl3pPr>
            <a:lvl4pPr marL="1371557" indent="0">
              <a:buNone/>
              <a:defRPr sz="1001"/>
            </a:lvl4pPr>
            <a:lvl5pPr marL="1828743" indent="0">
              <a:buNone/>
              <a:defRPr sz="1001"/>
            </a:lvl5pPr>
            <a:lvl6pPr marL="2285928" indent="0">
              <a:buNone/>
              <a:defRPr sz="1001"/>
            </a:lvl6pPr>
            <a:lvl7pPr marL="2743115" indent="0">
              <a:buNone/>
              <a:defRPr sz="1001"/>
            </a:lvl7pPr>
            <a:lvl8pPr marL="3200301" indent="0">
              <a:buNone/>
              <a:defRPr sz="1001"/>
            </a:lvl8pPr>
            <a:lvl9pPr marL="3657485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F2C7-57AE-4101-A160-3852345AD3B7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A7326-4F5E-4C0E-AA42-ABD7DA68F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973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7F2C7-57AE-4101-A160-3852345AD3B7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7326-4F5E-4C0E-AA42-ABD7DA68FF5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pattFill prst="smCheck">
            <a:fgClr>
              <a:schemeClr val="accent1"/>
            </a:fgClr>
            <a:bgClr>
              <a:schemeClr val="bg1"/>
            </a:bgClr>
          </a:pattFill>
          <a:ln w="57150">
            <a:solidFill>
              <a:srgbClr val="5A278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/>
          </a:p>
        </p:txBody>
      </p:sp>
      <p:sp>
        <p:nvSpPr>
          <p:cNvPr id="8" name="Rectangle 7"/>
          <p:cNvSpPr/>
          <p:nvPr userDrawn="1"/>
        </p:nvSpPr>
        <p:spPr>
          <a:xfrm>
            <a:off x="121921" y="121921"/>
            <a:ext cx="11932921" cy="6629401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1" y="5303521"/>
            <a:ext cx="1654874" cy="1474089"/>
          </a:xfrm>
          <a:prstGeom prst="rect">
            <a:avLst/>
          </a:prstGeom>
          <a:ln>
            <a:noFill/>
          </a:ln>
          <a:effectLst>
            <a:outerShdw sx="1000" sy="1000" algn="ctr" rotWithShape="0">
              <a:schemeClr val="bg1"/>
            </a:outerShdw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3" y="122195"/>
            <a:ext cx="1082041" cy="605942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1" y="122059"/>
            <a:ext cx="1082038" cy="606218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76737" y="5348260"/>
            <a:ext cx="1514150" cy="1348738"/>
          </a:xfrm>
          <a:prstGeom prst="rect">
            <a:avLst/>
          </a:prstGeom>
          <a:ln>
            <a:noFill/>
          </a:ln>
          <a:effectLst>
            <a:outerShdw sx="1000" sy="1000" algn="ctr" rotWithShape="0">
              <a:schemeClr val="bg1"/>
            </a:outerShd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9646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2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0" indent="-228594" algn="l" defTabSz="9143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4" indent="-228594" algn="l" defTabSz="9143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1" indent="-228594" algn="l" defTabSz="9143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7" indent="-228594" algn="l" defTabSz="9143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2" indent="-228594" algn="l" defTabSz="9143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8" indent="-228594" algn="l" defTabSz="9143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94" indent="-228594" algn="l" defTabSz="9143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79" indent="-228594" algn="l" defTabSz="9143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6" algn="l" defTabSz="91437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2" algn="l" defTabSz="91437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7" algn="l" defTabSz="91437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3" algn="l" defTabSz="91437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8" algn="l" defTabSz="91437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5" algn="l" defTabSz="91437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1" algn="l" defTabSz="91437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85" algn="l" defTabSz="91437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3" Type="http://schemas.openxmlformats.org/officeDocument/2006/relationships/image" Target="../media/image22.gif"/><Relationship Id="rId7" Type="http://schemas.openxmlformats.org/officeDocument/2006/relationships/image" Target="../media/image42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28.jpg"/><Relationship Id="rId4" Type="http://schemas.openxmlformats.org/officeDocument/2006/relationships/image" Target="../media/image4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7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1.jp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JPG"/><Relationship Id="rId4" Type="http://schemas.openxmlformats.org/officeDocument/2006/relationships/image" Target="../media/image6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eg"/><Relationship Id="rId7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7" Type="http://schemas.openxmlformats.org/officeDocument/2006/relationships/image" Target="../media/image79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jpeg"/><Relationship Id="rId5" Type="http://schemas.openxmlformats.org/officeDocument/2006/relationships/image" Target="../media/image77.jpg"/><Relationship Id="rId4" Type="http://schemas.openxmlformats.org/officeDocument/2006/relationships/image" Target="../media/image7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gif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Mahadi_ batarfl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268" y="967154"/>
            <a:ext cx="11163005" cy="54195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sp>
        <p:nvSpPr>
          <p:cNvPr id="5" name="Rectangle 4"/>
          <p:cNvSpPr/>
          <p:nvPr/>
        </p:nvSpPr>
        <p:spPr>
          <a:xfrm>
            <a:off x="2002638" y="173116"/>
            <a:ext cx="8205962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ক্লাসে </a:t>
            </a:r>
            <a:r>
              <a:rPr lang="en-US" sz="5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13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631479" y="209171"/>
            <a:ext cx="68360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খরিপ মৌসুমের বৈশিষ্ট্য     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45" y="863074"/>
            <a:ext cx="5532707" cy="532374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342" y="863074"/>
            <a:ext cx="5532707" cy="532374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sp>
        <p:nvSpPr>
          <p:cNvPr id="10" name="TextBox 9"/>
          <p:cNvSpPr txBox="1"/>
          <p:nvPr/>
        </p:nvSpPr>
        <p:spPr>
          <a:xfrm>
            <a:off x="915001" y="6186815"/>
            <a:ext cx="10341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রোগ ও পোকার আক্রমণ বেশি হয়।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12" y="789459"/>
            <a:ext cx="5532708" cy="539735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664" y="781997"/>
            <a:ext cx="5532707" cy="538931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sp>
        <p:nvSpPr>
          <p:cNvPr id="14" name="TextBox 13"/>
          <p:cNvSpPr txBox="1"/>
          <p:nvPr/>
        </p:nvSpPr>
        <p:spPr>
          <a:xfrm>
            <a:off x="907195" y="6200125"/>
            <a:ext cx="10341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 সেচের তেমন প্রয়োজন হয় না।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Content Placeholder 3" descr="2884513255_9f1aeecbd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762" y="789459"/>
            <a:ext cx="11083803" cy="5381852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sp>
        <p:nvSpPr>
          <p:cNvPr id="17" name="TextBox 16"/>
          <p:cNvSpPr txBox="1"/>
          <p:nvPr/>
        </p:nvSpPr>
        <p:spPr>
          <a:xfrm>
            <a:off x="892879" y="6155573"/>
            <a:ext cx="10341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দিনের দৈর্ঘ্য রাতের দৈর্ঘ্যের সমান বা বেশি হয়।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766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4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402068" y="391742"/>
            <a:ext cx="3528544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261" y="1217455"/>
            <a:ext cx="8924295" cy="4508098"/>
          </a:xfrm>
          <a:prstGeom prst="rect">
            <a:avLst/>
          </a:prstGeom>
        </p:spPr>
      </p:pic>
      <p:sp>
        <p:nvSpPr>
          <p:cNvPr id="8" name="Flowchart: Alternate Process 7"/>
          <p:cNvSpPr/>
          <p:nvPr/>
        </p:nvSpPr>
        <p:spPr>
          <a:xfrm>
            <a:off x="4234391" y="5781824"/>
            <a:ext cx="4417239" cy="551355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 w="44450" cap="sq" cmpd="thickThin">
            <a:gradFill flip="none" rotWithShape="1">
              <a:gsLst>
                <a:gs pos="14000">
                  <a:schemeClr val="accent6">
                    <a:lumMod val="89000"/>
                  </a:schemeClr>
                </a:gs>
                <a:gs pos="56000">
                  <a:srgbClr val="CC00FF"/>
                </a:gs>
                <a:gs pos="84000">
                  <a:schemeClr val="accent6">
                    <a:lumMod val="70000"/>
                  </a:schemeClr>
                </a:gs>
              </a:gsLst>
              <a:lin ang="2700000" scaled="1"/>
              <a:tileRect/>
            </a:gradFill>
            <a:rou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34392" y="5781824"/>
            <a:ext cx="62038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খরিপ মৌসুমের বৈশিষ্ট্য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  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928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31479" y="209171"/>
            <a:ext cx="68360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খরিপ মৌসুম     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34" y="827366"/>
            <a:ext cx="10771033" cy="542272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sp>
        <p:nvSpPr>
          <p:cNvPr id="16" name="TextBox 15"/>
          <p:cNvSpPr txBox="1"/>
          <p:nvPr/>
        </p:nvSpPr>
        <p:spPr>
          <a:xfrm>
            <a:off x="1024685" y="6250088"/>
            <a:ext cx="10341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যেসব ফসল চাষাবাদের জন্য বেশি তাপমাত্রার প্রয়োজন হয় সেসব ফসল খরিপ মৌসুমে চাষাবাদ করা হয়।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603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2691619" y="319183"/>
            <a:ext cx="6808762" cy="6678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80000"/>
              </a:lnSpc>
            </a:pP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খরিপ মৌসুমের 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97589236"/>
              </p:ext>
            </p:extLst>
          </p:nvPr>
        </p:nvGraphicFramePr>
        <p:xfrm>
          <a:off x="1581836" y="888477"/>
          <a:ext cx="877198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55766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598896-2CA5-4BB9-8DBB-2A4F4557F8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D1598896-2CA5-4BB9-8DBB-2A4F4557F8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4B0D33-810B-42FD-B6BC-7804A491BB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>
                                            <p:graphicEl>
                                              <a:dgm id="{364B0D33-810B-42FD-B6BC-7804A491BB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FEEC58-3911-4D6C-89BB-5EE37625C4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>
                                            <p:graphicEl>
                                              <a:dgm id="{1BFEEC58-3911-4D6C-89BB-5EE37625C4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32BB7C-0D2D-46A1-9718-5F00A335A6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>
                                            <p:graphicEl>
                                              <a:dgm id="{9832BB7C-0D2D-46A1-9718-5F00A335A6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27FC52-DEBE-4EDE-A9EC-9B646694A6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>
                                            <p:graphicEl>
                                              <a:dgm id="{9527FC52-DEBE-4EDE-A9EC-9B646694A6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5824D6-6ECD-4B88-988B-BAA5795989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">
                                            <p:graphicEl>
                                              <a:dgm id="{8E5824D6-6ECD-4B88-988B-BAA5795989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E43FC7-7AA3-443F-8188-150E51F1F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>
                                            <p:graphicEl>
                                              <a:dgm id="{3DE43FC7-7AA3-443F-8188-150E51F1F5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D27727-6EB9-4D59-A02B-305CDDE380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">
                                            <p:graphicEl>
                                              <a:dgm id="{84D27727-6EB9-4D59-A02B-305CDDE380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826C22-2729-4F5A-8B66-A9D0D20A6F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">
                                            <p:graphicEl>
                                              <a:dgm id="{33826C22-2729-4F5A-8B66-A9D0D20A6F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4C8D2A-76C2-4B09-8A27-51AC1964E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">
                                            <p:graphicEl>
                                              <a:dgm id="{244C8D2A-76C2-4B09-8A27-51AC1964E7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E7DF20-7E02-4899-8DC3-2DA7DEE104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">
                                            <p:graphicEl>
                                              <a:dgm id="{88E7DF20-7E02-4899-8DC3-2DA7DEE104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2691619" y="206639"/>
            <a:ext cx="6808762" cy="6678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খরিপ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মৌসুমের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986" y="832309"/>
            <a:ext cx="5609831" cy="549374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pic>
        <p:nvPicPr>
          <p:cNvPr id="12" name="Picture 11" descr="k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832310"/>
            <a:ext cx="5609831" cy="5493740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1024685" y="6264156"/>
            <a:ext cx="10341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মৌসুমে মাঝারি বৃষ্টিপাত হয় এবং মৌসুমের শেষের দিকে বেশি বৃষ্টিপাত শুরু হয়। 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333" y="836294"/>
            <a:ext cx="5605976" cy="548975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1309" y="838884"/>
            <a:ext cx="5605975" cy="548975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sp>
        <p:nvSpPr>
          <p:cNvPr id="17" name="TextBox 16"/>
          <p:cNvSpPr txBox="1"/>
          <p:nvPr/>
        </p:nvSpPr>
        <p:spPr>
          <a:xfrm>
            <a:off x="1064541" y="6275885"/>
            <a:ext cx="10341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কালবৈশাখী ঝড় ও শিলাবৃষ্টির আশঙ্কা বেশি থাকে। 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966" y="833511"/>
            <a:ext cx="5584874" cy="547800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1309" y="833511"/>
            <a:ext cx="5584874" cy="547800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sp>
        <p:nvSpPr>
          <p:cNvPr id="28" name="TextBox 27"/>
          <p:cNvSpPr txBox="1"/>
          <p:nvPr/>
        </p:nvSpPr>
        <p:spPr>
          <a:xfrm>
            <a:off x="977785" y="6287608"/>
            <a:ext cx="10341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দেশের অনেক অঞ্চলে ঢল বন্যার আশঙ্কা দেখা যায়।  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20" y="838633"/>
            <a:ext cx="10616113" cy="547793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sp>
        <p:nvSpPr>
          <p:cNvPr id="29" name="TextBox 28"/>
          <p:cNvSpPr txBox="1"/>
          <p:nvPr/>
        </p:nvSpPr>
        <p:spPr>
          <a:xfrm>
            <a:off x="933233" y="6271196"/>
            <a:ext cx="10341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তাপমাত্রা খুব বেশি থাকে।  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471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17" grpId="0" build="allAtOnce"/>
      <p:bldP spid="28" grpId="0" build="allAtOnce"/>
      <p:bldP spid="29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2691619" y="206639"/>
            <a:ext cx="6808762" cy="6678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খরিপ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মৌসুমের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518" y="832310"/>
            <a:ext cx="5580185" cy="547001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9" y="832310"/>
            <a:ext cx="5580185" cy="547001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sp>
        <p:nvSpPr>
          <p:cNvPr id="20" name="TextBox 19"/>
          <p:cNvSpPr txBox="1"/>
          <p:nvPr/>
        </p:nvSpPr>
        <p:spPr>
          <a:xfrm>
            <a:off x="919165" y="6271196"/>
            <a:ext cx="10341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বাতাসে জলীয়বাষ্পের পরিমাণ মাঝারি থাকে।  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73" y="823467"/>
            <a:ext cx="5536811" cy="544772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7169" y="823468"/>
            <a:ext cx="5536811" cy="544772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sp>
        <p:nvSpPr>
          <p:cNvPr id="23" name="TextBox 22"/>
          <p:cNvSpPr txBox="1"/>
          <p:nvPr/>
        </p:nvSpPr>
        <p:spPr>
          <a:xfrm>
            <a:off x="959021" y="6282916"/>
            <a:ext cx="10341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ফসলে রোগ ও পোকার আক্রমণ মাঝারি হয়।  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124" y="818856"/>
            <a:ext cx="5572247" cy="545233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9869" y="818856"/>
            <a:ext cx="5572247" cy="545233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sp>
        <p:nvSpPr>
          <p:cNvPr id="26" name="TextBox 25"/>
          <p:cNvSpPr txBox="1"/>
          <p:nvPr/>
        </p:nvSpPr>
        <p:spPr>
          <a:xfrm>
            <a:off x="944953" y="6282916"/>
            <a:ext cx="10341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ফসল উৎপাদনে মাঝারি ধরনের সেচের প্রয়োজন হয়।  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011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allAtOnce"/>
      <p:bldP spid="23" grpId="0" build="allAtOnce"/>
      <p:bldP spid="26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2691619" y="206639"/>
            <a:ext cx="6808762" cy="6340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খরিপ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মৌসুমের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4996" y="826591"/>
            <a:ext cx="2743200" cy="27432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830" y="3576707"/>
            <a:ext cx="2743200" cy="27432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830" y="826591"/>
            <a:ext cx="2743200" cy="27432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4507" y="3573202"/>
            <a:ext cx="2743200" cy="27432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3162" y="826591"/>
            <a:ext cx="2743200" cy="27432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5724" y="826591"/>
            <a:ext cx="2743200" cy="27432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5724" y="3573202"/>
            <a:ext cx="2743200" cy="27432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0928" y="3604843"/>
            <a:ext cx="2743200" cy="27432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sp>
        <p:nvSpPr>
          <p:cNvPr id="28" name="Rectangle 27"/>
          <p:cNvSpPr/>
          <p:nvPr/>
        </p:nvSpPr>
        <p:spPr>
          <a:xfrm>
            <a:off x="633049" y="2900963"/>
            <a:ext cx="2771337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  <a:sp3d/>
          </a:bodyPr>
          <a:lstStyle/>
          <a:p>
            <a:pPr algn="ctr"/>
            <a:r>
              <a:rPr lang="bn-IN" sz="4000" b="1" dirty="0" smtClean="0">
                <a:solidFill>
                  <a:srgbClr val="FFFF00"/>
                </a:solidFill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r>
              <a:rPr lang="bn-IN" sz="2800" b="1" dirty="0" smtClean="0"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endParaRPr lang="en-US" sz="2800" b="1" dirty="0" smtClean="0">
              <a:effectLst>
                <a:outerShdw blurRad="38100" dist="38100" dir="3000000" algn="tl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324663" y="2963157"/>
            <a:ext cx="2771337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  <a:sp3d/>
          </a:bodyPr>
          <a:lstStyle/>
          <a:p>
            <a:pPr algn="ctr"/>
            <a:r>
              <a:rPr lang="bn-IN" sz="3200" b="1" dirty="0" smtClean="0">
                <a:solidFill>
                  <a:schemeClr val="bg1"/>
                </a:solidFill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ঢেঁড়স 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3000000" algn="tl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220260" y="2915031"/>
            <a:ext cx="2771337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  <a:sp3d/>
          </a:bodyPr>
          <a:lstStyle/>
          <a:p>
            <a:pPr algn="ctr"/>
            <a:r>
              <a:rPr lang="bn-IN" sz="3200" b="1" dirty="0" smtClean="0">
                <a:solidFill>
                  <a:schemeClr val="bg1"/>
                </a:solidFill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ঝিঙ্গা  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3000000" algn="tl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920524" y="2915031"/>
            <a:ext cx="2771337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  <a:sp3d/>
          </a:bodyPr>
          <a:lstStyle/>
          <a:p>
            <a:pPr algn="ctr"/>
            <a:r>
              <a:rPr lang="bn-IN" sz="3200" b="1" dirty="0" smtClean="0">
                <a:solidFill>
                  <a:schemeClr val="bg1"/>
                </a:solidFill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করলা  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3000000" algn="tl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22849" y="5692289"/>
            <a:ext cx="2771337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  <a:sp3d/>
          </a:bodyPr>
          <a:lstStyle/>
          <a:p>
            <a:pPr algn="ctr"/>
            <a:r>
              <a:rPr lang="bn-IN" sz="3200" b="1" dirty="0" smtClean="0">
                <a:solidFill>
                  <a:schemeClr val="bg1"/>
                </a:solidFill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তিল  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3000000" algn="tl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854554" y="5781980"/>
            <a:ext cx="2771337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  <a:sp3d/>
          </a:bodyPr>
          <a:lstStyle/>
          <a:p>
            <a:pPr algn="ctr"/>
            <a:r>
              <a:rPr lang="bn-IN" sz="3200" b="1" dirty="0" smtClean="0"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চিচিঙ্গা</a:t>
            </a:r>
            <a:r>
              <a:rPr lang="bn-IN" sz="2800" b="1" dirty="0" smtClean="0"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endParaRPr lang="en-US" sz="2800" b="1" dirty="0" smtClean="0">
              <a:effectLst>
                <a:outerShdw blurRad="38100" dist="38100" dir="3000000" algn="tl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743112" y="5692289"/>
            <a:ext cx="2771337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  <a:sp3d/>
          </a:bodyPr>
          <a:lstStyle/>
          <a:p>
            <a:pPr algn="ctr"/>
            <a:r>
              <a:rPr lang="bn-IN" sz="3200" b="1" dirty="0" smtClean="0"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পটোল </a:t>
            </a:r>
            <a:r>
              <a:rPr lang="bn-IN" sz="2800" b="1" dirty="0" smtClean="0"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endParaRPr lang="en-US" sz="2800" b="1" dirty="0" smtClean="0">
              <a:effectLst>
                <a:outerShdw blurRad="38100" dist="38100" dir="3000000" algn="tl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196018" y="5688878"/>
            <a:ext cx="2771337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  <a:sp3d/>
          </a:bodyPr>
          <a:lstStyle/>
          <a:p>
            <a:pPr algn="ctr"/>
            <a:r>
              <a:rPr lang="bn-IN" sz="3200" b="1" dirty="0" smtClean="0">
                <a:solidFill>
                  <a:schemeClr val="bg1"/>
                </a:solidFill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মিষ্টি কুমড়া       </a:t>
            </a:r>
            <a:endParaRPr lang="en-US" sz="3200" b="1" dirty="0" smtClean="0">
              <a:solidFill>
                <a:schemeClr val="bg1"/>
              </a:solidFill>
              <a:effectLst>
                <a:outerShdw blurRad="38100" dist="38100" dir="3000000" algn="tl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69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weet-gourd-rangpu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3196" y="880044"/>
            <a:ext cx="3665607" cy="282145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pic>
        <p:nvPicPr>
          <p:cNvPr id="10" name="Picture 9" descr="sweet-gourd-rangpu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34864" y="880045"/>
            <a:ext cx="3665607" cy="282145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pic>
        <p:nvPicPr>
          <p:cNvPr id="11" name="Picture 10" descr="sweet-gourd-rangpu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9257" y="3704178"/>
            <a:ext cx="3665607" cy="271069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pic>
        <p:nvPicPr>
          <p:cNvPr id="12" name="Picture 11" descr="sweet-gourd-rangpur.jpg"/>
          <p:cNvPicPr>
            <a:picLocks noChangeAspect="1"/>
          </p:cNvPicPr>
          <p:nvPr/>
        </p:nvPicPr>
        <p:blipFill>
          <a:blip r:embed="rId5"/>
          <a:srcRect b="12542"/>
          <a:stretch>
            <a:fillRect/>
          </a:stretch>
        </p:blipFill>
        <p:spPr>
          <a:xfrm>
            <a:off x="7946002" y="3701503"/>
            <a:ext cx="3665607" cy="271069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18" y="3729638"/>
            <a:ext cx="3665607" cy="271069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28" y="891296"/>
            <a:ext cx="3665607" cy="282145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sp>
        <p:nvSpPr>
          <p:cNvPr id="13" name="Rectangle 12"/>
          <p:cNvSpPr/>
          <p:nvPr/>
        </p:nvSpPr>
        <p:spPr>
          <a:xfrm>
            <a:off x="998403" y="2976492"/>
            <a:ext cx="2771337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  <a:sp3d/>
          </a:bodyPr>
          <a:lstStyle/>
          <a:p>
            <a:pPr algn="ctr"/>
            <a:r>
              <a:rPr lang="bn-IN" sz="3200" b="1" dirty="0" smtClean="0">
                <a:solidFill>
                  <a:schemeClr val="bg1"/>
                </a:solidFill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bn-IN" sz="3200" b="1" dirty="0" smtClean="0"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endParaRPr lang="en-US" sz="2800" b="1" dirty="0" smtClean="0">
              <a:effectLst>
                <a:outerShdw blurRad="38100" dist="38100" dir="3000000" algn="tl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18322" y="3024451"/>
            <a:ext cx="2771337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  <a:sp3d/>
          </a:bodyPr>
          <a:lstStyle/>
          <a:p>
            <a:pPr algn="ctr"/>
            <a:r>
              <a:rPr lang="bn-IN" sz="3200" b="1" dirty="0" smtClean="0">
                <a:solidFill>
                  <a:schemeClr val="bg1"/>
                </a:solidFill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জাম </a:t>
            </a:r>
            <a:r>
              <a:rPr lang="bn-IN" sz="3200" b="1" dirty="0" smtClean="0"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endParaRPr lang="en-US" sz="2800" b="1" dirty="0" smtClean="0">
              <a:effectLst>
                <a:outerShdw blurRad="38100" dist="38100" dir="3000000" algn="tl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81998" y="2998317"/>
            <a:ext cx="2771337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  <a:sp3d/>
          </a:bodyPr>
          <a:lstStyle/>
          <a:p>
            <a:pPr algn="ctr"/>
            <a:r>
              <a:rPr lang="bn-IN" sz="3200" b="1" dirty="0" smtClean="0">
                <a:solidFill>
                  <a:schemeClr val="bg1"/>
                </a:solidFill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কাঁঠাল </a:t>
            </a:r>
            <a:r>
              <a:rPr lang="bn-IN" sz="3200" b="1" dirty="0" smtClean="0"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endParaRPr lang="en-US" sz="2800" b="1" dirty="0" smtClean="0">
              <a:effectLst>
                <a:outerShdw blurRad="38100" dist="38100" dir="3000000" algn="tl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15578" y="5905858"/>
            <a:ext cx="2771337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  <a:sp3d/>
          </a:bodyPr>
          <a:lstStyle/>
          <a:p>
            <a:pPr algn="ctr"/>
            <a:r>
              <a:rPr lang="bn-IN" sz="3200" b="1" dirty="0" smtClean="0"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পেঁপে</a:t>
            </a:r>
            <a:r>
              <a:rPr lang="bn-IN" sz="2800" b="1" dirty="0" smtClean="0"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endParaRPr lang="en-US" sz="2800" b="1" dirty="0" smtClean="0">
              <a:effectLst>
                <a:outerShdw blurRad="38100" dist="38100" dir="3000000" algn="tl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85242" y="5755248"/>
            <a:ext cx="2771337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  <a:sp3d/>
          </a:bodyPr>
          <a:lstStyle/>
          <a:p>
            <a:pPr algn="ctr"/>
            <a:r>
              <a:rPr lang="bn-IN" sz="3200" b="1" dirty="0" smtClean="0">
                <a:solidFill>
                  <a:srgbClr val="FFFF00"/>
                </a:solidFill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তরমুজ</a:t>
            </a:r>
            <a:r>
              <a:rPr lang="bn-IN" sz="2800" b="1" dirty="0" smtClean="0"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endParaRPr lang="en-US" sz="2800" b="1" dirty="0" smtClean="0">
              <a:effectLst>
                <a:outerShdw blurRad="38100" dist="38100" dir="3000000" algn="tl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381997" y="5768218"/>
            <a:ext cx="2771337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  <a:sp3d/>
          </a:bodyPr>
          <a:lstStyle/>
          <a:p>
            <a:pPr algn="ctr"/>
            <a:r>
              <a:rPr lang="bn-IN" sz="3200" b="1" dirty="0" smtClean="0">
                <a:solidFill>
                  <a:schemeClr val="bg1"/>
                </a:solidFill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বাঙ্গী </a:t>
            </a:r>
            <a:r>
              <a:rPr lang="bn-IN" sz="2800" b="1" dirty="0" smtClean="0">
                <a:solidFill>
                  <a:schemeClr val="bg1"/>
                </a:solidFill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b="1" dirty="0" smtClean="0"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endParaRPr lang="en-US" sz="2800" b="1" dirty="0" smtClean="0">
              <a:effectLst>
                <a:outerShdw blurRad="38100" dist="38100" dir="3000000" algn="tl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2691619" y="206639"/>
            <a:ext cx="6808762" cy="6340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খরিপ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মৌসুমের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612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8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2691619" y="206639"/>
            <a:ext cx="6808762" cy="6340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খরিপ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মৌসুমের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13" descr="k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69" y="812523"/>
            <a:ext cx="5609831" cy="5493740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7510" y="812523"/>
            <a:ext cx="5611168" cy="549374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sp>
        <p:nvSpPr>
          <p:cNvPr id="17" name="TextBox 16"/>
          <p:cNvSpPr txBox="1"/>
          <p:nvPr/>
        </p:nvSpPr>
        <p:spPr>
          <a:xfrm>
            <a:off x="912141" y="6250088"/>
            <a:ext cx="10341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সাধারণত বৃষ্টিপাত খুব বেশি হয়।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1" y="812523"/>
            <a:ext cx="11225357" cy="546570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sp>
        <p:nvSpPr>
          <p:cNvPr id="19" name="TextBox 18"/>
          <p:cNvSpPr txBox="1"/>
          <p:nvPr/>
        </p:nvSpPr>
        <p:spPr>
          <a:xfrm>
            <a:off x="980133" y="6261811"/>
            <a:ext cx="10341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ঝড় ও শিলাবৃষ্টির আশঙ্কা কম থাকে।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0" y="812523"/>
            <a:ext cx="11225357" cy="549374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sp>
        <p:nvSpPr>
          <p:cNvPr id="22" name="TextBox 21"/>
          <p:cNvSpPr txBox="1"/>
          <p:nvPr/>
        </p:nvSpPr>
        <p:spPr>
          <a:xfrm>
            <a:off x="1019989" y="6259471"/>
            <a:ext cx="10341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বন্যার আশঙ্কা বেশি থাকে।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644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allAtOnce"/>
      <p:bldP spid="19" grpId="0" build="allAtOnce"/>
      <p:bldP spid="22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2691619" y="206639"/>
            <a:ext cx="6808762" cy="6340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খরিপ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মৌসুমের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32" y="825911"/>
            <a:ext cx="10921522" cy="545690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sp>
        <p:nvSpPr>
          <p:cNvPr id="16" name="TextBox 15"/>
          <p:cNvSpPr txBox="1"/>
          <p:nvPr/>
        </p:nvSpPr>
        <p:spPr>
          <a:xfrm>
            <a:off x="960997" y="6259471"/>
            <a:ext cx="10341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তাপমাত্রা ও বাতাসে জলীয়বাষ্পের পরিমাণ বেশি থাকে।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32" y="840659"/>
            <a:ext cx="10921522" cy="544215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sp>
        <p:nvSpPr>
          <p:cNvPr id="18" name="TextBox 17"/>
          <p:cNvSpPr txBox="1"/>
          <p:nvPr/>
        </p:nvSpPr>
        <p:spPr>
          <a:xfrm>
            <a:off x="980433" y="6264379"/>
            <a:ext cx="10341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ফসলে পোকার আক্রমণ ও রোগ বেশি হয়।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52" y="855407"/>
            <a:ext cx="10448645" cy="539915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sp>
        <p:nvSpPr>
          <p:cNvPr id="24" name="TextBox 23"/>
          <p:cNvSpPr txBox="1"/>
          <p:nvPr/>
        </p:nvSpPr>
        <p:spPr>
          <a:xfrm>
            <a:off x="949949" y="6262031"/>
            <a:ext cx="10341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ফসল উৎপাদনে কৃত্রিম পানি সেচের প্রয়োজন তেমন হয় না।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975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allAtOnce"/>
      <p:bldP spid="18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277" y="79175"/>
            <a:ext cx="3011685" cy="16704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9952" y="1097278"/>
            <a:ext cx="3123739" cy="3718562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678" y="4873804"/>
            <a:ext cx="5791702" cy="1871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948" y="1068617"/>
            <a:ext cx="2984634" cy="371856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88" b="100000" l="7744" r="99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669282" y="943484"/>
            <a:ext cx="1044526" cy="55557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91602" y="4656408"/>
            <a:ext cx="2818490" cy="231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785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2691619" y="206639"/>
            <a:ext cx="6808762" cy="6340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খরিপ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মৌসুমের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sweet-gourd-rangpur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9616" y="835464"/>
            <a:ext cx="3749040" cy="2737734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pic>
        <p:nvPicPr>
          <p:cNvPr id="8" name="Picture 7" descr="sweet-gourd-rangpu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4516" y="3587265"/>
            <a:ext cx="3743179" cy="2744771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5138" y="835464"/>
            <a:ext cx="3749040" cy="273773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508" y="835464"/>
            <a:ext cx="3749040" cy="273773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5548" y="3580235"/>
            <a:ext cx="3777176" cy="273773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302" y="3580235"/>
            <a:ext cx="3757246" cy="273773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sp>
        <p:nvSpPr>
          <p:cNvPr id="13" name="Rectangle 12"/>
          <p:cNvSpPr/>
          <p:nvPr/>
        </p:nvSpPr>
        <p:spPr>
          <a:xfrm>
            <a:off x="896823" y="2919658"/>
            <a:ext cx="2771337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  <a:sp3d/>
          </a:bodyPr>
          <a:lstStyle/>
          <a:p>
            <a:pPr algn="ctr"/>
            <a:r>
              <a:rPr lang="bn-IN" sz="3200" b="1" dirty="0" smtClean="0">
                <a:solidFill>
                  <a:srgbClr val="FFFF00"/>
                </a:solidFill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আমন ধান  </a:t>
            </a:r>
            <a:endParaRPr lang="en-US" sz="2800" b="1" dirty="0" smtClean="0">
              <a:solidFill>
                <a:srgbClr val="FFFF00"/>
              </a:solidFill>
              <a:effectLst>
                <a:outerShdw blurRad="38100" dist="38100" dir="3000000" algn="tl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07405" y="2919658"/>
            <a:ext cx="2771337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  <a:sp3d/>
          </a:bodyPr>
          <a:lstStyle/>
          <a:p>
            <a:pPr algn="ctr"/>
            <a:r>
              <a:rPr lang="bn-IN" sz="3200" b="1" dirty="0" smtClean="0">
                <a:solidFill>
                  <a:schemeClr val="bg1"/>
                </a:solidFill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 কচু 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3000000" algn="tl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459380" y="2917608"/>
            <a:ext cx="2771337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  <a:sp3d/>
          </a:bodyPr>
          <a:lstStyle/>
          <a:p>
            <a:pPr algn="ctr"/>
            <a:r>
              <a:rPr lang="bn-IN" sz="3200" b="1" dirty="0" smtClean="0">
                <a:solidFill>
                  <a:schemeClr val="bg1"/>
                </a:solidFill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 কুমড়া  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3000000" algn="tl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75365" y="5690989"/>
            <a:ext cx="2771337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  <a:sp3d/>
          </a:bodyPr>
          <a:lstStyle/>
          <a:p>
            <a:pPr algn="ctr"/>
            <a:r>
              <a:rPr lang="bn-IN" sz="3200" b="1" dirty="0" smtClean="0">
                <a:solidFill>
                  <a:schemeClr val="bg1"/>
                </a:solidFill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ঢেঁড়স 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3000000" algn="tl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94734" y="5670875"/>
            <a:ext cx="2771337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  <a:sp3d/>
          </a:bodyPr>
          <a:lstStyle/>
          <a:p>
            <a:pPr algn="ctr"/>
            <a:r>
              <a:rPr lang="bn-IN" sz="3200" b="1" dirty="0" smtClean="0">
                <a:solidFill>
                  <a:schemeClr val="bg1"/>
                </a:solidFill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চিচিঙ্গা  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3000000" algn="tl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611772" y="5692588"/>
            <a:ext cx="2771337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  <a:sp3d/>
          </a:bodyPr>
          <a:lstStyle/>
          <a:p>
            <a:pPr algn="ctr"/>
            <a:r>
              <a:rPr lang="bn-IN" sz="3200" b="1" dirty="0" smtClean="0">
                <a:solidFill>
                  <a:schemeClr val="bg1"/>
                </a:solidFill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ধুন্দল  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3000000" algn="tl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851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2691619" y="206639"/>
            <a:ext cx="6808762" cy="6678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খরিপ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মৌসুমের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Picture 20" descr="sweet-gourd-rangpur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3581" y="860446"/>
            <a:ext cx="3623192" cy="2785904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9513" y="3655284"/>
            <a:ext cx="3623192" cy="277251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2850" y="3670493"/>
            <a:ext cx="3618528" cy="277251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072" y="3670493"/>
            <a:ext cx="3623192" cy="277251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pic>
        <p:nvPicPr>
          <p:cNvPr id="22" name="Picture 21" descr="sweet-gourd-rangpur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071" y="874514"/>
            <a:ext cx="3623192" cy="2785434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pic>
        <p:nvPicPr>
          <p:cNvPr id="23" name="Picture 22" descr="sweet-gourd-rangpur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8186" y="873370"/>
            <a:ext cx="3623192" cy="2772510"/>
          </a:xfrm>
          <a:prstGeom prst="rect">
            <a:avLst/>
          </a:prstGeom>
          <a:ln w="3175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</p:pic>
      <p:sp>
        <p:nvSpPr>
          <p:cNvPr id="24" name="Rectangle 23"/>
          <p:cNvSpPr/>
          <p:nvPr/>
        </p:nvSpPr>
        <p:spPr>
          <a:xfrm>
            <a:off x="1123066" y="3018901"/>
            <a:ext cx="2771337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  <a:sp3d/>
          </a:bodyPr>
          <a:lstStyle/>
          <a:p>
            <a:pPr algn="ctr"/>
            <a:r>
              <a:rPr lang="bn-IN" sz="3200" b="1" dirty="0" smtClean="0">
                <a:solidFill>
                  <a:schemeClr val="bg1"/>
                </a:solidFill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তাল  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3000000" algn="tl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07405" y="3130678"/>
            <a:ext cx="2771337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  <a:sp3d/>
          </a:bodyPr>
          <a:lstStyle/>
          <a:p>
            <a:pPr algn="ctr"/>
            <a:r>
              <a:rPr lang="bn-IN" sz="3200" b="1" dirty="0" smtClean="0">
                <a:solidFill>
                  <a:srgbClr val="FF0000"/>
                </a:solidFill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আমলকী</a:t>
            </a:r>
            <a:r>
              <a:rPr lang="bn-IN" sz="3200" b="1" dirty="0" smtClean="0">
                <a:solidFill>
                  <a:schemeClr val="bg1"/>
                </a:solidFill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3000000" algn="tl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466217" y="2990765"/>
            <a:ext cx="2771337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  <a:sp3d/>
          </a:bodyPr>
          <a:lstStyle/>
          <a:p>
            <a:pPr algn="ctr"/>
            <a:r>
              <a:rPr lang="bn-IN" sz="3200" b="1" dirty="0" smtClean="0">
                <a:solidFill>
                  <a:schemeClr val="bg1"/>
                </a:solidFill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আমড়া  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3000000" algn="tl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92004" y="5831672"/>
            <a:ext cx="2771337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  <a:sp3d/>
          </a:bodyPr>
          <a:lstStyle/>
          <a:p>
            <a:pPr algn="ctr"/>
            <a:r>
              <a:rPr lang="bn-IN" sz="3200" b="1" dirty="0" smtClean="0">
                <a:solidFill>
                  <a:srgbClr val="FFFF00"/>
                </a:solidFill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আনারস</a:t>
            </a:r>
            <a:r>
              <a:rPr lang="bn-IN" sz="3200" b="1" dirty="0" smtClean="0">
                <a:solidFill>
                  <a:schemeClr val="bg1"/>
                </a:solidFill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3000000" algn="tl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721473" y="5789472"/>
            <a:ext cx="2771337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  <a:sp3d/>
          </a:bodyPr>
          <a:lstStyle/>
          <a:p>
            <a:pPr algn="ctr"/>
            <a:r>
              <a:rPr lang="bn-IN" sz="3200" b="1" dirty="0" smtClean="0">
                <a:solidFill>
                  <a:schemeClr val="bg1"/>
                </a:solidFill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পেয়ারা  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3000000" algn="tl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365010" y="5775401"/>
            <a:ext cx="2771337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  <a:sp3d/>
          </a:bodyPr>
          <a:lstStyle/>
          <a:p>
            <a:pPr algn="ctr"/>
            <a:r>
              <a:rPr lang="bn-IN" sz="3200" b="1" dirty="0" smtClean="0">
                <a:solidFill>
                  <a:schemeClr val="bg1"/>
                </a:solidFill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বাতাবি লেবু 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3000000" algn="tl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000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2691619" y="291047"/>
            <a:ext cx="6808762" cy="6678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 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7000"/>
                    </a14:imgEffect>
                    <a14:imgEffect>
                      <a14:saturation sat="111000"/>
                    </a14:imgEffect>
                    <a14:imgEffect>
                      <a14:brightnessContrast bright="30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999" y="927814"/>
            <a:ext cx="7693615" cy="4958107"/>
          </a:xfrm>
          <a:prstGeom prst="rect">
            <a:avLst/>
          </a:prstGeom>
          <a:effectLst>
            <a:glow>
              <a:schemeClr val="accent1"/>
            </a:glow>
            <a:softEdge rad="0"/>
          </a:effectLst>
        </p:spPr>
      </p:pic>
      <p:sp>
        <p:nvSpPr>
          <p:cNvPr id="32" name="Flowchart: Alternate Process 31"/>
          <p:cNvSpPr/>
          <p:nvPr/>
        </p:nvSpPr>
        <p:spPr>
          <a:xfrm>
            <a:off x="2250833" y="5987857"/>
            <a:ext cx="8215540" cy="534831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 w="44450" cap="sq" cmpd="thickThin">
            <a:gradFill flip="none" rotWithShape="1">
              <a:gsLst>
                <a:gs pos="14000">
                  <a:schemeClr val="accent6">
                    <a:lumMod val="89000"/>
                  </a:schemeClr>
                </a:gs>
                <a:gs pos="56000">
                  <a:srgbClr val="CC00FF"/>
                </a:gs>
                <a:gs pos="84000">
                  <a:schemeClr val="accent6">
                    <a:lumMod val="70000"/>
                  </a:schemeClr>
                </a:gs>
              </a:gsLst>
              <a:lin ang="2700000" scaled="1"/>
              <a:tileRect/>
            </a:gradFill>
            <a:rou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255527" y="6024439"/>
            <a:ext cx="93643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খরিপ-১ ও খরিপ-২ মৌসুমের বৈশিষ্ট্যগুলো খাতায় লিখে শ্রেণিকক্ষে উপস্থাপন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317446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060571" y="190336"/>
            <a:ext cx="3528544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loud 34"/>
          <p:cNvSpPr/>
          <p:nvPr/>
        </p:nvSpPr>
        <p:spPr>
          <a:xfrm>
            <a:off x="7484012" y="278652"/>
            <a:ext cx="3387857" cy="913789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8153 w 43256"/>
              <a:gd name="connsiteY9" fmla="*/ 33490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3747 w 43256"/>
              <a:gd name="connsiteY0" fmla="*/ 26744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8153 w 43256"/>
              <a:gd name="connsiteY9" fmla="*/ 33490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3747 w 43256"/>
              <a:gd name="connsiteY0" fmla="*/ 26744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6375 w 43256"/>
              <a:gd name="connsiteY8" fmla="*/ 27770 h 43219"/>
              <a:gd name="connsiteX9" fmla="*/ 38153 w 43256"/>
              <a:gd name="connsiteY9" fmla="*/ 33490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3747 w 43256"/>
              <a:gd name="connsiteY0" fmla="*/ 26744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6375 w 43256"/>
              <a:gd name="connsiteY8" fmla="*/ 27770 h 43219"/>
              <a:gd name="connsiteX9" fmla="*/ 38153 w 43256"/>
              <a:gd name="connsiteY9" fmla="*/ 34198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3747 w 43256"/>
              <a:gd name="connsiteY0" fmla="*/ 26744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8339 w 43256"/>
              <a:gd name="connsiteY8" fmla="*/ 32019 h 43219"/>
              <a:gd name="connsiteX9" fmla="*/ 38153 w 43256"/>
              <a:gd name="connsiteY9" fmla="*/ 34198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3747" y="26744"/>
                </a:moveTo>
                <a:cubicBezTo>
                  <a:pt x="2863" y="26838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38339" y="32019"/>
                </a:moveTo>
                <a:cubicBezTo>
                  <a:pt x="40343" y="33347"/>
                  <a:pt x="38171" y="31166"/>
                  <a:pt x="38153" y="34198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>
              <a:lumMod val="95000"/>
            </a:schemeClr>
          </a:solidFill>
          <a:ln w="444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44859" y="423598"/>
            <a:ext cx="3868612" cy="584775"/>
          </a:xfrm>
          <a:prstGeom prst="rect">
            <a:avLst/>
          </a:prstGeom>
          <a:ln w="635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উত্তরের ক্লিক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0173" y="2753201"/>
            <a:ext cx="9819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খরিপ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মৌসুমকে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কয়ভাগে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3561" y="4444256"/>
            <a:ext cx="9848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কালবৈশাখী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ঝড়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শিলাবৃষ্টির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আশঙ্কা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মৌসুমে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62629" y="1091722"/>
            <a:ext cx="8936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বৃষ্টিপাত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মৌসুমে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0605" y="1576342"/>
            <a:ext cx="3146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খরিপ  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23837" y="1591891"/>
            <a:ext cx="2642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(খ)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খরিপ-১ 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50604" y="2116640"/>
            <a:ext cx="3498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(গ) রবি 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54741" y="3342247"/>
            <a:ext cx="34096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(ক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73491" y="4936628"/>
            <a:ext cx="2601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(ক) রবি 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07209" y="2148036"/>
            <a:ext cx="3744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খরিপ-২ 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78350" y="3282751"/>
            <a:ext cx="33344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10390" y="3856370"/>
            <a:ext cx="44415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02052" y="4942088"/>
            <a:ext cx="21015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(খ) খরিপ  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92809" y="5514758"/>
            <a:ext cx="36784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(গ) খরিপ-১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66462" y="5487196"/>
            <a:ext cx="28665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(ঘ)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খরিপ-২  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90" b="96610" l="0" r="97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8813" y="1886732"/>
            <a:ext cx="996540" cy="81660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602386" y="3891566"/>
            <a:ext cx="25729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3200" b="1" dirty="0" err="1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90" b="96610" l="0" r="97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0604" y="3098506"/>
            <a:ext cx="996540" cy="81660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90" b="96610" l="0" r="97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0604" y="5265264"/>
            <a:ext cx="996540" cy="81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438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060571" y="190336"/>
            <a:ext cx="3528544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6017" y="1091722"/>
            <a:ext cx="6939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8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খরিপ-১ মৌসুমের ফসল হল  </a:t>
            </a:r>
            <a:r>
              <a:rPr lang="bn-IN" sz="28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–   </a:t>
            </a:r>
            <a:endParaRPr lang="en-GB" sz="28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548+4515.png"/>
          <p:cNvPicPr>
            <a:picLocks noChangeAspect="1"/>
          </p:cNvPicPr>
          <p:nvPr/>
        </p:nvPicPr>
        <p:blipFill>
          <a:blip r:embed="rId3"/>
          <a:srcRect t="4401" r="1333" b="6893"/>
          <a:stretch>
            <a:fillRect/>
          </a:stretch>
        </p:blipFill>
        <p:spPr>
          <a:xfrm>
            <a:off x="3985137" y="5474623"/>
            <a:ext cx="4639813" cy="1170738"/>
          </a:xfrm>
          <a:prstGeom prst="roundRect">
            <a:avLst/>
          </a:prstGeom>
        </p:spPr>
      </p:pic>
      <p:pic>
        <p:nvPicPr>
          <p:cNvPr id="5" name="Picture 4" descr="15151511.png"/>
          <p:cNvPicPr>
            <a:picLocks noChangeAspect="1"/>
          </p:cNvPicPr>
          <p:nvPr/>
        </p:nvPicPr>
        <p:blipFill>
          <a:blip r:embed="rId4"/>
          <a:srcRect l="1667" t="5979" b="5531"/>
          <a:stretch>
            <a:fillRect/>
          </a:stretch>
        </p:blipFill>
        <p:spPr>
          <a:xfrm>
            <a:off x="3985137" y="5382504"/>
            <a:ext cx="4719810" cy="1259730"/>
          </a:xfrm>
          <a:prstGeom prst="round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50337" y="1578021"/>
            <a:ext cx="3803356" cy="58937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5994" tIns="47997" rIns="95994" bIns="47997" rtlCol="0">
            <a:spAutoFit/>
          </a:bodyPr>
          <a:lstStyle/>
          <a:p>
            <a:r>
              <a:rPr lang="bn-BD" sz="3200" b="1" dirty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b="1" dirty="0" smtClean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IN" sz="2800" b="1" dirty="0" smtClean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মিষ্টি কুমড়া </a:t>
            </a:r>
            <a:r>
              <a:rPr lang="bn-IN" sz="2800" b="1" dirty="0" smtClean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ln w="9525">
                <a:solidFill>
                  <a:schemeClr val="tx1">
                    <a:alpha val="96000"/>
                  </a:schemeClr>
                </a:solidFill>
              </a:ln>
              <a:effectLst>
                <a:outerShdw sx="1000" sy="1000" algn="ctr" rotWithShape="0">
                  <a:srgbClr val="000000"/>
                </a:outerShdw>
                <a:reflection endPos="0" dist="381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99938" y="1597631"/>
            <a:ext cx="2957471" cy="58937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5994" tIns="47997" rIns="95994" bIns="47997" rtlCol="0">
            <a:spAutoFit/>
          </a:bodyPr>
          <a:lstStyle/>
          <a:p>
            <a:r>
              <a:rPr lang="en-US" sz="2800" dirty="0" smtClean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ii</a:t>
            </a:r>
            <a:r>
              <a:rPr lang="en-US" sz="2800" dirty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BD" sz="2800" dirty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মুখি কচু </a:t>
            </a:r>
            <a:r>
              <a:rPr lang="bn-IN" sz="2800" b="1" dirty="0" smtClean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smtClean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9525">
                <a:solidFill>
                  <a:schemeClr val="tx1">
                    <a:alpha val="96000"/>
                  </a:schemeClr>
                </a:solidFill>
              </a:ln>
              <a:effectLst>
                <a:outerShdw sx="1000" sy="1000" algn="ctr" rotWithShape="0">
                  <a:srgbClr val="000000"/>
                </a:outerShdw>
                <a:reflection endPos="0" dist="381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21832" y="1611699"/>
            <a:ext cx="3395890" cy="58937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5994" tIns="47997" rIns="95994" bIns="47997" rtlCol="0">
            <a:spAutoFit/>
          </a:bodyPr>
          <a:lstStyle/>
          <a:p>
            <a:r>
              <a:rPr lang="en-US" sz="2800" dirty="0" smtClean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iii</a:t>
            </a:r>
            <a:r>
              <a:rPr lang="en-US" sz="2800" dirty="0" smtClean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IN" sz="2800" dirty="0" smtClean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চিচিঙ্গা </a:t>
            </a:r>
            <a:r>
              <a:rPr lang="bn-IN" sz="2800" b="1" dirty="0" smtClean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b="1" dirty="0" smtClean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9525">
                <a:solidFill>
                  <a:schemeClr val="tx1">
                    <a:alpha val="96000"/>
                  </a:schemeClr>
                </a:solidFill>
              </a:ln>
              <a:effectLst>
                <a:outerShdw sx="1000" sy="1000" algn="ctr" rotWithShape="0">
                  <a:srgbClr val="000000"/>
                </a:outerShdw>
                <a:reflection endPos="0" dist="381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55492" y="2130424"/>
            <a:ext cx="2888235" cy="454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নিচের কোনটি সঠিক</a:t>
            </a:r>
            <a:endParaRPr lang="en-US" sz="28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27356" y="2604645"/>
            <a:ext cx="1752679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ক)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ও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ii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06792" y="2623338"/>
            <a:ext cx="1752679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317074" y="2602357"/>
            <a:ext cx="1752679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ii 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iii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296510" y="2623338"/>
            <a:ext cx="2161642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ii 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90297" y="3210082"/>
            <a:ext cx="9774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8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খরিপ-২ </a:t>
            </a:r>
            <a:r>
              <a:rPr lang="bn-IN" sz="28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মৌসুমের ফসল হল </a:t>
            </a:r>
            <a:r>
              <a:rPr lang="bn-IN" sz="28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–    </a:t>
            </a:r>
            <a:endParaRPr lang="en-GB" sz="28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89025" y="3696381"/>
            <a:ext cx="3894796" cy="5893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5994" tIns="47997" rIns="95994" bIns="47997" rtlCol="0">
            <a:spAutoFit/>
          </a:bodyPr>
          <a:lstStyle/>
          <a:p>
            <a:r>
              <a:rPr lang="bn-BD" sz="3200" b="1" dirty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i) </a:t>
            </a:r>
            <a:r>
              <a:rPr lang="bn-IN" sz="2800" b="1" dirty="0" smtClean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আমন</a:t>
            </a:r>
            <a:r>
              <a:rPr lang="bn-IN" sz="2800" b="1" dirty="0" smtClean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ধান       </a:t>
            </a:r>
            <a:endParaRPr lang="en-US" sz="3200" b="1" dirty="0">
              <a:ln w="9525">
                <a:solidFill>
                  <a:schemeClr val="tx1">
                    <a:alpha val="96000"/>
                  </a:schemeClr>
                </a:solidFill>
              </a:ln>
              <a:effectLst>
                <a:outerShdw sx="1000" sy="1000" algn="ctr" rotWithShape="0">
                  <a:srgbClr val="000000"/>
                </a:outerShdw>
                <a:reflection endPos="0" dist="381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62157" y="3683083"/>
            <a:ext cx="3979987" cy="58937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5994" tIns="47997" rIns="95994" bIns="47997" rtlCol="0">
            <a:spAutoFit/>
          </a:bodyPr>
          <a:lstStyle/>
          <a:p>
            <a:r>
              <a:rPr lang="en-US" sz="2800" dirty="0" smtClean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ii</a:t>
            </a:r>
            <a:r>
              <a:rPr lang="en-US" sz="2800" dirty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BD" sz="2800" dirty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ঝিঙ্গা    </a:t>
            </a:r>
            <a:r>
              <a:rPr lang="en-US" sz="3200" dirty="0" smtClean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 w="9525">
                <a:solidFill>
                  <a:schemeClr val="tx1">
                    <a:alpha val="96000"/>
                  </a:schemeClr>
                </a:solidFill>
              </a:ln>
              <a:effectLst>
                <a:outerShdw sx="1000" sy="1000" algn="ctr" rotWithShape="0">
                  <a:srgbClr val="000000"/>
                </a:outerShdw>
                <a:reflection endPos="0" dist="381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67652" y="3672615"/>
            <a:ext cx="3962608" cy="58937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5994" tIns="47997" rIns="95994" bIns="47997" rtlCol="0">
            <a:spAutoFit/>
          </a:bodyPr>
          <a:lstStyle/>
          <a:p>
            <a:r>
              <a:rPr lang="en-US" sz="2800" dirty="0" smtClean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iii</a:t>
            </a:r>
            <a:r>
              <a:rPr lang="en-US" sz="2800" dirty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bn-IN" sz="2800" b="1" smtClean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ধুন্দল  </a:t>
            </a:r>
            <a:r>
              <a:rPr lang="bn-IN" sz="2800" smtClean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n w="9525">
                  <a:solidFill>
                    <a:schemeClr val="tx1">
                      <a:alpha val="96000"/>
                    </a:schemeClr>
                  </a:solidFill>
                </a:ln>
                <a:effectLst>
                  <a:outerShdw sx="1000" sy="1000" algn="ctr" rotWithShape="0">
                    <a:srgbClr val="000000"/>
                  </a:outerShdw>
                  <a:reflection endPos="0" dist="381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 w="9525">
                <a:solidFill>
                  <a:schemeClr val="tx1">
                    <a:alpha val="96000"/>
                  </a:schemeClr>
                </a:solidFill>
              </a:ln>
              <a:effectLst>
                <a:outerShdw sx="1000" sy="1000" algn="ctr" rotWithShape="0">
                  <a:srgbClr val="000000"/>
                </a:outerShdw>
                <a:reflection endPos="0" dist="381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23840" y="4264024"/>
            <a:ext cx="2888235" cy="454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নিচের কোনটি সঠিক</a:t>
            </a:r>
            <a:endParaRPr lang="en-US" sz="28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23840" y="4723005"/>
            <a:ext cx="1752679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ক)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ও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ii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303276" y="4741698"/>
            <a:ext cx="1752679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313558" y="4720717"/>
            <a:ext cx="1752679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ii 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iii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292994" y="4741698"/>
            <a:ext cx="2161642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ii 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864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1827" y="196947"/>
            <a:ext cx="22367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bn-BD" sz="44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87" y="896049"/>
            <a:ext cx="10206408" cy="50967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sp>
        <p:nvSpPr>
          <p:cNvPr id="7" name="Flowchart: Alternate Process 6"/>
          <p:cNvSpPr/>
          <p:nvPr/>
        </p:nvSpPr>
        <p:spPr>
          <a:xfrm>
            <a:off x="1871008" y="6107882"/>
            <a:ext cx="8665698" cy="51800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 w="44450" cap="sq" cmpd="thickThin">
            <a:gradFill flip="none" rotWithShape="1">
              <a:gsLst>
                <a:gs pos="14000">
                  <a:schemeClr val="accent6">
                    <a:lumMod val="89000"/>
                  </a:schemeClr>
                </a:gs>
                <a:gs pos="56000">
                  <a:srgbClr val="CC00FF"/>
                </a:gs>
                <a:gs pos="84000">
                  <a:schemeClr val="accent6">
                    <a:lumMod val="70000"/>
                  </a:schemeClr>
                </a:gs>
              </a:gsLst>
              <a:lin ang="2700000" scaled="1"/>
              <a:tileRect/>
            </a:gradFill>
            <a:rou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30329" y="6107882"/>
            <a:ext cx="8806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খরিপ-১ ও খরিপ-২ মৌসুমের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ফসলের একটি তালিকা তৈরি করে আনবে।     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61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77" y="1001150"/>
            <a:ext cx="10431626" cy="54840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sp>
        <p:nvSpPr>
          <p:cNvPr id="5" name="TextBox 4"/>
          <p:cNvSpPr txBox="1"/>
          <p:nvPr/>
        </p:nvSpPr>
        <p:spPr>
          <a:xfrm>
            <a:off x="2180381" y="192401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2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মত সবাইকে ধন্যবাদ</a:t>
            </a:r>
          </a:p>
        </p:txBody>
      </p:sp>
    </p:spTree>
    <p:extLst>
      <p:ext uri="{BB962C8B-B14F-4D97-AF65-F5344CB8AC3E}">
        <p14:creationId xmlns:p14="http://schemas.microsoft.com/office/powerpoint/2010/main" val="2612739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131468" y="192650"/>
            <a:ext cx="58962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লক্ষ্য করি</a:t>
            </a:r>
            <a:endParaRPr lang="en-US" sz="4000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Content Placeholder 3" descr="New folder_AutoCollage_7_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891" y="837628"/>
            <a:ext cx="10602939" cy="5465703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sp>
        <p:nvSpPr>
          <p:cNvPr id="10" name="Rectangle 9"/>
          <p:cNvSpPr/>
          <p:nvPr/>
        </p:nvSpPr>
        <p:spPr>
          <a:xfrm>
            <a:off x="465582" y="6295302"/>
            <a:ext cx="111134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400" dirty="0" err="1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2400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2400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ঋতুতে</a:t>
            </a:r>
            <a:r>
              <a:rPr lang="en-US" sz="2400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400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bn-IN" sz="2400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IN" sz="2400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n w="1143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Content Placeholder 3" descr="081212_015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459" y="823560"/>
            <a:ext cx="5534952" cy="550028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428" y="823560"/>
            <a:ext cx="5534952" cy="550028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sp>
        <p:nvSpPr>
          <p:cNvPr id="16" name="Rectangle 15"/>
          <p:cNvSpPr/>
          <p:nvPr/>
        </p:nvSpPr>
        <p:spPr>
          <a:xfrm>
            <a:off x="458507" y="6245908"/>
            <a:ext cx="111134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800" dirty="0" err="1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2800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দৃশ্য</a:t>
            </a:r>
            <a:r>
              <a:rPr lang="en-US" sz="2800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ঋতুতে</a:t>
            </a:r>
            <a:r>
              <a:rPr lang="en-US" sz="2800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800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IN" sz="2800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n w="1143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4439" y="6240229"/>
            <a:ext cx="111134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অনুমান করছো আমরা আজ কী </a:t>
            </a:r>
            <a:r>
              <a:rPr lang="en-US" sz="2800" dirty="0" err="1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2800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যাচ্ছি</a:t>
            </a:r>
            <a:r>
              <a:rPr lang="bn-IN" sz="2800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n w="1143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91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  <p:bldP spid="10" grpId="1"/>
      <p:bldP spid="16" grpId="0"/>
      <p:bldP spid="16" grpId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7000"/>
                    </a14:imgEffect>
                    <a14:imgEffect>
                      <a14:brightnessContrast bright="10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7414" y="259080"/>
            <a:ext cx="8825023" cy="6321056"/>
          </a:xfrm>
          <a:prstGeom prst="rect">
            <a:avLst/>
          </a:prstGeom>
          <a:effectLst>
            <a:outerShdw dist="25400" sx="3000" sy="3000" algn="ctr" rotWithShape="0">
              <a:srgbClr val="000000"/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103120" y="793435"/>
            <a:ext cx="7970520" cy="1015663"/>
          </a:xfrm>
          <a:prstGeom prst="rect">
            <a:avLst/>
          </a:prstGeom>
          <a:noFill/>
          <a:ln>
            <a:noFill/>
          </a:ln>
        </p:spPr>
        <p:txBody>
          <a:bodyPr wrap="square" lIns="91440" tIns="0" rIns="9144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6600" b="1" dirty="0" smtClean="0">
                <a:ln w="0"/>
                <a:gradFill flip="none" rotWithShape="1">
                  <a:gsLst>
                    <a:gs pos="48070">
                      <a:schemeClr val="accent2"/>
                    </a:gs>
                    <a:gs pos="0">
                      <a:srgbClr val="FF0000"/>
                    </a:gs>
                    <a:gs pos="23000">
                      <a:srgbClr val="7030A0"/>
                    </a:gs>
                    <a:gs pos="69000">
                      <a:srgbClr val="D016B5"/>
                    </a:gs>
                    <a:gs pos="97000">
                      <a:srgbClr val="0070C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 আমরা </a:t>
            </a:r>
            <a:r>
              <a:rPr lang="en-US" sz="6600" b="1" dirty="0" smtClean="0">
                <a:ln w="0"/>
                <a:gradFill flip="none" rotWithShape="1">
                  <a:gsLst>
                    <a:gs pos="48070">
                      <a:schemeClr val="accent2"/>
                    </a:gs>
                    <a:gs pos="0">
                      <a:srgbClr val="FF0000"/>
                    </a:gs>
                    <a:gs pos="23000">
                      <a:srgbClr val="7030A0"/>
                    </a:gs>
                    <a:gs pos="69000">
                      <a:srgbClr val="D016B5"/>
                    </a:gs>
                    <a:gs pos="97000">
                      <a:srgbClr val="0070C0"/>
                    </a:gs>
                  </a:gsLst>
                  <a:lin ang="5400000" scaled="1"/>
                  <a:tileRect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পড়ব</a:t>
            </a:r>
            <a:endParaRPr lang="en-US" sz="6600" b="1" dirty="0">
              <a:ln w="0"/>
              <a:gradFill flip="none" rotWithShape="1">
                <a:gsLst>
                  <a:gs pos="48070">
                    <a:schemeClr val="accent2"/>
                  </a:gs>
                  <a:gs pos="0">
                    <a:srgbClr val="FF0000"/>
                  </a:gs>
                  <a:gs pos="23000">
                    <a:srgbClr val="7030A0"/>
                  </a:gs>
                  <a:gs pos="69000">
                    <a:srgbClr val="D016B5"/>
                  </a:gs>
                  <a:gs pos="97000">
                    <a:srgbClr val="0070C0"/>
                  </a:gs>
                </a:gsLst>
                <a:lin ang="5400000" scaled="1"/>
                <a:tileRect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85071" y="1989975"/>
            <a:ext cx="8370276" cy="1446550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8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খরিপ মৌসুমের ফসল </a:t>
            </a:r>
            <a:r>
              <a:rPr lang="bn-IN" sz="7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7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62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6201" y="242183"/>
            <a:ext cx="3304318" cy="16643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7644" y="1454528"/>
            <a:ext cx="5651482" cy="12314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3355" y="2460945"/>
            <a:ext cx="10331792" cy="379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68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31479" y="223239"/>
            <a:ext cx="68360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খরিপ ফসল    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055" y="855502"/>
            <a:ext cx="9897757" cy="510833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77116" y="5902683"/>
            <a:ext cx="9143997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  <a:sp3d/>
          </a:bodyPr>
          <a:lstStyle/>
          <a:p>
            <a:pPr algn="ctr"/>
            <a:r>
              <a:rPr lang="bn-IN" sz="2400" b="1" dirty="0" smtClean="0"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যেসব ফসলের শারীরিক বৃদ্ধি ও ফুল-ফল উৎপাদনের পুরো বা অধিক সময় খরিপ মৌসুমে হয় তাদেরকে খরিপ ফসল বলে।     </a:t>
            </a:r>
            <a:endParaRPr lang="en-US" sz="2400" b="1" dirty="0" smtClean="0">
              <a:effectLst>
                <a:outerShdw blurRad="38100" dist="38100" dir="3000000" algn="tl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616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718495" y="427525"/>
            <a:ext cx="2755010" cy="6678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001" y="1018214"/>
            <a:ext cx="8372379" cy="49068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sp>
        <p:nvSpPr>
          <p:cNvPr id="8" name="Flowchart: Alternate Process 7"/>
          <p:cNvSpPr/>
          <p:nvPr/>
        </p:nvSpPr>
        <p:spPr>
          <a:xfrm>
            <a:off x="4867422" y="6054446"/>
            <a:ext cx="3291840" cy="52322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 w="44450" cap="sq" cmpd="thickThin">
            <a:gradFill flip="none" rotWithShape="1">
              <a:gsLst>
                <a:gs pos="14000">
                  <a:schemeClr val="accent6">
                    <a:lumMod val="89000"/>
                  </a:schemeClr>
                </a:gs>
                <a:gs pos="56000">
                  <a:srgbClr val="CC00FF"/>
                </a:gs>
                <a:gs pos="84000">
                  <a:schemeClr val="accent6">
                    <a:lumMod val="70000"/>
                  </a:schemeClr>
                </a:gs>
              </a:gsLst>
              <a:lin ang="2700000" scaled="1"/>
              <a:tileRect/>
            </a:gradFill>
            <a:rou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33693" y="6068514"/>
            <a:ext cx="81170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bn-IN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খরিপ ফসল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 বলে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798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631479" y="209171"/>
            <a:ext cx="68360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খরিপ মৌসুমের বৈশিষ্ট্য     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39" y="804045"/>
            <a:ext cx="5606756" cy="549374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2769" y="804045"/>
            <a:ext cx="5606756" cy="549374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sp>
        <p:nvSpPr>
          <p:cNvPr id="11" name="Rectangle 10"/>
          <p:cNvSpPr/>
          <p:nvPr/>
        </p:nvSpPr>
        <p:spPr>
          <a:xfrm>
            <a:off x="813571" y="6297785"/>
            <a:ext cx="10595322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  <a:sp3d/>
          </a:bodyPr>
          <a:lstStyle/>
          <a:p>
            <a:pPr algn="ctr"/>
            <a:r>
              <a:rPr lang="bn-IN" sz="2400" b="1" dirty="0" smtClean="0"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মৌসুমে তাপমাতা বেশি থাকে।     </a:t>
            </a:r>
            <a:endParaRPr lang="en-US" sz="2400" b="1" dirty="0" smtClean="0">
              <a:effectLst>
                <a:outerShdw blurRad="38100" dist="38100" dir="3000000" algn="tl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 descr="k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864" y="804045"/>
            <a:ext cx="5609831" cy="5493740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9696" y="804045"/>
            <a:ext cx="5609830" cy="549374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sp>
        <p:nvSpPr>
          <p:cNvPr id="18" name="Rectangle 17"/>
          <p:cNvSpPr/>
          <p:nvPr/>
        </p:nvSpPr>
        <p:spPr>
          <a:xfrm>
            <a:off x="813571" y="6302705"/>
            <a:ext cx="10595322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  <a:sp3d/>
          </a:bodyPr>
          <a:lstStyle/>
          <a:p>
            <a:pPr algn="ctr"/>
            <a:r>
              <a:rPr lang="bn-IN" sz="2400" b="1" dirty="0" smtClean="0"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বৃষ্টিপাত বেশি হয়।      </a:t>
            </a:r>
            <a:endParaRPr lang="en-US" sz="2400" b="1" dirty="0" smtClean="0">
              <a:effectLst>
                <a:outerShdw blurRad="38100" dist="38100" dir="3000000" algn="tl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23" descr="kk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864" y="799125"/>
            <a:ext cx="5638207" cy="5511284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145" y="834295"/>
            <a:ext cx="5578379" cy="547657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sp>
        <p:nvSpPr>
          <p:cNvPr id="26" name="Rectangle 25"/>
          <p:cNvSpPr/>
          <p:nvPr/>
        </p:nvSpPr>
        <p:spPr>
          <a:xfrm>
            <a:off x="829243" y="6289202"/>
            <a:ext cx="10595322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  <a:sp3d/>
          </a:bodyPr>
          <a:lstStyle/>
          <a:p>
            <a:pPr algn="ctr"/>
            <a:r>
              <a:rPr lang="bn-IN" sz="2400" b="1" dirty="0" smtClean="0"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বায়ুর আর্দ্রতা বেশি থাকে।      </a:t>
            </a:r>
            <a:endParaRPr lang="en-US" sz="2400" b="1" dirty="0" smtClean="0">
              <a:effectLst>
                <a:outerShdw blurRad="38100" dist="38100" dir="3000000" algn="tl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792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8" grpId="0"/>
      <p:bldP spid="18" grpId="1"/>
      <p:bldP spid="26" grpId="0"/>
      <p:bldP spid="2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631479" y="209171"/>
            <a:ext cx="68360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খরিপ মৌসুমের বৈশিষ্ট্য     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390" y="799125"/>
            <a:ext cx="5598671" cy="549374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0854" y="799125"/>
            <a:ext cx="5598671" cy="549374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sp>
        <p:nvSpPr>
          <p:cNvPr id="14" name="Rectangle 13"/>
          <p:cNvSpPr/>
          <p:nvPr/>
        </p:nvSpPr>
        <p:spPr>
          <a:xfrm>
            <a:off x="813571" y="6276917"/>
            <a:ext cx="10595322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  <a:sp3d/>
          </a:bodyPr>
          <a:lstStyle/>
          <a:p>
            <a:pPr algn="ctr"/>
            <a:r>
              <a:rPr lang="bn-IN" sz="2400" b="1" dirty="0" smtClean="0"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ঝড়ের আশঙ্কা বেশি থাকে।     </a:t>
            </a:r>
            <a:endParaRPr lang="en-US" sz="2400" b="1" dirty="0" smtClean="0">
              <a:effectLst>
                <a:outerShdw blurRad="38100" dist="38100" dir="3000000" algn="tl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98" y="813193"/>
            <a:ext cx="5594735" cy="5475066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678" y="813193"/>
            <a:ext cx="5594735" cy="5475066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sp>
        <p:nvSpPr>
          <p:cNvPr id="22" name="Rectangle 21"/>
          <p:cNvSpPr/>
          <p:nvPr/>
        </p:nvSpPr>
        <p:spPr>
          <a:xfrm>
            <a:off x="895631" y="6274573"/>
            <a:ext cx="10595322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  <a:sp3d/>
          </a:bodyPr>
          <a:lstStyle/>
          <a:p>
            <a:pPr algn="ctr"/>
            <a:r>
              <a:rPr lang="bn-IN" sz="2400" b="1" dirty="0" smtClean="0">
                <a:effectLst>
                  <a:outerShdw blurRad="38100" dist="38100" dir="30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শিলাবৃষ্টির আশঙ্কা বেশি থাকে।     </a:t>
            </a:r>
            <a:endParaRPr lang="en-US" sz="2400" b="1" dirty="0" smtClean="0">
              <a:effectLst>
                <a:outerShdw blurRad="38100" dist="38100" dir="3000000" algn="tl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923" y="776678"/>
            <a:ext cx="5585601" cy="552564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pic>
        <p:nvPicPr>
          <p:cNvPr id="10" name="Content Placeholder 3" descr="2884513255_9f1aeecbd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166" y="777571"/>
            <a:ext cx="5683910" cy="553371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sp>
        <p:nvSpPr>
          <p:cNvPr id="11" name="TextBox 10"/>
          <p:cNvSpPr txBox="1"/>
          <p:nvPr/>
        </p:nvSpPr>
        <p:spPr>
          <a:xfrm>
            <a:off x="915001" y="6229019"/>
            <a:ext cx="10341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বন্যার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আশঙ্কা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বেশি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থাকে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584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22" grpId="0"/>
      <p:bldP spid="22" grpId="1"/>
      <p:bldP spid="11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5630</TotalTime>
  <Words>553</Words>
  <Application>Microsoft Office PowerPoint</Application>
  <PresentationFormat>Widescreen</PresentationFormat>
  <Paragraphs>126</Paragraphs>
  <Slides>26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8BSBN72</dc:creator>
  <cp:lastModifiedBy>8BSBN72</cp:lastModifiedBy>
  <cp:revision>1014</cp:revision>
  <dcterms:created xsi:type="dcterms:W3CDTF">2021-05-17T09:55:42Z</dcterms:created>
  <dcterms:modified xsi:type="dcterms:W3CDTF">2022-01-16T15:58:59Z</dcterms:modified>
</cp:coreProperties>
</file>