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82" r:id="rId10"/>
    <p:sldId id="267" r:id="rId11"/>
    <p:sldId id="263" r:id="rId12"/>
    <p:sldId id="270" r:id="rId13"/>
    <p:sldId id="268" r:id="rId14"/>
    <p:sldId id="269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warul Islam" initials="AI" lastIdx="3" clrIdx="0">
    <p:extLst>
      <p:ext uri="{19B8F6BF-5375-455C-9EA6-DF929625EA0E}">
        <p15:presenceInfo xmlns:p15="http://schemas.microsoft.com/office/powerpoint/2012/main" userId="Anwarul Isl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6600"/>
    <a:srgbClr val="33CC33"/>
    <a:srgbClr val="E7F711"/>
    <a:srgbClr val="FF0066"/>
    <a:srgbClr val="B2ACFA"/>
    <a:srgbClr val="AFF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7267-962E-4D01-8690-863F3093A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ABF99-B5E9-48FF-AC36-79CDFF2FC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69E7F-32BE-4DBC-BD36-02DC8FDA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FED-AF2A-4AF4-8B10-1C91184E8F6C}" type="datetimeFigureOut">
              <a:rPr lang="en-US" smtClean="0"/>
              <a:t>16-Jan-2022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83B6A-7826-4487-8246-E94EC60C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E6E33-C466-4636-AA66-EFEEE3F5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A0B6-0F22-4F02-99A7-F4E1165E0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2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D6FE-C8E2-48CE-86B2-DC47915A3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03C8B-B750-44E5-847D-CB58A0533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81013-3555-4C2F-9DF5-8C3B06FC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FED-AF2A-4AF4-8B10-1C91184E8F6C}" type="datetimeFigureOut">
              <a:rPr lang="en-US" smtClean="0"/>
              <a:t>16-Jan-2022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45654-EC1D-4CB5-B93A-09AE9C80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1E73E-1A6D-44D3-8909-70B41F3E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A0B6-0F22-4F02-99A7-F4E1165E0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7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1B86E-A4B6-4CDD-ACE0-18BCB57E5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469EB-4078-4856-8517-C4E84B97C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B628E-C550-4EEB-AF23-929D32A8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FED-AF2A-4AF4-8B10-1C91184E8F6C}" type="datetimeFigureOut">
              <a:rPr lang="en-US" smtClean="0"/>
              <a:t>16-Jan-2022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EBB05-B02F-4325-918C-62ABC0A7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BB27C-020B-42CE-AC0A-5DB16AB4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A0B6-0F22-4F02-99A7-F4E1165E0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9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C7BC-45C1-4A0E-A3D3-72414A39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A3AA-7051-47ED-B2FB-17D54FEE2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87109-35A5-4A2E-8298-46AEC634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FED-AF2A-4AF4-8B10-1C91184E8F6C}" type="datetimeFigureOut">
              <a:rPr lang="en-US" smtClean="0"/>
              <a:t>16-Jan-2022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682B8-2BD5-4538-AC78-DE3752C0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875C8-D104-4C88-8431-E09FF668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A0B6-0F22-4F02-99A7-F4E1165E0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3F04-EDC3-4B29-AD0E-EC97B5B2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54F64-1834-4206-9B96-E8A443D6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160EB-005F-4CDE-8177-A3ACE0FF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FED-AF2A-4AF4-8B10-1C91184E8F6C}" type="datetimeFigureOut">
              <a:rPr lang="en-US" smtClean="0"/>
              <a:t>16-Jan-2022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BC723-A711-44C9-BA76-C4421DA2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F03B6-B584-40C3-B869-FCAE7A85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A0B6-0F22-4F02-99A7-F4E1165E0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9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6879-B9E5-4962-B11D-90DB89B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14452-A196-43CE-A801-E74273489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1F374-74FF-4C16-ACE3-99E012FCE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407B1-E3FE-4D58-8354-45C6B65E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FED-AF2A-4AF4-8B10-1C91184E8F6C}" type="datetimeFigureOut">
              <a:rPr lang="en-US" smtClean="0"/>
              <a:t>16-Jan-2022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90E13-A618-448D-9790-519E4C93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22E25-D743-47C5-94B4-39462FE1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A0B6-0F22-4F02-99A7-F4E1165E0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3A01-7950-42E3-BA50-1E18920A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4F1ED-8DBD-4F09-9F18-33111B3A4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972B9-88FF-4E11-8438-E3C41635F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A5F7A-0668-4F97-A672-55314E4D3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CA0EB-47C0-4A13-991C-00BF7FFFB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5FF84F-887A-4F3E-A82B-99F33F98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FED-AF2A-4AF4-8B10-1C91184E8F6C}" type="datetimeFigureOut">
              <a:rPr lang="en-US" smtClean="0"/>
              <a:t>16-Jan-2022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A1714-7ECE-45A3-A35F-D60EEF1F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1987A0-880A-405D-BAA7-73777BEA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A0B6-0F22-4F02-99A7-F4E1165E0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1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A26F-F358-46A3-8AAC-C5954ED2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54E53-9FEA-407C-9BE3-85E41C77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FED-AF2A-4AF4-8B10-1C91184E8F6C}" type="datetimeFigureOut">
              <a:rPr lang="en-US" smtClean="0"/>
              <a:t>16-Jan-2022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2FF8E-CB58-4969-870B-174BE30C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61406-8496-40E0-A8FF-62BA7471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A0B6-0F22-4F02-99A7-F4E1165E0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8E7F9-C4FF-46A2-BEF9-A7963018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FED-AF2A-4AF4-8B10-1C91184E8F6C}" type="datetimeFigureOut">
              <a:rPr lang="en-US" smtClean="0"/>
              <a:t>16-Jan-2022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ABC24-4950-4060-9F43-E618EFE1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EDCA7-674C-499B-BE84-7AE687EF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A0B6-0F22-4F02-99A7-F4E1165E0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0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4D57-53FB-4665-A5B2-96FA2DFF9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3A452-EE2C-44F4-8FAA-B1C5AF2F3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8D2CC-FD04-4D5C-9B48-F3281D723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3C9FA-F217-4C85-95B3-881C3AF2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FED-AF2A-4AF4-8B10-1C91184E8F6C}" type="datetimeFigureOut">
              <a:rPr lang="en-US" smtClean="0"/>
              <a:t>16-Jan-2022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8DB60-3932-4DA0-B93C-23F6D829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9A1CE-83BC-4567-8031-7FF1DB92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A0B6-0F22-4F02-99A7-F4E1165E0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1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71D9-9D2F-4067-A8D6-6384B206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76E772-B5D4-4652-909B-B09E1B04B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652A7-6916-4D13-9A84-9E682FF9C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631CA-F756-4E2A-8E9C-592E355B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FED-AF2A-4AF4-8B10-1C91184E8F6C}" type="datetimeFigureOut">
              <a:rPr lang="en-US" smtClean="0"/>
              <a:t>16-Jan-2022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66988-DA36-488C-B6EB-BD6FDDAA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D9901-9DDA-4D07-BDF2-6DD2EEE4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A0B6-0F22-4F02-99A7-F4E1165E0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2C974-530C-493D-8BD0-C3D18178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6F709-F907-445A-879B-5EF7E2360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A9EC3-F9A4-49F8-A8CD-2327AB6B1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F7FED-AF2A-4AF4-8B10-1C91184E8F6C}" type="datetimeFigureOut">
              <a:rPr lang="en-US" smtClean="0"/>
              <a:t>16-Jan-2022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3EE67-9949-43C0-8FDB-398A3C807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DAF2-C50E-4151-8B45-A6A530EA9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DA0B6-0F22-4F02-99A7-F4E1165E0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8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bd.com/flower.html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3979E7-B632-4BD8-ADD1-5FFC4A1A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4" y="1"/>
            <a:ext cx="1224172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9B023-642F-478D-99D3-3A410CD9D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44486"/>
            <a:ext cx="12192000" cy="1261438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rgbClr val="FF0000"/>
                </a:solidFill>
              </a:rPr>
              <a:t>আ</a:t>
            </a:r>
            <a:r>
              <a:rPr lang="en-US" sz="7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জ</a:t>
            </a:r>
            <a:r>
              <a:rPr lang="en-US" sz="7200" b="1" dirty="0" err="1">
                <a:solidFill>
                  <a:srgbClr val="FFFF00"/>
                </a:solidFill>
              </a:rPr>
              <a:t>কে</a:t>
            </a:r>
            <a:r>
              <a:rPr lang="en-US" sz="7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র</a:t>
            </a:r>
            <a:r>
              <a:rPr lang="en-US" sz="7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rgbClr val="AFFBAB"/>
                </a:solidFill>
              </a:rPr>
              <a:t>পা</a:t>
            </a:r>
            <a:r>
              <a:rPr lang="en-US" sz="7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ঠে</a:t>
            </a:r>
            <a:r>
              <a:rPr lang="en-US" sz="7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rgbClr val="7030A0"/>
                </a:solidFill>
              </a:rPr>
              <a:t>স</a:t>
            </a:r>
            <a:r>
              <a:rPr lang="en-US" sz="7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ক</a:t>
            </a:r>
            <a:r>
              <a:rPr lang="en-US" sz="7200" b="1" dirty="0" err="1">
                <a:solidFill>
                  <a:schemeClr val="accent4"/>
                </a:solidFill>
              </a:rPr>
              <a:t>ল</a:t>
            </a:r>
            <a:r>
              <a:rPr lang="en-US" sz="7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কে</a:t>
            </a:r>
            <a:r>
              <a:rPr lang="en-US" sz="7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rgbClr val="B2ACFA"/>
                </a:solidFill>
              </a:rPr>
              <a:t>জা</a:t>
            </a:r>
            <a:r>
              <a:rPr lang="en-US" sz="7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না</a:t>
            </a:r>
            <a:r>
              <a:rPr lang="en-US" sz="7200" b="1" dirty="0" err="1">
                <a:solidFill>
                  <a:srgbClr val="FF0000"/>
                </a:solidFill>
              </a:rPr>
              <a:t>ই</a:t>
            </a:r>
            <a:r>
              <a:rPr lang="en-US" sz="7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স্বা</a:t>
            </a:r>
            <a:r>
              <a:rPr lang="en-US" sz="7200" b="1" dirty="0" err="1">
                <a:solidFill>
                  <a:srgbClr val="0070C0"/>
                </a:solidFill>
              </a:rPr>
              <a:t>গ</a:t>
            </a:r>
            <a:r>
              <a:rPr lang="en-US" sz="7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ত</a:t>
            </a:r>
            <a:r>
              <a:rPr lang="en-US" sz="7200" b="1" dirty="0" err="1">
                <a:solidFill>
                  <a:srgbClr val="FF0000"/>
                </a:solidFill>
              </a:rPr>
              <a:t>ম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6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FBE017-97C2-4062-8242-860AC8A17F1D}"/>
              </a:ext>
            </a:extLst>
          </p:cNvPr>
          <p:cNvSpPr txBox="1"/>
          <p:nvPr/>
        </p:nvSpPr>
        <p:spPr>
          <a:xfrm>
            <a:off x="2258518" y="209862"/>
            <a:ext cx="7674964" cy="321913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4000" dirty="0" err="1">
                <a:solidFill>
                  <a:srgbClr val="006600"/>
                </a:solidFill>
              </a:rPr>
              <a:t>আজকের</a:t>
            </a:r>
            <a:r>
              <a:rPr lang="en-US" sz="4000" dirty="0">
                <a:solidFill>
                  <a:srgbClr val="006600"/>
                </a:solidFill>
              </a:rPr>
              <a:t> </a:t>
            </a:r>
            <a:r>
              <a:rPr lang="en-US" sz="4000" dirty="0" err="1">
                <a:solidFill>
                  <a:srgbClr val="006600"/>
                </a:solidFill>
              </a:rPr>
              <a:t>পাঠ</a:t>
            </a:r>
            <a:r>
              <a:rPr lang="en-US" sz="4000" dirty="0">
                <a:solidFill>
                  <a:srgbClr val="006600"/>
                </a:solidFill>
              </a:rPr>
              <a:t> </a:t>
            </a:r>
            <a:r>
              <a:rPr lang="en-US" sz="4000" dirty="0" err="1">
                <a:solidFill>
                  <a:srgbClr val="006600"/>
                </a:solidFill>
              </a:rPr>
              <a:t>ঘোষনা</a:t>
            </a:r>
            <a:endParaRPr lang="en-US" sz="4000" dirty="0">
              <a:solidFill>
                <a:srgbClr val="0066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CC6F6-ECC9-42F9-A235-0A08797B9881}"/>
              </a:ext>
            </a:extLst>
          </p:cNvPr>
          <p:cNvSpPr txBox="1"/>
          <p:nvPr/>
        </p:nvSpPr>
        <p:spPr>
          <a:xfrm>
            <a:off x="434715" y="2301226"/>
            <a:ext cx="11647357" cy="4556773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4000" dirty="0"/>
              <a:t> </a:t>
            </a:r>
            <a:r>
              <a:rPr lang="ar-SA" sz="2800" dirty="0">
                <a:solidFill>
                  <a:srgbClr val="7030A0"/>
                </a:solidFill>
              </a:rPr>
              <a:t>الدلالةُ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bn-BD" sz="2400" dirty="0">
                <a:solidFill>
                  <a:srgbClr val="7030A0"/>
                </a:solidFill>
              </a:rPr>
              <a:t>(পথপ্রদর্শন করা)</a:t>
            </a:r>
            <a:r>
              <a:rPr lang="en-US" sz="2800" dirty="0" err="1">
                <a:solidFill>
                  <a:srgbClr val="7030A0"/>
                </a:solidFill>
              </a:rPr>
              <a:t>এর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পরিচয়</a:t>
            </a:r>
            <a:r>
              <a:rPr lang="en-US" sz="2800" dirty="0">
                <a:solidFill>
                  <a:srgbClr val="7030A0"/>
                </a:solidFill>
              </a:rPr>
              <a:t> ও </a:t>
            </a:r>
            <a:r>
              <a:rPr lang="en-US" sz="2800" dirty="0" err="1">
                <a:solidFill>
                  <a:srgbClr val="7030A0"/>
                </a:solidFill>
              </a:rPr>
              <a:t>উদাহরণ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সহ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প্রকারভেদের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বর্ণনা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028" name="Picture 4" descr="গোলাপ">
            <a:extLst>
              <a:ext uri="{FF2B5EF4-FFF2-40B4-BE49-F238E27FC236}">
                <a16:creationId xmlns:a16="http://schemas.microsoft.com/office/drawing/2014/main" id="{78EE697C-EC94-424C-A05E-BF83AC8B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73" y="3306019"/>
            <a:ext cx="4558654" cy="2547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1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14E41C-A082-45E3-9453-4BCA8A552134}"/>
              </a:ext>
            </a:extLst>
          </p:cNvPr>
          <p:cNvSpPr txBox="1"/>
          <p:nvPr/>
        </p:nvSpPr>
        <p:spPr>
          <a:xfrm>
            <a:off x="4023027" y="1115150"/>
            <a:ext cx="4249269" cy="646331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r-SA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الدلالة</a:t>
            </a:r>
            <a:r>
              <a:rPr lang="bn-BD" sz="3200" dirty="0"/>
              <a:t> এর পরিচয়ঃ </a:t>
            </a:r>
            <a:endParaRPr lang="en-US"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719DA3-40EE-449C-90C3-1923F8329B34}"/>
              </a:ext>
            </a:extLst>
          </p:cNvPr>
          <p:cNvSpPr/>
          <p:nvPr/>
        </p:nvSpPr>
        <p:spPr>
          <a:xfrm>
            <a:off x="2109435" y="3109444"/>
            <a:ext cx="4137783" cy="14592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00"/>
                </a:solidFill>
              </a:rPr>
              <a:t>মেঘ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سحاب</a:t>
            </a:r>
            <a:r>
              <a:rPr lang="ar-SA" sz="1600" dirty="0">
                <a:solidFill>
                  <a:srgbClr val="FF0000"/>
                </a:solidFill>
              </a:rPr>
              <a:t>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558E29-5721-41EB-8FE5-1085C16ECC69}"/>
              </a:ext>
            </a:extLst>
          </p:cNvPr>
          <p:cNvSpPr/>
          <p:nvPr/>
        </p:nvSpPr>
        <p:spPr>
          <a:xfrm>
            <a:off x="6464969" y="3125127"/>
            <a:ext cx="3753852" cy="14592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0000"/>
                </a:solidFill>
              </a:rPr>
              <a:t>বৃষ্টি</a:t>
            </a:r>
            <a:endParaRPr lang="ar-SA" sz="2400" dirty="0">
              <a:solidFill>
                <a:srgbClr val="FF0000"/>
              </a:solidFill>
            </a:endParaRPr>
          </a:p>
          <a:p>
            <a:pPr algn="ctr"/>
            <a:r>
              <a:rPr lang="ar-SA" sz="2800" dirty="0">
                <a:solidFill>
                  <a:srgbClr val="FF0000"/>
                </a:solidFill>
              </a:rPr>
              <a:t>مطر</a:t>
            </a:r>
            <a:r>
              <a:rPr lang="ar-SA" sz="2800" dirty="0"/>
              <a:t>ٌ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075BC6-A1D0-455D-953C-1F9F74CB6564}"/>
              </a:ext>
            </a:extLst>
          </p:cNvPr>
          <p:cNvSpPr/>
          <p:nvPr/>
        </p:nvSpPr>
        <p:spPr>
          <a:xfrm>
            <a:off x="2109434" y="6328611"/>
            <a:ext cx="4137783" cy="4776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دالُ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8513FA-CDC6-4A37-B929-C5C64894E77C}"/>
              </a:ext>
            </a:extLst>
          </p:cNvPr>
          <p:cNvSpPr/>
          <p:nvPr/>
        </p:nvSpPr>
        <p:spPr>
          <a:xfrm>
            <a:off x="6464968" y="6328611"/>
            <a:ext cx="3751963" cy="4776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FF0066"/>
                </a:solidFill>
              </a:rPr>
              <a:t>مدلولٌ</a:t>
            </a:r>
            <a:endParaRPr lang="en-US" sz="2400" b="1" dirty="0">
              <a:solidFill>
                <a:srgbClr val="FF0066"/>
              </a:solidFill>
            </a:endParaRPr>
          </a:p>
        </p:txBody>
      </p:sp>
      <p:pic>
        <p:nvPicPr>
          <p:cNvPr id="3074" name="Picture 2" descr="৪ বিভাগে ঝড়-বৃষ্টির পূর্বাভাস">
            <a:extLst>
              <a:ext uri="{FF2B5EF4-FFF2-40B4-BE49-F238E27FC236}">
                <a16:creationId xmlns:a16="http://schemas.microsoft.com/office/drawing/2014/main" id="{9E132718-D4F6-440C-8E3B-B9E8CF45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35" y="4684304"/>
            <a:ext cx="4137783" cy="1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দেশের যেসব অঞ্চলে ঝড়-বৃষ্টির সম্ভাবনা - জাতীয় - observerbd.com">
            <a:extLst>
              <a:ext uri="{FF2B5EF4-FFF2-40B4-BE49-F238E27FC236}">
                <a16:creationId xmlns:a16="http://schemas.microsoft.com/office/drawing/2014/main" id="{023E2AFA-9588-4989-A83A-26462916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57" y="4684304"/>
            <a:ext cx="3751964" cy="12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CBCF1A-C332-4281-BCF3-7977B1581F69}"/>
              </a:ext>
            </a:extLst>
          </p:cNvPr>
          <p:cNvSpPr txBox="1"/>
          <p:nvPr/>
        </p:nvSpPr>
        <p:spPr>
          <a:xfrm>
            <a:off x="4023028" y="322844"/>
            <a:ext cx="4249268" cy="523220"/>
          </a:xfrm>
          <a:prstGeom prst="rect">
            <a:avLst/>
          </a:prstGeom>
          <a:gradFill>
            <a:gsLst>
              <a:gs pos="0">
                <a:srgbClr val="FF0000"/>
              </a:gs>
              <a:gs pos="40000">
                <a:srgbClr val="FFC000"/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r-SA" sz="2800" b="1" dirty="0"/>
              <a:t> </a:t>
            </a:r>
            <a:r>
              <a:rPr lang="bn-BD" sz="2800" b="1" dirty="0"/>
              <a:t>পাঠ বর্নণা*</a:t>
            </a:r>
            <a:r>
              <a:rPr lang="ar-SA" sz="2800" b="1" dirty="0"/>
              <a:t>بيان الدرس </a:t>
            </a: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BDADB-3AE5-491C-B88F-E49E0EE2453A}"/>
              </a:ext>
            </a:extLst>
          </p:cNvPr>
          <p:cNvSpPr txBox="1"/>
          <p:nvPr/>
        </p:nvSpPr>
        <p:spPr>
          <a:xfrm>
            <a:off x="2154121" y="2068713"/>
            <a:ext cx="806280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dirty="0"/>
              <a:t> </a:t>
            </a:r>
            <a:r>
              <a:rPr lang="ar-SA" sz="2000" b="1" dirty="0">
                <a:solidFill>
                  <a:srgbClr val="FF0000"/>
                </a:solidFill>
              </a:rPr>
              <a:t>الدلالةُ</a:t>
            </a:r>
            <a:r>
              <a:rPr lang="bn-BD" dirty="0"/>
              <a:t>-এর আ</a:t>
            </a:r>
            <a:r>
              <a:rPr lang="en-US" sz="2400" dirty="0" err="1"/>
              <a:t>ভি</a:t>
            </a:r>
            <a:r>
              <a:rPr lang="bn-BD" dirty="0"/>
              <a:t>ধানিক অর্থ পথ প্রদর্শন করা, রাস্তা দেখিয়ে দেয়া ।</a:t>
            </a:r>
          </a:p>
          <a:p>
            <a:r>
              <a:rPr lang="bn-BD" dirty="0"/>
              <a:t>আর পরিভাষায় দালালাত বলে কোন একটি বস্তু এমন হওয়া যাতে তা জানার ফলে অন্য একটি বস্তু জানা অপরিহার্য হইয়া পড়ে ।</a:t>
            </a:r>
            <a:r>
              <a:rPr lang="en-US" dirty="0"/>
              <a:t> </a:t>
            </a:r>
            <a:r>
              <a:rPr lang="bn-BD" dirty="0"/>
              <a:t>যেমন-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D9BCEE4-4C0F-4690-B3A3-56FF3BE79F52}"/>
              </a:ext>
            </a:extLst>
          </p:cNvPr>
          <p:cNvGrpSpPr/>
          <p:nvPr/>
        </p:nvGrpSpPr>
        <p:grpSpPr>
          <a:xfrm>
            <a:off x="348343" y="347272"/>
            <a:ext cx="11684000" cy="6271242"/>
            <a:chOff x="2686050" y="366322"/>
            <a:chExt cx="6964183" cy="378500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7DAA0A4-4218-47AB-9360-2F04F79A0C5C}"/>
                </a:ext>
              </a:extLst>
            </p:cNvPr>
            <p:cNvSpPr txBox="1"/>
            <p:nvPr/>
          </p:nvSpPr>
          <p:spPr>
            <a:xfrm>
              <a:off x="4294056" y="366322"/>
              <a:ext cx="4721902" cy="22291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b="1" dirty="0">
                  <a:solidFill>
                    <a:srgbClr val="FF0000"/>
                  </a:solidFill>
                </a:rPr>
                <a:t>চিত্রের মাধ্যমে (</a:t>
              </a:r>
              <a:r>
                <a:rPr lang="ar-SA" b="1" dirty="0">
                  <a:solidFill>
                    <a:srgbClr val="FF0000"/>
                  </a:solidFill>
                </a:rPr>
                <a:t>الدلالة</a:t>
              </a:r>
              <a:r>
                <a:rPr lang="bn-BD" b="1" dirty="0">
                  <a:solidFill>
                    <a:srgbClr val="FF0000"/>
                  </a:solidFill>
                </a:rPr>
                <a:t>) দালালাত এর প্রকারভেদ-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F36C2B-7A6E-4482-ADFE-6628D233630D}"/>
                </a:ext>
              </a:extLst>
            </p:cNvPr>
            <p:cNvSpPr txBox="1"/>
            <p:nvPr/>
          </p:nvSpPr>
          <p:spPr>
            <a:xfrm>
              <a:off x="5328379" y="1190781"/>
              <a:ext cx="2143594" cy="369332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dirty="0"/>
                <a:t>(</a:t>
              </a:r>
              <a:r>
                <a:rPr lang="ar-SA" dirty="0"/>
                <a:t>الدلالة</a:t>
              </a:r>
              <a:r>
                <a:rPr lang="bn-BD" dirty="0"/>
                <a:t>) দালালাত</a:t>
              </a:r>
              <a:endParaRPr lang="en-US" dirty="0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2D25CF58-5EF7-4A66-BABC-0B8BCAA6728D}"/>
                </a:ext>
              </a:extLst>
            </p:cNvPr>
            <p:cNvSpPr/>
            <p:nvPr/>
          </p:nvSpPr>
          <p:spPr>
            <a:xfrm>
              <a:off x="6381750" y="1560113"/>
              <a:ext cx="130852" cy="2335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AB362A-CC40-434C-8597-ABE1C6FF9DE2}"/>
                </a:ext>
              </a:extLst>
            </p:cNvPr>
            <p:cNvGrpSpPr/>
            <p:nvPr/>
          </p:nvGrpSpPr>
          <p:grpSpPr>
            <a:xfrm>
              <a:off x="3226632" y="1807031"/>
              <a:ext cx="6347085" cy="560082"/>
              <a:chOff x="3309078" y="1843791"/>
              <a:chExt cx="6347085" cy="560082"/>
            </a:xfrm>
          </p:grpSpPr>
          <p:sp>
            <p:nvSpPr>
              <p:cNvPr id="8" name="Arrow: Down 7">
                <a:extLst>
                  <a:ext uri="{FF2B5EF4-FFF2-40B4-BE49-F238E27FC236}">
                    <a16:creationId xmlns:a16="http://schemas.microsoft.com/office/drawing/2014/main" id="{CC1F976D-6040-4711-B75A-EC174D8BB04D}"/>
                  </a:ext>
                </a:extLst>
              </p:cNvPr>
              <p:cNvSpPr/>
              <p:nvPr/>
            </p:nvSpPr>
            <p:spPr>
              <a:xfrm>
                <a:off x="4332156" y="1857135"/>
                <a:ext cx="86194" cy="17740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row: Down 8">
                <a:extLst>
                  <a:ext uri="{FF2B5EF4-FFF2-40B4-BE49-F238E27FC236}">
                    <a16:creationId xmlns:a16="http://schemas.microsoft.com/office/drawing/2014/main" id="{FE216015-6F8D-4448-A3BC-0F3D5E6BF66B}"/>
                  </a:ext>
                </a:extLst>
              </p:cNvPr>
              <p:cNvSpPr/>
              <p:nvPr/>
            </p:nvSpPr>
            <p:spPr>
              <a:xfrm>
                <a:off x="8473190" y="1851712"/>
                <a:ext cx="86194" cy="17740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76FDEE2-A0E6-4267-B10D-FF75A7FC31D3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 flipV="1">
                <a:off x="4375253" y="1843791"/>
                <a:ext cx="4184131" cy="133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DA782B-8649-4E1E-BEF9-76CFE899CFDF}"/>
                  </a:ext>
                </a:extLst>
              </p:cNvPr>
              <p:cNvSpPr txBox="1"/>
              <p:nvPr/>
            </p:nvSpPr>
            <p:spPr>
              <a:xfrm>
                <a:off x="3309078" y="2034541"/>
                <a:ext cx="2218544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00" dirty="0"/>
                  <a:t>লাফযিয়া</a:t>
                </a:r>
                <a:r>
                  <a:rPr lang="bn-BD" dirty="0"/>
                  <a:t> </a:t>
                </a:r>
                <a:r>
                  <a:rPr lang="ar-SA" sz="1600" dirty="0"/>
                  <a:t>لفظية</a:t>
                </a:r>
                <a:r>
                  <a:rPr lang="bn-BD" dirty="0"/>
                  <a:t>  </a:t>
                </a:r>
                <a:endParaRPr lang="en-US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E0C170-11FC-4655-BE68-457DBA3C3AA9}"/>
                  </a:ext>
                </a:extLst>
              </p:cNvPr>
              <p:cNvSpPr txBox="1"/>
              <p:nvPr/>
            </p:nvSpPr>
            <p:spPr>
              <a:xfrm>
                <a:off x="7182786" y="2024901"/>
                <a:ext cx="2473377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dirty="0"/>
                  <a:t> </a:t>
                </a:r>
                <a:r>
                  <a:rPr lang="bn-BD" sz="1200" dirty="0"/>
                  <a:t>গাইরে লাফযিয়া- </a:t>
                </a:r>
                <a:r>
                  <a:rPr lang="ar-SA" sz="1200" dirty="0"/>
                  <a:t>غير لفظية</a:t>
                </a:r>
                <a:endParaRPr lang="en-US" dirty="0"/>
              </a:p>
            </p:txBody>
          </p:sp>
        </p:grp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46F7526D-246F-4B3D-8FED-49AD29DEE1F6}"/>
                </a:ext>
              </a:extLst>
            </p:cNvPr>
            <p:cNvSpPr/>
            <p:nvPr/>
          </p:nvSpPr>
          <p:spPr>
            <a:xfrm>
              <a:off x="4249710" y="2367113"/>
              <a:ext cx="45719" cy="1774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E2BAC8C8-D4DA-4201-A89F-82EC0C4C9EE1}"/>
                </a:ext>
              </a:extLst>
            </p:cNvPr>
            <p:cNvSpPr/>
            <p:nvPr/>
          </p:nvSpPr>
          <p:spPr>
            <a:xfrm>
              <a:off x="3139686" y="2578672"/>
              <a:ext cx="79448" cy="1828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541B0B49-2CCB-448B-8E25-14CC4F076D83}"/>
                </a:ext>
              </a:extLst>
            </p:cNvPr>
            <p:cNvSpPr/>
            <p:nvPr/>
          </p:nvSpPr>
          <p:spPr>
            <a:xfrm>
              <a:off x="4247459" y="2560487"/>
              <a:ext cx="79448" cy="1828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C0953E91-18FB-4F12-80EB-1E6072ABA25B}"/>
                </a:ext>
              </a:extLst>
            </p:cNvPr>
            <p:cNvSpPr/>
            <p:nvPr/>
          </p:nvSpPr>
          <p:spPr>
            <a:xfrm>
              <a:off x="5405452" y="2585760"/>
              <a:ext cx="79448" cy="1828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44827DD-DFB6-4165-BF81-8EC62FAF5617}"/>
                </a:ext>
              </a:extLst>
            </p:cNvPr>
            <p:cNvSpPr/>
            <p:nvPr/>
          </p:nvSpPr>
          <p:spPr>
            <a:xfrm>
              <a:off x="7949725" y="2697819"/>
              <a:ext cx="807720" cy="236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طبعية</a:t>
              </a:r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0FFF11E-12F7-44CC-BBD0-19CC7F2FE643}"/>
                </a:ext>
              </a:extLst>
            </p:cNvPr>
            <p:cNvSpPr/>
            <p:nvPr/>
          </p:nvSpPr>
          <p:spPr>
            <a:xfrm>
              <a:off x="2822207" y="2813360"/>
              <a:ext cx="807720" cy="236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وضعية</a:t>
              </a:r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67DC73-CBBF-46F8-A569-6E75DE782E86}"/>
                </a:ext>
              </a:extLst>
            </p:cNvPr>
            <p:cNvSpPr/>
            <p:nvPr/>
          </p:nvSpPr>
          <p:spPr>
            <a:xfrm>
              <a:off x="4955687" y="2816963"/>
              <a:ext cx="807720" cy="236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عقلية</a:t>
              </a:r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BE4BD05-1A4A-4235-8F9E-360B7D58BBD9}"/>
                </a:ext>
              </a:extLst>
            </p:cNvPr>
            <p:cNvSpPr/>
            <p:nvPr/>
          </p:nvSpPr>
          <p:spPr>
            <a:xfrm>
              <a:off x="6987540" y="2697819"/>
              <a:ext cx="807720" cy="236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وضعية</a:t>
              </a:r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06FA7-4F5F-4B63-8855-F7348C81F1B9}"/>
                </a:ext>
              </a:extLst>
            </p:cNvPr>
            <p:cNvSpPr/>
            <p:nvPr/>
          </p:nvSpPr>
          <p:spPr>
            <a:xfrm>
              <a:off x="3883323" y="2813359"/>
              <a:ext cx="807720" cy="236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طبعية</a:t>
              </a:r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B81F77-38A9-41C0-8847-7D12E9A293F2}"/>
                </a:ext>
              </a:extLst>
            </p:cNvPr>
            <p:cNvSpPr/>
            <p:nvPr/>
          </p:nvSpPr>
          <p:spPr>
            <a:xfrm>
              <a:off x="8842513" y="2697819"/>
              <a:ext cx="807720" cy="236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عقلية</a:t>
              </a: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1DB85D-FA88-481E-B5EE-2EB2A46862B1}"/>
                </a:ext>
              </a:extLst>
            </p:cNvPr>
            <p:cNvSpPr/>
            <p:nvPr/>
          </p:nvSpPr>
          <p:spPr>
            <a:xfrm>
              <a:off x="2686050" y="3762375"/>
              <a:ext cx="943877" cy="3889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00" dirty="0"/>
                <a:t>মুতাবেকি</a:t>
              </a:r>
              <a:endParaRPr lang="en-US" sz="11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49E576-BED5-4867-B96C-ACDA7C15B0FA}"/>
                </a:ext>
              </a:extLst>
            </p:cNvPr>
            <p:cNvSpPr/>
            <p:nvPr/>
          </p:nvSpPr>
          <p:spPr>
            <a:xfrm>
              <a:off x="3747166" y="3743557"/>
              <a:ext cx="943877" cy="3889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/>
                <a:t>তাযাম্মুনি</a:t>
              </a:r>
              <a:endParaRPr lang="en-US" sz="12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6461A16-8053-40B3-97E5-24AC1563A48A}"/>
                </a:ext>
              </a:extLst>
            </p:cNvPr>
            <p:cNvSpPr/>
            <p:nvPr/>
          </p:nvSpPr>
          <p:spPr>
            <a:xfrm>
              <a:off x="4819530" y="3743325"/>
              <a:ext cx="943877" cy="3889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00" dirty="0"/>
                <a:t>ইলতেযামি</a:t>
              </a:r>
              <a:endParaRPr lang="en-US" sz="1100" dirty="0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9673DC33-8F2C-4F94-BC0F-38E5BA457598}"/>
                </a:ext>
              </a:extLst>
            </p:cNvPr>
            <p:cNvSpPr/>
            <p:nvPr/>
          </p:nvSpPr>
          <p:spPr>
            <a:xfrm>
              <a:off x="4143029" y="3049576"/>
              <a:ext cx="208859" cy="3297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8943756E-DE01-4D53-886B-C87557012343}"/>
                </a:ext>
              </a:extLst>
            </p:cNvPr>
            <p:cNvSpPr/>
            <p:nvPr/>
          </p:nvSpPr>
          <p:spPr>
            <a:xfrm>
              <a:off x="4147811" y="3453970"/>
              <a:ext cx="208859" cy="3297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Down 36">
              <a:extLst>
                <a:ext uri="{FF2B5EF4-FFF2-40B4-BE49-F238E27FC236}">
                  <a16:creationId xmlns:a16="http://schemas.microsoft.com/office/drawing/2014/main" id="{397EEA4E-C8DD-4742-98E2-0F228A059090}"/>
                </a:ext>
              </a:extLst>
            </p:cNvPr>
            <p:cNvSpPr/>
            <p:nvPr/>
          </p:nvSpPr>
          <p:spPr>
            <a:xfrm>
              <a:off x="3019582" y="3445091"/>
              <a:ext cx="208859" cy="3297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E698E0B8-A157-4153-88A4-278E1037FEC3}"/>
                </a:ext>
              </a:extLst>
            </p:cNvPr>
            <p:cNvSpPr/>
            <p:nvPr/>
          </p:nvSpPr>
          <p:spPr>
            <a:xfrm>
              <a:off x="5276041" y="3453970"/>
              <a:ext cx="208859" cy="3297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A3B29A-B78E-4313-8EED-D5D3DB69C496}"/>
                </a:ext>
              </a:extLst>
            </p:cNvPr>
            <p:cNvSpPr/>
            <p:nvPr/>
          </p:nvSpPr>
          <p:spPr>
            <a:xfrm>
              <a:off x="2822207" y="3355170"/>
              <a:ext cx="2941200" cy="8992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30000">
                  <a:srgbClr val="FFFF0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3FCE158C-4372-4A38-B815-02761CC74725}"/>
                </a:ext>
              </a:extLst>
            </p:cNvPr>
            <p:cNvSpPr/>
            <p:nvPr/>
          </p:nvSpPr>
          <p:spPr>
            <a:xfrm>
              <a:off x="9140158" y="2379167"/>
              <a:ext cx="315483" cy="3307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7DA26026-6CA6-463C-ACB2-ACBB33CDD125}"/>
                </a:ext>
              </a:extLst>
            </p:cNvPr>
            <p:cNvSpPr/>
            <p:nvPr/>
          </p:nvSpPr>
          <p:spPr>
            <a:xfrm>
              <a:off x="7181132" y="2367272"/>
              <a:ext cx="315483" cy="3307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3437CD2B-342D-4E0A-9806-D0C915788539}"/>
                </a:ext>
              </a:extLst>
            </p:cNvPr>
            <p:cNvSpPr/>
            <p:nvPr/>
          </p:nvSpPr>
          <p:spPr>
            <a:xfrm>
              <a:off x="8161455" y="2379167"/>
              <a:ext cx="315483" cy="3307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247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34FC4B-652D-420E-BFDC-C3D0207459F2}"/>
              </a:ext>
            </a:extLst>
          </p:cNvPr>
          <p:cNvSpPr txBox="1"/>
          <p:nvPr/>
        </p:nvSpPr>
        <p:spPr>
          <a:xfrm>
            <a:off x="4379627" y="359764"/>
            <a:ext cx="3432747" cy="523220"/>
          </a:xfrm>
          <a:prstGeom prst="rect">
            <a:avLst/>
          </a:prstGeom>
          <a:gradFill>
            <a:gsLst>
              <a:gs pos="50436">
                <a:srgbClr val="FFB700"/>
              </a:gs>
              <a:gs pos="81000">
                <a:srgbClr val="FFC000"/>
              </a:gs>
              <a:gs pos="18000">
                <a:srgbClr val="FF0000"/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/>
              <a:t>শিখনফল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25E1E-E879-4125-A1DA-F9650615C791}"/>
              </a:ext>
            </a:extLst>
          </p:cNvPr>
          <p:cNvSpPr txBox="1"/>
          <p:nvPr/>
        </p:nvSpPr>
        <p:spPr>
          <a:xfrm>
            <a:off x="434714" y="1537210"/>
            <a:ext cx="6790545" cy="461665"/>
          </a:xfrm>
          <a:prstGeom prst="rect">
            <a:avLst/>
          </a:prstGeom>
          <a:gradFill>
            <a:gsLst>
              <a:gs pos="0">
                <a:srgbClr val="FF0066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b="1" dirty="0">
                <a:solidFill>
                  <a:srgbClr val="FF0000"/>
                </a:solidFill>
              </a:rPr>
              <a:t>অত্র পাঠ শেষে শিক্ষার্থীরা জানতে পারবে------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739A4-8F10-4582-959D-86EFFC18C2F8}"/>
              </a:ext>
            </a:extLst>
          </p:cNvPr>
          <p:cNvSpPr txBox="1"/>
          <p:nvPr/>
        </p:nvSpPr>
        <p:spPr>
          <a:xfrm>
            <a:off x="1663700" y="2383436"/>
            <a:ext cx="105283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►"/>
            </a:pPr>
            <a:r>
              <a:rPr lang="bn-BD" sz="2000" dirty="0">
                <a:solidFill>
                  <a:srgbClr val="FF0000"/>
                </a:solidFill>
              </a:rPr>
              <a:t>১।</a:t>
            </a:r>
            <a:r>
              <a:rPr lang="ar-SA" sz="2000" dirty="0">
                <a:solidFill>
                  <a:srgbClr val="FF0000"/>
                </a:solidFill>
              </a:rPr>
              <a:t>الدلالة </a:t>
            </a:r>
            <a:r>
              <a:rPr lang="bn-BD" sz="2000" dirty="0">
                <a:solidFill>
                  <a:srgbClr val="FF0000"/>
                </a:solidFill>
              </a:rPr>
              <a:t>এর</a:t>
            </a:r>
            <a:r>
              <a:rPr lang="ar-SA" sz="2000" dirty="0">
                <a:solidFill>
                  <a:srgbClr val="FF0000"/>
                </a:solidFill>
              </a:rPr>
              <a:t> </a:t>
            </a:r>
            <a:r>
              <a:rPr lang="bn-BD" sz="2000" dirty="0">
                <a:solidFill>
                  <a:srgbClr val="FF0000"/>
                </a:solidFill>
              </a:rPr>
              <a:t>শাব্দিক অর্থ আরবি, ইংরেজী,ফারসি ও বাংলা ভাষায় কি বলে তা জানতে পারবে</a:t>
            </a:r>
            <a:r>
              <a:rPr lang="en-US" sz="2000" dirty="0">
                <a:solidFill>
                  <a:srgbClr val="FF0000"/>
                </a:solidFill>
              </a:rPr>
              <a:t>;</a:t>
            </a:r>
            <a:r>
              <a:rPr lang="bn-BD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BE68-8D9C-435D-8937-A2F38AF3577E}"/>
              </a:ext>
            </a:extLst>
          </p:cNvPr>
          <p:cNvSpPr txBox="1"/>
          <p:nvPr/>
        </p:nvSpPr>
        <p:spPr>
          <a:xfrm>
            <a:off x="2667259" y="2890411"/>
            <a:ext cx="685748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►"/>
            </a:pPr>
            <a:r>
              <a:rPr lang="en-US" sz="2400" dirty="0">
                <a:solidFill>
                  <a:srgbClr val="FF0000"/>
                </a:solidFill>
              </a:rPr>
              <a:t>২। </a:t>
            </a:r>
            <a:r>
              <a:rPr lang="ar-SA" sz="2400" dirty="0">
                <a:solidFill>
                  <a:srgbClr val="FF0000"/>
                </a:solidFill>
              </a:rPr>
              <a:t>الدلالة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এর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পারিভাষিক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অর্থ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উদাহরণসহ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লিখতে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পারবে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;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DD471-A7F8-4B91-B2FF-3EFC595405B0}"/>
              </a:ext>
            </a:extLst>
          </p:cNvPr>
          <p:cNvSpPr txBox="1"/>
          <p:nvPr/>
        </p:nvSpPr>
        <p:spPr>
          <a:xfrm>
            <a:off x="3530600" y="3525900"/>
            <a:ext cx="67945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>
                <a:solidFill>
                  <a:schemeClr val="accent2">
                    <a:lumMod val="75000"/>
                  </a:schemeClr>
                </a:solidFill>
              </a:rPr>
              <a:t>৩।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الدلالة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2400" dirty="0">
                <a:solidFill>
                  <a:schemeClr val="accent2">
                    <a:lumMod val="75000"/>
                  </a:schemeClr>
                </a:solidFill>
              </a:rPr>
              <a:t>এর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2400" dirty="0">
                <a:solidFill>
                  <a:schemeClr val="accent2">
                    <a:lumMod val="75000"/>
                  </a:schemeClr>
                </a:solidFill>
              </a:rPr>
              <a:t>প্রকারভেদ জানতে পারবে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ar-SA" sz="2400" dirty="0"/>
              <a:t>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DC3CB-1021-4637-B671-26FF12E1F8EE}"/>
              </a:ext>
            </a:extLst>
          </p:cNvPr>
          <p:cNvSpPr txBox="1"/>
          <p:nvPr/>
        </p:nvSpPr>
        <p:spPr>
          <a:xfrm>
            <a:off x="4641850" y="4254322"/>
            <a:ext cx="652145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000" dirty="0">
                <a:solidFill>
                  <a:srgbClr val="C00000"/>
                </a:solidFill>
              </a:rPr>
              <a:t>৪। দাল ও মাদলুল এর উদাহরণ ব্যাখ্যা করতে পারবে</a:t>
            </a:r>
            <a:r>
              <a:rPr lang="ar-SA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;</a:t>
            </a:r>
            <a:r>
              <a:rPr lang="ar-SA" sz="2000" dirty="0"/>
              <a:t> 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1580B-C5EE-41D2-B251-626A493D30C1}"/>
              </a:ext>
            </a:extLst>
          </p:cNvPr>
          <p:cNvSpPr txBox="1"/>
          <p:nvPr/>
        </p:nvSpPr>
        <p:spPr>
          <a:xfrm>
            <a:off x="5429936" y="5321300"/>
            <a:ext cx="257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49ECC-B3A8-4AC0-8392-4362ABDC8025}"/>
              </a:ext>
            </a:extLst>
          </p:cNvPr>
          <p:cNvSpPr txBox="1"/>
          <p:nvPr/>
        </p:nvSpPr>
        <p:spPr>
          <a:xfrm>
            <a:off x="5429936" y="5164733"/>
            <a:ext cx="514985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৫</a:t>
            </a:r>
            <a:r>
              <a:rPr lang="en-US" sz="2400" dirty="0">
                <a:solidFill>
                  <a:srgbClr val="00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।   </a:t>
            </a:r>
            <a:r>
              <a:rPr lang="en-US" sz="2400" dirty="0" err="1">
                <a:solidFill>
                  <a:srgbClr val="00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ছবি</a:t>
            </a:r>
            <a:r>
              <a:rPr lang="en-US" sz="2400" dirty="0">
                <a:solidFill>
                  <a:srgbClr val="00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দেখে</a:t>
            </a:r>
            <a:r>
              <a:rPr lang="en-US" sz="2400" dirty="0">
                <a:solidFill>
                  <a:srgbClr val="00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2400" dirty="0" err="1">
                <a:solidFill>
                  <a:srgbClr val="00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মাদলুল</a:t>
            </a:r>
            <a:r>
              <a:rPr lang="en-US" sz="2400" dirty="0">
                <a:solidFill>
                  <a:srgbClr val="00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বের</a:t>
            </a:r>
            <a:r>
              <a:rPr lang="en-US" sz="2400" dirty="0">
                <a:solidFill>
                  <a:srgbClr val="00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করতে</a:t>
            </a:r>
            <a:r>
              <a:rPr lang="en-US" sz="2400" dirty="0">
                <a:solidFill>
                  <a:srgbClr val="00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পারবে</a:t>
            </a:r>
            <a:r>
              <a:rPr lang="en-US" sz="2400" dirty="0">
                <a:solidFill>
                  <a:srgbClr val="00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। </a:t>
            </a:r>
          </a:p>
        </p:txBody>
      </p:sp>
      <p:pic>
        <p:nvPicPr>
          <p:cNvPr id="2052" name="Picture 4" descr="Sacred Lotus">
            <a:extLst>
              <a:ext uri="{FF2B5EF4-FFF2-40B4-BE49-F238E27FC236}">
                <a16:creationId xmlns:a16="http://schemas.microsoft.com/office/drawing/2014/main" id="{76BCDB90-94F5-4124-BBF9-8FFA2C1A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73" y="4797109"/>
            <a:ext cx="1586127" cy="1417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8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4A1BD-715A-4BFA-BDDC-E9CEFE316832}"/>
              </a:ext>
            </a:extLst>
          </p:cNvPr>
          <p:cNvSpPr txBox="1"/>
          <p:nvPr/>
        </p:nvSpPr>
        <p:spPr>
          <a:xfrm>
            <a:off x="4686924" y="320504"/>
            <a:ext cx="2818151" cy="461665"/>
          </a:xfrm>
          <a:prstGeom prst="rect">
            <a:avLst/>
          </a:prstGeom>
          <a:gradFill>
            <a:gsLst>
              <a:gs pos="7000">
                <a:srgbClr val="FFFF00"/>
              </a:gs>
              <a:gs pos="36000">
                <a:srgbClr val="E7F711"/>
              </a:gs>
            </a:gsLst>
            <a:lin ang="5400000" scaled="1"/>
          </a:gra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পাঠ মূল্যায়ন</a:t>
            </a:r>
            <a:endParaRPr lang="en-US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D3DB3B-198E-4FF6-A89C-892440081CAC}"/>
              </a:ext>
            </a:extLst>
          </p:cNvPr>
          <p:cNvSpPr txBox="1"/>
          <p:nvPr/>
        </p:nvSpPr>
        <p:spPr>
          <a:xfrm>
            <a:off x="638629" y="1155491"/>
            <a:ext cx="2815771" cy="369332"/>
          </a:xfrm>
          <a:prstGeom prst="rect">
            <a:avLst/>
          </a:prstGeom>
          <a:gradFill>
            <a:gsLst>
              <a:gs pos="7000">
                <a:srgbClr val="FFFF00"/>
              </a:gs>
              <a:gs pos="36000">
                <a:srgbClr val="E7F711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bn-BD" dirty="0"/>
              <a:t> ১।সঠিক উত্তর কোনটি</a:t>
            </a:r>
            <a:r>
              <a:rPr lang="en-US" dirty="0"/>
              <a:t> ?</a:t>
            </a:r>
            <a:r>
              <a:rPr lang="bn-BD" dirty="0"/>
              <a:t> 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728887-ED0C-4F09-8F02-814FB9527F93}"/>
              </a:ext>
            </a:extLst>
          </p:cNvPr>
          <p:cNvGrpSpPr/>
          <p:nvPr/>
        </p:nvGrpSpPr>
        <p:grpSpPr>
          <a:xfrm>
            <a:off x="965207" y="2332127"/>
            <a:ext cx="11026941" cy="564869"/>
            <a:chOff x="1103091" y="2334418"/>
            <a:chExt cx="11026941" cy="5648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AA2468-4636-4A5A-B942-F39E45467CA8}"/>
                </a:ext>
              </a:extLst>
            </p:cNvPr>
            <p:cNvSpPr/>
            <p:nvPr/>
          </p:nvSpPr>
          <p:spPr>
            <a:xfrm>
              <a:off x="10902235" y="2334419"/>
              <a:ext cx="1227797" cy="564867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জার</a:t>
              </a:r>
              <a:r>
                <a:rPr lang="en-US" dirty="0"/>
                <a:t> ও </a:t>
              </a:r>
              <a:r>
                <a:rPr lang="en-US" dirty="0" err="1"/>
                <a:t>মাজরুর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7B7527-30AE-4217-BD71-4171D0B613E1}"/>
                </a:ext>
              </a:extLst>
            </p:cNvPr>
            <p:cNvSpPr txBox="1"/>
            <p:nvPr/>
          </p:nvSpPr>
          <p:spPr>
            <a:xfrm>
              <a:off x="1103091" y="2428310"/>
              <a:ext cx="4296228" cy="4001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খ . </a:t>
              </a:r>
              <a:r>
                <a:rPr lang="en-US" sz="2000" dirty="0" err="1"/>
                <a:t>দালালাত</a:t>
              </a:r>
              <a:r>
                <a:rPr lang="en-US" sz="2000" dirty="0"/>
                <a:t> (</a:t>
              </a:r>
              <a:r>
                <a:rPr lang="en-US" sz="2000" dirty="0" err="1"/>
                <a:t>পথ</a:t>
              </a:r>
              <a:r>
                <a:rPr lang="en-US" sz="2000" dirty="0"/>
                <a:t> </a:t>
              </a:r>
              <a:r>
                <a:rPr lang="en-US" sz="2000" dirty="0" err="1"/>
                <a:t>নির্দেশকারী</a:t>
              </a:r>
              <a:r>
                <a:rPr lang="en-US" sz="2000" dirty="0"/>
                <a:t> </a:t>
              </a:r>
              <a:r>
                <a:rPr lang="en-US" sz="2000" dirty="0" err="1"/>
                <a:t>শব্দ</a:t>
              </a:r>
              <a:r>
                <a:rPr lang="en-US" sz="2000" dirty="0"/>
                <a:t>)  </a:t>
              </a:r>
              <a:r>
                <a:rPr lang="en-US" sz="2000" dirty="0" err="1"/>
                <a:t>দু’টি</a:t>
              </a:r>
              <a:r>
                <a:rPr lang="en-US" sz="2000" dirty="0"/>
                <a:t>  </a:t>
              </a:r>
              <a:r>
                <a:rPr lang="en-US" sz="2000" dirty="0" err="1"/>
                <a:t>অংশ</a:t>
              </a:r>
              <a:r>
                <a:rPr lang="en-US" sz="2000" dirty="0"/>
                <a:t> </a:t>
              </a:r>
              <a:r>
                <a:rPr lang="en-US" sz="2000" dirty="0" err="1"/>
                <a:t>কিকি</a:t>
              </a:r>
              <a:r>
                <a:rPr lang="en-US" sz="2000" dirty="0"/>
                <a:t> ?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496113-FE88-409D-898E-AB8A89983213}"/>
                </a:ext>
              </a:extLst>
            </p:cNvPr>
            <p:cNvSpPr/>
            <p:nvPr/>
          </p:nvSpPr>
          <p:spPr>
            <a:xfrm>
              <a:off x="5754991" y="2392117"/>
              <a:ext cx="1388311" cy="47249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মুবতাদা</a:t>
              </a:r>
              <a:r>
                <a:rPr lang="en-US" dirty="0"/>
                <a:t> ও </a:t>
              </a:r>
              <a:r>
                <a:rPr lang="en-US" dirty="0" err="1"/>
                <a:t>খবর</a:t>
              </a: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C29F04-1B5B-4F96-8355-4BB5C77067F2}"/>
                </a:ext>
              </a:extLst>
            </p:cNvPr>
            <p:cNvSpPr/>
            <p:nvPr/>
          </p:nvSpPr>
          <p:spPr>
            <a:xfrm>
              <a:off x="7333152" y="2334419"/>
              <a:ext cx="1840634" cy="56486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মুযাফ</a:t>
              </a:r>
              <a:r>
                <a:rPr lang="en-US" dirty="0"/>
                <a:t> ও </a:t>
              </a:r>
              <a:r>
                <a:rPr lang="en-US" dirty="0" err="1"/>
                <a:t>মুযাফইলায়হে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E260F9-2D26-4674-8462-5D8BD459892B}"/>
                </a:ext>
              </a:extLst>
            </p:cNvPr>
            <p:cNvSpPr/>
            <p:nvPr/>
          </p:nvSpPr>
          <p:spPr>
            <a:xfrm>
              <a:off x="9318916" y="2334418"/>
              <a:ext cx="1452923" cy="5648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দাল</a:t>
              </a:r>
              <a:r>
                <a:rPr lang="en-US" dirty="0"/>
                <a:t> ও </a:t>
              </a:r>
              <a:r>
                <a:rPr lang="en-US" dirty="0" err="1"/>
                <a:t>মাদলুল</a:t>
              </a:r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110A6B-0F67-49DC-9298-28D28BB2C461}"/>
              </a:ext>
            </a:extLst>
          </p:cNvPr>
          <p:cNvGrpSpPr/>
          <p:nvPr/>
        </p:nvGrpSpPr>
        <p:grpSpPr>
          <a:xfrm>
            <a:off x="1117605" y="1588346"/>
            <a:ext cx="10763857" cy="522913"/>
            <a:chOff x="1117605" y="1588346"/>
            <a:chExt cx="10763857" cy="52291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EC6199-FD44-44C6-B38D-CD9CB183B7D1}"/>
                </a:ext>
              </a:extLst>
            </p:cNvPr>
            <p:cNvSpPr txBox="1"/>
            <p:nvPr/>
          </p:nvSpPr>
          <p:spPr>
            <a:xfrm>
              <a:off x="1117605" y="1727200"/>
              <a:ext cx="3891019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ক. </a:t>
              </a:r>
              <a:r>
                <a:rPr lang="en-US" dirty="0" err="1"/>
                <a:t>দালালাত</a:t>
              </a:r>
              <a:r>
                <a:rPr lang="en-US" dirty="0"/>
                <a:t> (</a:t>
              </a:r>
              <a:r>
                <a:rPr lang="en-US" dirty="0" err="1"/>
                <a:t>পথ</a:t>
              </a:r>
              <a:r>
                <a:rPr lang="en-US" dirty="0"/>
                <a:t> </a:t>
              </a:r>
              <a:r>
                <a:rPr lang="en-US" dirty="0" err="1"/>
                <a:t>নির্দেশকারী</a:t>
              </a:r>
              <a:r>
                <a:rPr lang="en-US" dirty="0"/>
                <a:t> </a:t>
              </a:r>
              <a:r>
                <a:rPr lang="en-US" dirty="0" err="1"/>
                <a:t>শব্দ</a:t>
              </a:r>
              <a:r>
                <a:rPr lang="en-US" dirty="0"/>
                <a:t>) </a:t>
              </a:r>
              <a:r>
                <a:rPr lang="en-US" dirty="0" err="1"/>
                <a:t>মোট</a:t>
              </a:r>
              <a:r>
                <a:rPr lang="en-US" dirty="0"/>
                <a:t> </a:t>
              </a:r>
              <a:r>
                <a:rPr lang="en-US" dirty="0" err="1"/>
                <a:t>কয়</a:t>
              </a:r>
              <a:r>
                <a:rPr lang="en-US" dirty="0"/>
                <a:t> </a:t>
              </a:r>
              <a:r>
                <a:rPr lang="en-US" dirty="0" err="1"/>
                <a:t>প্রকার</a:t>
              </a:r>
              <a:r>
                <a:rPr lang="en-US" dirty="0"/>
                <a:t> ?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BE0392-7E42-40C3-97C8-72D7BE3D694B}"/>
                </a:ext>
              </a:extLst>
            </p:cNvPr>
            <p:cNvSpPr/>
            <p:nvPr/>
          </p:nvSpPr>
          <p:spPr>
            <a:xfrm>
              <a:off x="5737862" y="1624036"/>
              <a:ext cx="1445516" cy="4724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২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6CA8D0-319A-47B6-9A3E-50A218FD682F}"/>
                </a:ext>
              </a:extLst>
            </p:cNvPr>
            <p:cNvSpPr/>
            <p:nvPr/>
          </p:nvSpPr>
          <p:spPr>
            <a:xfrm>
              <a:off x="7343779" y="1638763"/>
              <a:ext cx="1575551" cy="47249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৩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E843FE-4485-4E16-804D-9E7220979252}"/>
                </a:ext>
              </a:extLst>
            </p:cNvPr>
            <p:cNvSpPr/>
            <p:nvPr/>
          </p:nvSpPr>
          <p:spPr>
            <a:xfrm>
              <a:off x="9079731" y="1588346"/>
              <a:ext cx="1407587" cy="5081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৪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6919F7-CB14-4AF5-86CD-70D8F3F93D73}"/>
                </a:ext>
              </a:extLst>
            </p:cNvPr>
            <p:cNvSpPr/>
            <p:nvPr/>
          </p:nvSpPr>
          <p:spPr>
            <a:xfrm>
              <a:off x="10633955" y="1588346"/>
              <a:ext cx="1247507" cy="508186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৬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8CE678-5C6A-46C2-8A2B-3DAD6C12855F}"/>
              </a:ext>
            </a:extLst>
          </p:cNvPr>
          <p:cNvGrpSpPr/>
          <p:nvPr/>
        </p:nvGrpSpPr>
        <p:grpSpPr>
          <a:xfrm>
            <a:off x="1103091" y="3251200"/>
            <a:ext cx="8719089" cy="461665"/>
            <a:chOff x="1103091" y="3251200"/>
            <a:chExt cx="8719089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6661D7-A689-444F-90D8-638054057349}"/>
                </a:ext>
              </a:extLst>
            </p:cNvPr>
            <p:cNvSpPr txBox="1"/>
            <p:nvPr/>
          </p:nvSpPr>
          <p:spPr>
            <a:xfrm>
              <a:off x="1103091" y="3251200"/>
              <a:ext cx="4296228" cy="4616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/>
                <a:t>গ. </a:t>
              </a:r>
              <a:r>
                <a:rPr lang="en-US" sz="2400" dirty="0" err="1"/>
                <a:t>দালালাতে</a:t>
              </a:r>
              <a:r>
                <a:rPr lang="en-US" sz="2400" dirty="0"/>
                <a:t> </a:t>
              </a:r>
              <a:r>
                <a:rPr lang="en-US" sz="2400" dirty="0" err="1"/>
                <a:t>লাফযিয়ার</a:t>
              </a:r>
              <a:r>
                <a:rPr lang="en-US" sz="2400" dirty="0"/>
                <a:t> </a:t>
              </a:r>
              <a:r>
                <a:rPr lang="en-US" sz="2400" dirty="0" err="1"/>
                <a:t>উদাহরণ</a:t>
              </a:r>
              <a:r>
                <a:rPr lang="en-US" sz="2400" dirty="0"/>
                <a:t> </a:t>
              </a:r>
              <a:r>
                <a:rPr lang="en-US" sz="2400" dirty="0" err="1"/>
                <a:t>কোনটি</a:t>
              </a:r>
              <a:r>
                <a:rPr lang="en-US" sz="2400" dirty="0"/>
                <a:t> ?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D5A323-D8FB-484A-88B0-949EC8EE4625}"/>
                </a:ext>
              </a:extLst>
            </p:cNvPr>
            <p:cNvSpPr txBox="1"/>
            <p:nvPr/>
          </p:nvSpPr>
          <p:spPr>
            <a:xfrm>
              <a:off x="5737861" y="3297366"/>
              <a:ext cx="853440" cy="369332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ক্বাবাঘর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9D0FF5-7E0A-4C65-8007-9B9C39D8BBE2}"/>
                </a:ext>
              </a:extLst>
            </p:cNvPr>
            <p:cNvSpPr txBox="1"/>
            <p:nvPr/>
          </p:nvSpPr>
          <p:spPr>
            <a:xfrm>
              <a:off x="6792684" y="3297366"/>
              <a:ext cx="853440" cy="369332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শিক্ষক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2B8661-F141-48CE-92C8-E0CDFEB7585E}"/>
                </a:ext>
              </a:extLst>
            </p:cNvPr>
            <p:cNvSpPr txBox="1"/>
            <p:nvPr/>
          </p:nvSpPr>
          <p:spPr>
            <a:xfrm>
              <a:off x="7720405" y="3297366"/>
              <a:ext cx="1097280" cy="369332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6600"/>
                  </a:solidFill>
                </a:rPr>
                <a:t>আল</a:t>
              </a:r>
              <a:r>
                <a:rPr lang="en-US" dirty="0">
                  <a:solidFill>
                    <a:srgbClr val="006600"/>
                  </a:solidFill>
                </a:rPr>
                <a:t> -</a:t>
              </a:r>
              <a:r>
                <a:rPr lang="en-US" dirty="0" err="1">
                  <a:solidFill>
                    <a:srgbClr val="006600"/>
                  </a:solidFill>
                </a:rPr>
                <a:t>কুরআন</a:t>
              </a:r>
              <a:endParaRPr lang="en-US" dirty="0">
                <a:solidFill>
                  <a:srgbClr val="0066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44FD50-682C-47F7-908A-84064485DF01}"/>
                </a:ext>
              </a:extLst>
            </p:cNvPr>
            <p:cNvSpPr txBox="1"/>
            <p:nvPr/>
          </p:nvSpPr>
          <p:spPr>
            <a:xfrm>
              <a:off x="8951138" y="3297366"/>
              <a:ext cx="871042" cy="40011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</a:rPr>
                <a:t>মোমিন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E575D67-2009-474F-8AAC-22AF08B88C58}"/>
              </a:ext>
            </a:extLst>
          </p:cNvPr>
          <p:cNvSpPr txBox="1"/>
          <p:nvPr/>
        </p:nvSpPr>
        <p:spPr>
          <a:xfrm>
            <a:off x="4913764" y="5451252"/>
            <a:ext cx="1820762" cy="86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24AC8EB6-A890-4ED8-BE08-DD7C18DA6467}"/>
              </a:ext>
            </a:extLst>
          </p:cNvPr>
          <p:cNvGrpSpPr/>
          <p:nvPr/>
        </p:nvGrpSpPr>
        <p:grpSpPr>
          <a:xfrm>
            <a:off x="1103091" y="4350675"/>
            <a:ext cx="10066493" cy="625908"/>
            <a:chOff x="1143998" y="4338492"/>
            <a:chExt cx="10066493" cy="62590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1DED80-151F-493E-8541-2938E5A708E9}"/>
                </a:ext>
              </a:extLst>
            </p:cNvPr>
            <p:cNvSpPr txBox="1"/>
            <p:nvPr/>
          </p:nvSpPr>
          <p:spPr>
            <a:xfrm>
              <a:off x="1143998" y="4352793"/>
              <a:ext cx="3891019" cy="4616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400" b="1" dirty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ঘ. </a:t>
              </a:r>
              <a:r>
                <a:rPr lang="ar-SA" b="1" dirty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دلالة لفظية </a:t>
              </a:r>
              <a:r>
                <a:rPr lang="ar-SA" sz="2400" b="1" dirty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عقلي</a:t>
              </a:r>
              <a:r>
                <a:rPr lang="bn-BD" sz="2400" b="1" dirty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</a:t>
              </a:r>
              <a:r>
                <a:rPr lang="bn-BD" sz="1600" b="1" dirty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এর উদাহরণ কোনটি</a:t>
              </a:r>
              <a:r>
                <a:rPr lang="en-US" dirty="0"/>
                <a:t>?</a:t>
              </a:r>
              <a:r>
                <a:rPr lang="bn-BD" b="1" dirty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 </a:t>
              </a:r>
              <a:endParaRPr lang="en-US" sz="11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049" name="Rectangle 2048">
              <a:extLst>
                <a:ext uri="{FF2B5EF4-FFF2-40B4-BE49-F238E27FC236}">
                  <a16:creationId xmlns:a16="http://schemas.microsoft.com/office/drawing/2014/main" id="{263F4473-8AAF-4384-A841-1A3C9D0F198C}"/>
                </a:ext>
              </a:extLst>
            </p:cNvPr>
            <p:cNvSpPr/>
            <p:nvPr/>
          </p:nvSpPr>
          <p:spPr>
            <a:xfrm>
              <a:off x="5432964" y="4338492"/>
              <a:ext cx="1388311" cy="61160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زيدٌ</a:t>
              </a:r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0A3303C-3E12-4A56-94D7-17E54E5231D3}"/>
                </a:ext>
              </a:extLst>
            </p:cNvPr>
            <p:cNvSpPr/>
            <p:nvPr/>
          </p:nvSpPr>
          <p:spPr>
            <a:xfrm>
              <a:off x="6896035" y="4352793"/>
              <a:ext cx="1388311" cy="611607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اح -اح</a:t>
              </a:r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760A87A-842E-442D-BC50-1E55724092BA}"/>
                </a:ext>
              </a:extLst>
            </p:cNvPr>
            <p:cNvSpPr/>
            <p:nvPr/>
          </p:nvSpPr>
          <p:spPr>
            <a:xfrm>
              <a:off x="8359107" y="4347494"/>
              <a:ext cx="1388311" cy="611607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نصب</a:t>
              </a:r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5F8440C-B258-47F5-8B74-86432861BACD}"/>
                </a:ext>
              </a:extLst>
            </p:cNvPr>
            <p:cNvSpPr/>
            <p:nvPr/>
          </p:nvSpPr>
          <p:spPr>
            <a:xfrm>
              <a:off x="9822180" y="4347495"/>
              <a:ext cx="1388311" cy="6116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dirty="0"/>
                <a:t>ديز</a:t>
              </a:r>
              <a:endParaRPr lang="en-US" dirty="0"/>
            </a:p>
          </p:txBody>
        </p:sp>
      </p:grpSp>
      <p:sp>
        <p:nvSpPr>
          <p:cNvPr id="42" name="L-Shape 41">
            <a:extLst>
              <a:ext uri="{FF2B5EF4-FFF2-40B4-BE49-F238E27FC236}">
                <a16:creationId xmlns:a16="http://schemas.microsoft.com/office/drawing/2014/main" id="{C75F4A7A-2FC8-4738-AA18-8CAD99CC42F4}"/>
              </a:ext>
            </a:extLst>
          </p:cNvPr>
          <p:cNvSpPr/>
          <p:nvPr/>
        </p:nvSpPr>
        <p:spPr>
          <a:xfrm rot="19334925">
            <a:off x="3620093" y="5792774"/>
            <a:ext cx="1963712" cy="461665"/>
          </a:xfrm>
          <a:prstGeom prst="corner">
            <a:avLst>
              <a:gd name="adj1" fmla="val 45195"/>
              <a:gd name="adj2" fmla="val 58871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-7.40741E-7 L 0.60625 -0.6414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7" y="-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48776 -0.5122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88" y="-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35417 -0.393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56914 -0.234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1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2" grpId="0" animBg="1"/>
      <p:bldP spid="42" grpId="1" animBg="1"/>
      <p:bldP spid="42" grpId="2" animBg="1"/>
      <p:bldP spid="42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37141DA-2879-4B12-AE12-94A1CB739C86}"/>
              </a:ext>
            </a:extLst>
          </p:cNvPr>
          <p:cNvGrpSpPr/>
          <p:nvPr/>
        </p:nvGrpSpPr>
        <p:grpSpPr>
          <a:xfrm>
            <a:off x="58736" y="155639"/>
            <a:ext cx="11933412" cy="6332247"/>
            <a:chOff x="58736" y="155639"/>
            <a:chExt cx="11933412" cy="6332247"/>
          </a:xfrm>
        </p:grpSpPr>
        <p:pic>
          <p:nvPicPr>
            <p:cNvPr id="13" name="Picture 2" descr="নৌকা প্রতীকে নির্বাচন করবেন ২৭২ প্রার্থী">
              <a:extLst>
                <a:ext uri="{FF2B5EF4-FFF2-40B4-BE49-F238E27FC236}">
                  <a16:creationId xmlns:a16="http://schemas.microsoft.com/office/drawing/2014/main" id="{027730FE-DF23-4B8F-94F8-1B0F46D8D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6" y="4148152"/>
              <a:ext cx="2684464" cy="2339734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pic>
          <p:nvPicPr>
            <p:cNvPr id="14" name="Picture 4" descr="৮ দলের প্রতিক ধানের শীষ দিতে বলেছে বিএনপি - Rajshahi News24 | রাজশাহী নিউজ  24">
              <a:extLst>
                <a:ext uri="{FF2B5EF4-FFF2-40B4-BE49-F238E27FC236}">
                  <a16:creationId xmlns:a16="http://schemas.microsoft.com/office/drawing/2014/main" id="{8939C14C-5526-49E8-95BE-A7E09F6CA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148152"/>
              <a:ext cx="2554142" cy="233973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</p:pic>
        <p:pic>
          <p:nvPicPr>
            <p:cNvPr id="15" name="Picture 6" descr="লাঙ্গল | Jatiya Party Symbol | প্রথম আলো">
              <a:extLst>
                <a:ext uri="{FF2B5EF4-FFF2-40B4-BE49-F238E27FC236}">
                  <a16:creationId xmlns:a16="http://schemas.microsoft.com/office/drawing/2014/main" id="{9CECBF76-C634-42C1-B739-C75B56262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607" y="4124060"/>
              <a:ext cx="2716313" cy="2363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430D4A30-1A9B-41E0-ACD0-50A5CDFE9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036" y="4085878"/>
              <a:ext cx="3552111" cy="240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636046-EEAF-404C-A3FF-8EE0D2492BA5}"/>
                </a:ext>
              </a:extLst>
            </p:cNvPr>
            <p:cNvSpPr txBox="1"/>
            <p:nvPr/>
          </p:nvSpPr>
          <p:spPr>
            <a:xfrm>
              <a:off x="4020457" y="155639"/>
              <a:ext cx="3367314" cy="461665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/>
                <a:t>একক কাজ</a:t>
              </a:r>
              <a:endParaRPr lang="en-US" sz="24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78422E-0C4A-4959-8F81-FB0230DFB6E1}"/>
                </a:ext>
              </a:extLst>
            </p:cNvPr>
            <p:cNvSpPr txBox="1"/>
            <p:nvPr/>
          </p:nvSpPr>
          <p:spPr>
            <a:xfrm>
              <a:off x="518814" y="625008"/>
              <a:ext cx="3062515" cy="461665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wrap="square" rtlCol="0">
              <a:spAutoFit/>
            </a:bodyPr>
            <a:lstStyle/>
            <a:p>
              <a:r>
                <a:rPr lang="ar-SA" sz="2400" b="1" dirty="0"/>
                <a:t> </a:t>
              </a:r>
              <a:r>
                <a:rPr lang="bn-BD" sz="2400" b="1" dirty="0"/>
                <a:t>নির্নয় কর</a:t>
              </a:r>
              <a:r>
                <a:rPr lang="ar-SA" sz="2400" b="1" dirty="0"/>
                <a:t>دال – مدلول </a:t>
              </a:r>
              <a:endParaRPr lang="en-US" sz="2400" b="1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8E52C4A-A6B3-4CDD-B5E0-5FAA23721841}"/>
                </a:ext>
              </a:extLst>
            </p:cNvPr>
            <p:cNvGrpSpPr/>
            <p:nvPr/>
          </p:nvGrpSpPr>
          <p:grpSpPr>
            <a:xfrm>
              <a:off x="8440036" y="1190170"/>
              <a:ext cx="3552112" cy="2419741"/>
              <a:chOff x="8440036" y="1174216"/>
              <a:chExt cx="3751964" cy="2435695"/>
            </a:xfrm>
          </p:grpSpPr>
          <p:pic>
            <p:nvPicPr>
              <p:cNvPr id="22" name="Picture 4" descr="দেশের যেসব অঞ্চলে ঝড়-বৃষ্টির সম্ভাবনা - জাতীয় - observerbd.com">
                <a:extLst>
                  <a:ext uri="{FF2B5EF4-FFF2-40B4-BE49-F238E27FC236}">
                    <a16:creationId xmlns:a16="http://schemas.microsoft.com/office/drawing/2014/main" id="{24898FF8-8532-4AE4-BF3E-3190C55016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0036" y="1594648"/>
                <a:ext cx="3751964" cy="2015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DCAC211-9C1E-4179-8C68-5A62F4F357A8}"/>
                  </a:ext>
                </a:extLst>
              </p:cNvPr>
              <p:cNvSpPr/>
              <p:nvPr/>
            </p:nvSpPr>
            <p:spPr>
              <a:xfrm>
                <a:off x="8440036" y="1174216"/>
                <a:ext cx="3751963" cy="47762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400" b="1" dirty="0">
                    <a:solidFill>
                      <a:srgbClr val="FF0066"/>
                    </a:solidFill>
                  </a:rPr>
                  <a:t>مدلولٌ</a:t>
                </a:r>
                <a:endParaRPr lang="en-US" sz="2400" b="1" dirty="0">
                  <a:solidFill>
                    <a:srgbClr val="FF0066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7DB5EEB-FF0A-4117-ADE4-1CA9F49DF0CE}"/>
                </a:ext>
              </a:extLst>
            </p:cNvPr>
            <p:cNvGrpSpPr/>
            <p:nvPr/>
          </p:nvGrpSpPr>
          <p:grpSpPr>
            <a:xfrm>
              <a:off x="4174137" y="1190171"/>
              <a:ext cx="4137783" cy="2419740"/>
              <a:chOff x="4174137" y="1190171"/>
              <a:chExt cx="4137783" cy="2418854"/>
            </a:xfrm>
          </p:grpSpPr>
          <p:pic>
            <p:nvPicPr>
              <p:cNvPr id="21" name="Picture 2" descr="৪ বিভাগে ঝড়-বৃষ্টির পূর্বাভাস">
                <a:extLst>
                  <a:ext uri="{FF2B5EF4-FFF2-40B4-BE49-F238E27FC236}">
                    <a16:creationId xmlns:a16="http://schemas.microsoft.com/office/drawing/2014/main" id="{EBB81698-CDFA-4EF9-A745-971298E27A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4137" y="1593762"/>
                <a:ext cx="4137783" cy="2015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FF6E866-EC87-4F9D-AE3C-78EE870A3420}"/>
                  </a:ext>
                </a:extLst>
              </p:cNvPr>
              <p:cNvSpPr/>
              <p:nvPr/>
            </p:nvSpPr>
            <p:spPr>
              <a:xfrm>
                <a:off x="4174137" y="1190171"/>
                <a:ext cx="4137783" cy="47762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SA" sz="2800" b="1" dirty="0">
                    <a:solidFill>
                      <a:srgbClr val="FF0000"/>
                    </a:solidFill>
                  </a:rPr>
                  <a:t>دالُ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074" name="Picture 2" descr="Open photo">
              <a:extLst>
                <a:ext uri="{FF2B5EF4-FFF2-40B4-BE49-F238E27FC236}">
                  <a16:creationId xmlns:a16="http://schemas.microsoft.com/office/drawing/2014/main" id="{57040DBE-847E-4B61-84D3-5756AD564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14" y="1270178"/>
              <a:ext cx="3371015" cy="2339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69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C4D2A-9E3C-4C30-937C-B0018D522DA2}"/>
              </a:ext>
            </a:extLst>
          </p:cNvPr>
          <p:cNvSpPr txBox="1"/>
          <p:nvPr/>
        </p:nvSpPr>
        <p:spPr>
          <a:xfrm>
            <a:off x="4281714" y="127390"/>
            <a:ext cx="2525486" cy="369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>
                <a:solidFill>
                  <a:srgbClr val="FF0000"/>
                </a:solidFill>
              </a:rPr>
              <a:t>বাড়ির কাজ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কুকুরের জন্য রাজকীয় বাড়ি">
            <a:extLst>
              <a:ext uri="{FF2B5EF4-FFF2-40B4-BE49-F238E27FC236}">
                <a16:creationId xmlns:a16="http://schemas.microsoft.com/office/drawing/2014/main" id="{3EE3C266-B885-48F1-A08F-83EB12E60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157"/>
            <a:ext cx="4281714" cy="24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জামুড়িয়ায় খনিতে ধস সঙ্গে আগুন ও ঝাঁঝালো ধোঁয়া, ৮০ টি পরিবার  স্থানান্তরিত | Bardhaman Durgapur Asansol : A guide to Burdwan District">
            <a:extLst>
              <a:ext uri="{FF2B5EF4-FFF2-40B4-BE49-F238E27FC236}">
                <a16:creationId xmlns:a16="http://schemas.microsoft.com/office/drawing/2014/main" id="{0D4D9A5E-20C3-4BCD-8A59-82F51027C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2351314"/>
            <a:ext cx="7249884" cy="4379295"/>
          </a:xfrm>
          <a:prstGeom prst="rect">
            <a:avLst/>
          </a:prstGeom>
          <a:noFill/>
          <a:ln w="5715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ducation Inequity: Homework and its Negative Impact on Students">
            <a:extLst>
              <a:ext uri="{FF2B5EF4-FFF2-40B4-BE49-F238E27FC236}">
                <a16:creationId xmlns:a16="http://schemas.microsoft.com/office/drawing/2014/main" id="{2E6857A0-0571-4B5E-894A-4ED2F55D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0" y="3904342"/>
            <a:ext cx="4130964" cy="282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686F0AA-50EC-4FCC-92AE-615C2E439B0F}"/>
              </a:ext>
            </a:extLst>
          </p:cNvPr>
          <p:cNvSpPr/>
          <p:nvPr/>
        </p:nvSpPr>
        <p:spPr>
          <a:xfrm>
            <a:off x="7257142" y="127390"/>
            <a:ext cx="4934857" cy="1803010"/>
          </a:xfrm>
          <a:prstGeom prst="wedgeRectCallout">
            <a:avLst>
              <a:gd name="adj1" fmla="val -4562"/>
              <a:gd name="adj2" fmla="val 103555"/>
            </a:avLst>
          </a:prstGeom>
          <a:gradFill>
            <a:gsLst>
              <a:gs pos="7000">
                <a:srgbClr val="FFFF00"/>
              </a:gs>
              <a:gs pos="36000">
                <a:srgbClr val="E7F71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rgbClr val="7030A0"/>
                </a:solidFill>
              </a:rPr>
              <a:t>ছবিতে কিসের ছবি দেখা যাচ্ছে</a:t>
            </a:r>
            <a:r>
              <a:rPr lang="en-US" sz="2000" b="1" dirty="0">
                <a:solidFill>
                  <a:srgbClr val="7030A0"/>
                </a:solidFill>
              </a:rPr>
              <a:t> ?</a:t>
            </a:r>
            <a:endParaRPr lang="bn-BD" sz="2000" b="1" dirty="0">
              <a:solidFill>
                <a:srgbClr val="7030A0"/>
              </a:solidFill>
            </a:endParaRPr>
          </a:p>
          <a:p>
            <a:r>
              <a:rPr lang="bn-BD" sz="2000" b="1" dirty="0">
                <a:solidFill>
                  <a:srgbClr val="7030A0"/>
                </a:solidFill>
              </a:rPr>
              <a:t> ইহা কোন প্রকার দালালাত</a:t>
            </a:r>
            <a:r>
              <a:rPr lang="en-US" sz="2000" b="1" dirty="0">
                <a:solidFill>
                  <a:srgbClr val="7030A0"/>
                </a:solidFill>
              </a:rPr>
              <a:t> ?</a:t>
            </a:r>
            <a:endParaRPr lang="bn-BD" sz="2000" b="1" dirty="0">
              <a:solidFill>
                <a:srgbClr val="7030A0"/>
              </a:solidFill>
            </a:endParaRPr>
          </a:p>
          <a:p>
            <a:r>
              <a:rPr lang="bn-BD" sz="2000" b="1" dirty="0">
                <a:solidFill>
                  <a:srgbClr val="7030A0"/>
                </a:solidFill>
              </a:rPr>
              <a:t>প্রমান সহ দাল ও মাদলুল নির্নয় কর । 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35000">
              <a:schemeClr val="accent4">
                <a:lumMod val="60000"/>
                <a:lumOff val="40000"/>
              </a:schemeClr>
            </a:gs>
            <a:gs pos="18000">
              <a:srgbClr val="00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FCEFD1-4534-48CC-9FD2-C0BADAC92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46743"/>
            <a:ext cx="12192000" cy="6819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3D8C03-2213-43BD-9D72-336C55AFF90C}"/>
              </a:ext>
            </a:extLst>
          </p:cNvPr>
          <p:cNvSpPr txBox="1"/>
          <p:nvPr/>
        </p:nvSpPr>
        <p:spPr>
          <a:xfrm>
            <a:off x="0" y="2102330"/>
            <a:ext cx="1207588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ধ</a:t>
            </a:r>
            <a:r>
              <a:rPr lang="bn-BD" sz="287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3CC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ন্য</a:t>
            </a:r>
            <a:r>
              <a:rPr lang="bn-BD" sz="287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বা</a:t>
            </a:r>
            <a:r>
              <a:rPr lang="bn-BD" sz="287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দ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6ABA06-2D47-4844-A2B8-3312708ADA3F}"/>
              </a:ext>
            </a:extLst>
          </p:cNvPr>
          <p:cNvSpPr txBox="1"/>
          <p:nvPr/>
        </p:nvSpPr>
        <p:spPr>
          <a:xfrm>
            <a:off x="4919272" y="404734"/>
            <a:ext cx="2353456" cy="5232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পরিচিতি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08A25-8025-43FD-B55B-10AE27076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" y="1821524"/>
            <a:ext cx="1693889" cy="1524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50BEAD-0547-4EB4-B2CF-25D0F7F954EE}"/>
              </a:ext>
            </a:extLst>
          </p:cNvPr>
          <p:cNvSpPr txBox="1"/>
          <p:nvPr/>
        </p:nvSpPr>
        <p:spPr>
          <a:xfrm>
            <a:off x="4919272" y="1821524"/>
            <a:ext cx="2353456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শিক্ষক</a:t>
            </a:r>
            <a:r>
              <a:rPr lang="en-US" sz="3200" dirty="0"/>
              <a:t> </a:t>
            </a:r>
            <a:r>
              <a:rPr lang="en-US" sz="3200" dirty="0" err="1"/>
              <a:t>পরিচিতি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63364D-9C87-4863-B19F-DECBD06381A3}"/>
              </a:ext>
            </a:extLst>
          </p:cNvPr>
          <p:cNvSpPr txBox="1"/>
          <p:nvPr/>
        </p:nvSpPr>
        <p:spPr>
          <a:xfrm>
            <a:off x="2623279" y="3041571"/>
            <a:ext cx="7809875" cy="3816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800" dirty="0"/>
          </a:p>
          <a:p>
            <a:r>
              <a:rPr lang="en-US" sz="3200" dirty="0" err="1">
                <a:solidFill>
                  <a:srgbClr val="7030A0"/>
                </a:solidFill>
              </a:rPr>
              <a:t>মোহাম্মদ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আনোয়ারুল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ইসলাম</a:t>
            </a:r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 err="1">
                <a:solidFill>
                  <a:srgbClr val="7030A0"/>
                </a:solidFill>
              </a:rPr>
              <a:t>সহকারী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অধ্যাপক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আরবি</a:t>
            </a:r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 err="1">
                <a:solidFill>
                  <a:srgbClr val="7030A0"/>
                </a:solidFill>
              </a:rPr>
              <a:t>বালিয়াডাঙ্গা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ডি</a:t>
            </a:r>
            <a:r>
              <a:rPr lang="en-US" sz="3200" dirty="0">
                <a:solidFill>
                  <a:srgbClr val="7030A0"/>
                </a:solidFill>
              </a:rPr>
              <a:t>. </a:t>
            </a:r>
            <a:r>
              <a:rPr lang="en-US" sz="3200" dirty="0" err="1">
                <a:solidFill>
                  <a:srgbClr val="7030A0"/>
                </a:solidFill>
              </a:rPr>
              <a:t>এস</a:t>
            </a:r>
            <a:r>
              <a:rPr lang="en-US" sz="3200" dirty="0">
                <a:solidFill>
                  <a:srgbClr val="7030A0"/>
                </a:solidFill>
              </a:rPr>
              <a:t>. </a:t>
            </a:r>
            <a:r>
              <a:rPr lang="en-US" sz="3200" dirty="0" err="1">
                <a:solidFill>
                  <a:srgbClr val="7030A0"/>
                </a:solidFill>
              </a:rPr>
              <a:t>ফাজিল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মাদরাসা</a:t>
            </a:r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 err="1">
                <a:solidFill>
                  <a:srgbClr val="7030A0"/>
                </a:solidFill>
              </a:rPr>
              <a:t>উপজেলা</a:t>
            </a:r>
            <a:r>
              <a:rPr lang="en-US" sz="3200" dirty="0">
                <a:solidFill>
                  <a:srgbClr val="7030A0"/>
                </a:solidFill>
              </a:rPr>
              <a:t> – </a:t>
            </a:r>
            <a:r>
              <a:rPr lang="en-US" sz="3200" dirty="0" err="1">
                <a:solidFill>
                  <a:srgbClr val="7030A0"/>
                </a:solidFill>
              </a:rPr>
              <a:t>চাঁপাইনবাবগঞ্জ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সদর</a:t>
            </a:r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 err="1">
                <a:solidFill>
                  <a:srgbClr val="7030A0"/>
                </a:solidFill>
              </a:rPr>
              <a:t>জেলা</a:t>
            </a:r>
            <a:r>
              <a:rPr lang="en-US" sz="3200" dirty="0">
                <a:solidFill>
                  <a:srgbClr val="7030A0"/>
                </a:solidFill>
              </a:rPr>
              <a:t>- </a:t>
            </a:r>
            <a:r>
              <a:rPr lang="en-US" sz="3200" dirty="0" err="1">
                <a:solidFill>
                  <a:srgbClr val="7030A0"/>
                </a:solidFill>
              </a:rPr>
              <a:t>চাঁপাইনবাবগঞ্জ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7030A0"/>
                </a:solidFill>
              </a:rPr>
              <a:t>মোবাইল</a:t>
            </a:r>
            <a:r>
              <a:rPr lang="en-US" sz="3200" dirty="0">
                <a:solidFill>
                  <a:srgbClr val="7030A0"/>
                </a:solidFill>
              </a:rPr>
              <a:t> নং-০১৭২৬-৪৩৪৬৩৪</a:t>
            </a:r>
          </a:p>
          <a:p>
            <a:r>
              <a:rPr lang="en-US" sz="3200" dirty="0">
                <a:solidFill>
                  <a:srgbClr val="7030A0"/>
                </a:solidFill>
              </a:rPr>
              <a:t>E-mail- mdanwarulislam8@gmail.com</a:t>
            </a:r>
          </a:p>
        </p:txBody>
      </p:sp>
    </p:spTree>
    <p:extLst>
      <p:ext uri="{BB962C8B-B14F-4D97-AF65-F5344CB8AC3E}">
        <p14:creationId xmlns:p14="http://schemas.microsoft.com/office/powerpoint/2010/main" val="22524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9500A5-C036-4E20-8CFD-A80350E516BB}"/>
              </a:ext>
            </a:extLst>
          </p:cNvPr>
          <p:cNvSpPr txBox="1"/>
          <p:nvPr/>
        </p:nvSpPr>
        <p:spPr>
          <a:xfrm>
            <a:off x="4919272" y="404734"/>
            <a:ext cx="2353456" cy="5232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পরিচিতি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89E77-E6E9-43C4-8820-F0ACBC06E830}"/>
              </a:ext>
            </a:extLst>
          </p:cNvPr>
          <p:cNvSpPr txBox="1"/>
          <p:nvPr/>
        </p:nvSpPr>
        <p:spPr>
          <a:xfrm>
            <a:off x="4919272" y="1161957"/>
            <a:ext cx="2353456" cy="4616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পাঠ</a:t>
            </a:r>
            <a:r>
              <a:rPr lang="en-US" sz="2400" dirty="0"/>
              <a:t> </a:t>
            </a:r>
            <a:r>
              <a:rPr lang="en-US" sz="2400" dirty="0" err="1"/>
              <a:t>পরিচিতি</a:t>
            </a:r>
            <a:r>
              <a:rPr lang="en-US" sz="2400" dirty="0"/>
              <a:t> </a:t>
            </a:r>
          </a:p>
        </p:txBody>
      </p:sp>
      <p:pic>
        <p:nvPicPr>
          <p:cNvPr id="4" name="Picture 2" descr="বালাগাত ও মানতিক - alfatahbd">
            <a:extLst>
              <a:ext uri="{FF2B5EF4-FFF2-40B4-BE49-F238E27FC236}">
                <a16:creationId xmlns:a16="http://schemas.microsoft.com/office/drawing/2014/main" id="{14134D95-8030-4E53-AA38-3B77B26D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18" y="2272128"/>
            <a:ext cx="3972393" cy="366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91A20-C98E-42CA-B416-69BB73D560F6}"/>
              </a:ext>
            </a:extLst>
          </p:cNvPr>
          <p:cNvSpPr txBox="1"/>
          <p:nvPr/>
        </p:nvSpPr>
        <p:spPr>
          <a:xfrm>
            <a:off x="2400926" y="2272129"/>
            <a:ext cx="564879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শ্রেণিঃ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আলিম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১ম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বর্ষ</a:t>
            </a:r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বিষয়ঃ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মানতিক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ar-SA" sz="3200" dirty="0">
                <a:solidFill>
                  <a:srgbClr val="FF0000"/>
                </a:solidFill>
                <a:latin typeface="SutonnyMJ" pitchFamily="2" charset="0"/>
              </a:rPr>
              <a:t>منطق</a:t>
            </a:r>
            <a:r>
              <a:rPr lang="bn-BD" sz="3200" dirty="0">
                <a:solidFill>
                  <a:srgbClr val="FF0000"/>
                </a:solidFill>
                <a:latin typeface="SutonnyMJ" pitchFamily="2" charset="0"/>
              </a:rPr>
              <a:t>/যুক্তিবিদ্যা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bn-BD" sz="32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SutonnyMJ" pitchFamily="2" charset="0"/>
              </a:rPr>
              <a:t>দ্বিতীয়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</a:rPr>
              <a:t>ভাগ</a:t>
            </a:r>
            <a:endParaRPr lang="en-US" sz="3200" dirty="0">
              <a:solidFill>
                <a:srgbClr val="7030A0"/>
              </a:solidFill>
              <a:latin typeface="SutonnyMJ" pitchFamily="2" charset="0"/>
            </a:endParaRPr>
          </a:p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الدَلالةُ</a:t>
            </a:r>
            <a:r>
              <a:rPr lang="bn-BD" sz="3200" b="1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দালালাত প্রসংগে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SutonnyMJ" pitchFamily="2" charset="0"/>
              </a:rPr>
              <a:t>২য় পিরিয়ড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SutonnyMJ" pitchFamily="2" charset="0"/>
              </a:rPr>
              <a:t>সময়-৫০মিনিট</a:t>
            </a:r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SutonnyMJ" pitchFamily="2" charset="0"/>
              </a:rPr>
              <a:t>তারিখ-১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৬</a:t>
            </a:r>
            <a:r>
              <a:rPr lang="bn-BD" sz="3200" dirty="0">
                <a:solidFill>
                  <a:srgbClr val="7030A0"/>
                </a:solidFill>
                <a:latin typeface="SutonnyMJ" pitchFamily="2" charset="0"/>
              </a:rPr>
              <a:t>/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</a:rPr>
              <a:t>0</a:t>
            </a:r>
            <a:r>
              <a:rPr lang="bn-BD" sz="3200" dirty="0">
                <a:solidFill>
                  <a:srgbClr val="7030A0"/>
                </a:solidFill>
                <a:latin typeface="SutonnyMJ" pitchFamily="2" charset="0"/>
              </a:rPr>
              <a:t>১/২০২২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ইং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ging house fire takes life of Toms River woman">
            <a:extLst>
              <a:ext uri="{FF2B5EF4-FFF2-40B4-BE49-F238E27FC236}">
                <a16:creationId xmlns:a16="http://schemas.microsoft.com/office/drawing/2014/main" id="{32AE729C-055D-435F-AA56-7F58D589F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" y="1064303"/>
            <a:ext cx="11872210" cy="57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CBBDAE-3859-4B55-B246-A952C462BDF6}"/>
              </a:ext>
            </a:extLst>
          </p:cNvPr>
          <p:cNvSpPr txBox="1"/>
          <p:nvPr/>
        </p:nvSpPr>
        <p:spPr>
          <a:xfrm>
            <a:off x="5066676" y="329784"/>
            <a:ext cx="3128999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ছবিতে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দেখা</a:t>
            </a:r>
            <a:r>
              <a:rPr lang="en-US" sz="3200" dirty="0"/>
              <a:t> </a:t>
            </a:r>
            <a:r>
              <a:rPr lang="en-US" sz="3200" dirty="0" err="1"/>
              <a:t>যাচ্ছে</a:t>
            </a:r>
            <a:r>
              <a:rPr lang="en-US" sz="3200" dirty="0"/>
              <a:t> 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B9BFF6-AC1B-4B07-A46B-48CD95728CCB}"/>
              </a:ext>
            </a:extLst>
          </p:cNvPr>
          <p:cNvSpPr/>
          <p:nvPr/>
        </p:nvSpPr>
        <p:spPr>
          <a:xfrm>
            <a:off x="5801193" y="2891685"/>
            <a:ext cx="959371" cy="833371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23377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eet Symbol Images, Stock Photos &amp; Vectors | Shutterstock">
            <a:extLst>
              <a:ext uri="{FF2B5EF4-FFF2-40B4-BE49-F238E27FC236}">
                <a16:creationId xmlns:a16="http://schemas.microsoft.com/office/drawing/2014/main" id="{1945C1BB-C661-4444-839A-485861663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76" y="3926541"/>
            <a:ext cx="6736977" cy="307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রাঙা মাটির পথ চলেছে - PriyoAustralia.com.au">
            <a:extLst>
              <a:ext uri="{FF2B5EF4-FFF2-40B4-BE49-F238E27FC236}">
                <a16:creationId xmlns:a16="http://schemas.microsoft.com/office/drawing/2014/main" id="{84E819C3-B833-4B8B-8AF1-4015DB81A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26541"/>
            <a:ext cx="5005138" cy="29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নাস্তিকতার পথ, নাকি ধার্মিকতার পথ? | সৃষ্টিকর্তা কে?">
            <a:extLst>
              <a:ext uri="{FF2B5EF4-FFF2-40B4-BE49-F238E27FC236}">
                <a16:creationId xmlns:a16="http://schemas.microsoft.com/office/drawing/2014/main" id="{A7F5FA23-4CDC-4175-B7F2-A37EA80C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76" y="675377"/>
            <a:ext cx="6736977" cy="28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কাঁচা রাস্তা আর পাকা হয় না !">
            <a:extLst>
              <a:ext uri="{FF2B5EF4-FFF2-40B4-BE49-F238E27FC236}">
                <a16:creationId xmlns:a16="http://schemas.microsoft.com/office/drawing/2014/main" id="{C0D9ED06-B50E-4E8B-A7DC-88F1864B8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377"/>
            <a:ext cx="5005138" cy="28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52425BD-407C-42C7-B4DF-16F34BCAFFD8}"/>
              </a:ext>
            </a:extLst>
          </p:cNvPr>
          <p:cNvSpPr/>
          <p:nvPr/>
        </p:nvSpPr>
        <p:spPr>
          <a:xfrm>
            <a:off x="3995225" y="3624087"/>
            <a:ext cx="1659988" cy="110700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</a:rPr>
              <a:t>২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9DE1FA-0E68-4535-8C9E-D01C374E5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85" y="1714499"/>
            <a:ext cx="6076014" cy="5016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DF038E-F886-4ED1-AFEB-3FD1CDD65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714501"/>
            <a:ext cx="5621310" cy="50160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3F0CED-CA4F-42BE-845F-C2BCC9D10A9E}"/>
              </a:ext>
            </a:extLst>
          </p:cNvPr>
          <p:cNvSpPr txBox="1"/>
          <p:nvPr/>
        </p:nvSpPr>
        <p:spPr>
          <a:xfrm>
            <a:off x="1990165" y="793376"/>
            <a:ext cx="778584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ছবি দেখে কি বুঝতে পারছো এরা কারা ও কি করতেছে</a:t>
            </a:r>
            <a:r>
              <a:rPr lang="en-US" sz="2800" dirty="0"/>
              <a:t>ন</a:t>
            </a:r>
            <a:r>
              <a:rPr lang="en-US" sz="2400" dirty="0"/>
              <a:t> 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ECBF5F-0048-4F6D-BFD1-4EA4814178A7}"/>
              </a:ext>
            </a:extLst>
          </p:cNvPr>
          <p:cNvSpPr/>
          <p:nvPr/>
        </p:nvSpPr>
        <p:spPr>
          <a:xfrm>
            <a:off x="5514535" y="3207434"/>
            <a:ext cx="1448973" cy="139270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</a:rPr>
              <a:t>৩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6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4510699-B941-409A-A926-0CD3B97EFD60}"/>
              </a:ext>
            </a:extLst>
          </p:cNvPr>
          <p:cNvGrpSpPr/>
          <p:nvPr/>
        </p:nvGrpSpPr>
        <p:grpSpPr>
          <a:xfrm>
            <a:off x="4638282" y="786421"/>
            <a:ext cx="7540205" cy="3018731"/>
            <a:chOff x="4235951" y="1642018"/>
            <a:chExt cx="5634417" cy="235370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DD5962B-0594-47C1-909F-1286A846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35951" y="1642018"/>
              <a:ext cx="5634417" cy="2353706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73F126-AF30-43A0-A285-07CB4AA0D601}"/>
                </a:ext>
              </a:extLst>
            </p:cNvPr>
            <p:cNvSpPr/>
            <p:nvPr/>
          </p:nvSpPr>
          <p:spPr>
            <a:xfrm>
              <a:off x="4478611" y="2446469"/>
              <a:ext cx="5306395" cy="789554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75200">
                  <a:srgbClr val="7030A0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24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من</a:t>
              </a:r>
              <a:r>
                <a:rPr lang="ar-SA" sz="3600" b="1" dirty="0"/>
                <a:t> </a:t>
              </a:r>
              <a:r>
                <a:rPr lang="ar-SA" sz="3600" b="1" dirty="0">
                  <a:solidFill>
                    <a:srgbClr val="FFFF00"/>
                  </a:solidFill>
                </a:rPr>
                <a:t>مكة</a:t>
              </a:r>
              <a:r>
                <a:rPr lang="ar-SA" sz="3600" b="1" dirty="0"/>
                <a:t> ------------- </a:t>
              </a:r>
              <a:r>
                <a:rPr lang="ar-SA" sz="3600" b="1" dirty="0">
                  <a:solidFill>
                    <a:schemeClr val="tx1"/>
                  </a:solidFill>
                </a:rPr>
                <a:t>الى</a:t>
              </a:r>
              <a:r>
                <a:rPr lang="ar-SA" sz="3600" b="1" dirty="0"/>
                <a:t> </a:t>
              </a:r>
              <a:r>
                <a:rPr lang="ar-SA" sz="3600" b="1" dirty="0">
                  <a:solidFill>
                    <a:srgbClr val="FFFF00"/>
                  </a:solidFill>
                </a:rPr>
                <a:t>مدينة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71DAF2-3376-4094-AA13-E3C15C30D4CD}"/>
              </a:ext>
            </a:extLst>
          </p:cNvPr>
          <p:cNvGrpSpPr/>
          <p:nvPr/>
        </p:nvGrpSpPr>
        <p:grpSpPr>
          <a:xfrm>
            <a:off x="0" y="3934369"/>
            <a:ext cx="7894190" cy="2619375"/>
            <a:chOff x="4814135" y="4121552"/>
            <a:chExt cx="5896198" cy="261937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9E95B5E-045A-4D57-A805-AD76E9BC5119}"/>
                </a:ext>
              </a:extLst>
            </p:cNvPr>
            <p:cNvGrpSpPr/>
            <p:nvPr/>
          </p:nvGrpSpPr>
          <p:grpSpPr>
            <a:xfrm>
              <a:off x="4814135" y="4121552"/>
              <a:ext cx="5896198" cy="2619375"/>
              <a:chOff x="209550" y="3224113"/>
              <a:chExt cx="5896198" cy="2619375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FEA68CA-A1C4-4415-8F20-8295A121A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550" y="3224113"/>
                <a:ext cx="5886450" cy="261937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7B07E61-21AD-48ED-B039-834D4A7FA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1941" y="3614937"/>
                <a:ext cx="843984" cy="6096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4CCD72B-6D1F-4B8C-974E-3BEA5ABC1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7538" y="3624462"/>
                <a:ext cx="685800" cy="60007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0FFD350-CF25-4592-B395-1B597AB0D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1614" y="3599796"/>
                <a:ext cx="685800" cy="60007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A9F1525-E554-4911-A5EE-3EE37FF14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455" y="3626201"/>
                <a:ext cx="725661" cy="524137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8BDBDB6-3AE3-4077-8BD5-149B1A1C7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10723" y="3767235"/>
                <a:ext cx="595025" cy="575409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CE72A41-A748-4687-9626-7250B45CC3D0}"/>
                  </a:ext>
                </a:extLst>
              </p:cNvPr>
              <p:cNvGrpSpPr/>
              <p:nvPr/>
            </p:nvGrpSpPr>
            <p:grpSpPr>
              <a:xfrm>
                <a:off x="4755817" y="3582332"/>
                <a:ext cx="595025" cy="653112"/>
                <a:chOff x="6197142" y="1405436"/>
                <a:chExt cx="595025" cy="863113"/>
              </a:xfrm>
            </p:grpSpPr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A89696F6-F6C8-4BE9-926E-883FC08D40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97142" y="1405436"/>
                  <a:ext cx="595025" cy="575409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A11463C6-2A23-4C47-8757-ED336FA589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97142" y="1693140"/>
                  <a:ext cx="595025" cy="575409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CF5F75C-335A-4515-B0DA-7A741C4AF74A}"/>
                  </a:ext>
                </a:extLst>
              </p:cNvPr>
              <p:cNvGrpSpPr/>
              <p:nvPr/>
            </p:nvGrpSpPr>
            <p:grpSpPr>
              <a:xfrm>
                <a:off x="3029508" y="3555795"/>
                <a:ext cx="595025" cy="756259"/>
                <a:chOff x="6197142" y="1405436"/>
                <a:chExt cx="595025" cy="863113"/>
              </a:xfrm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CCB2BB95-91D1-4E40-B6E2-92AD61E07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97142" y="1405436"/>
                  <a:ext cx="595025" cy="575409"/>
                </a:xfrm>
                <a:prstGeom prst="rect">
                  <a:avLst/>
                </a:prstGeom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02DE1B2D-02CB-4352-8CC6-5564C9C163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97142" y="1693140"/>
                  <a:ext cx="595025" cy="575409"/>
                </a:xfrm>
                <a:prstGeom prst="rect">
                  <a:avLst/>
                </a:prstGeom>
              </p:spPr>
            </p:pic>
          </p:grp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4F7D138-E4AE-4463-8B11-168404EB3D65}"/>
                </a:ext>
              </a:extLst>
            </p:cNvPr>
            <p:cNvSpPr/>
            <p:nvPr/>
          </p:nvSpPr>
          <p:spPr>
            <a:xfrm>
              <a:off x="4946754" y="5283751"/>
              <a:ext cx="5561350" cy="570629"/>
            </a:xfrm>
            <a:prstGeom prst="rect">
              <a:avLst/>
            </a:prstGeom>
            <a:ln w="28575">
              <a:solidFill>
                <a:srgbClr val="E7F71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b="1" dirty="0">
                  <a:solidFill>
                    <a:srgbClr val="FF0000"/>
                  </a:solidFill>
                </a:rPr>
                <a:t>বাংলাদেশ </a:t>
              </a:r>
              <a:r>
                <a:rPr lang="bn-BD" sz="3200" b="1" dirty="0"/>
                <a:t>হতে </a:t>
              </a:r>
              <a:r>
                <a:rPr lang="bn-BD" sz="3200" b="1" dirty="0">
                  <a:solidFill>
                    <a:srgbClr val="FFFF00"/>
                  </a:solidFill>
                </a:rPr>
                <a:t>মক্কায়</a:t>
              </a:r>
              <a:r>
                <a:rPr lang="bn-BD" sz="3200" b="1" dirty="0"/>
                <a:t> হজ্জে </a:t>
              </a:r>
              <a:r>
                <a:rPr lang="bn-BD" sz="3200" b="1" dirty="0">
                  <a:solidFill>
                    <a:srgbClr val="FF0066"/>
                  </a:solidFill>
                </a:rPr>
                <a:t>গমণ</a:t>
              </a:r>
              <a:endParaRPr lang="en-US" sz="32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0BAD1AB0-19E4-46FA-802A-A1FEB8690058}"/>
              </a:ext>
            </a:extLst>
          </p:cNvPr>
          <p:cNvSpPr txBox="1"/>
          <p:nvPr/>
        </p:nvSpPr>
        <p:spPr>
          <a:xfrm>
            <a:off x="3795368" y="10873"/>
            <a:ext cx="461301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ছবিতে</a:t>
            </a:r>
            <a:r>
              <a:rPr lang="en-US" sz="3600" b="1" dirty="0"/>
              <a:t> </a:t>
            </a:r>
            <a:r>
              <a:rPr lang="en-US" sz="3600" b="1" dirty="0" err="1"/>
              <a:t>কি</a:t>
            </a:r>
            <a:r>
              <a:rPr lang="en-US" sz="3600" b="1" dirty="0"/>
              <a:t> </a:t>
            </a:r>
            <a:r>
              <a:rPr lang="en-US" sz="3600" b="1" dirty="0" err="1"/>
              <a:t>দেখা</a:t>
            </a:r>
            <a:r>
              <a:rPr lang="en-US" sz="3600" b="1" dirty="0"/>
              <a:t> </a:t>
            </a:r>
            <a:r>
              <a:rPr lang="en-US" sz="3600" b="1" dirty="0" err="1"/>
              <a:t>যাচ্ছে</a:t>
            </a:r>
            <a:r>
              <a:rPr lang="en-US" sz="3600" b="1" dirty="0"/>
              <a:t> 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2371B35-4A74-405C-8D43-1E2C34FA8FE8}"/>
              </a:ext>
            </a:extLst>
          </p:cNvPr>
          <p:cNvSpPr/>
          <p:nvPr/>
        </p:nvSpPr>
        <p:spPr>
          <a:xfrm>
            <a:off x="9158068" y="10873"/>
            <a:ext cx="815926" cy="775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</a:rPr>
              <a:t>৪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4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917 -0.0375 L -1.01302 -0.001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09" y="1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6 -3.33333E-6 L 1.01068 -0.0090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3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outh killed on Hanif Flyover after losing control over bike">
            <a:extLst>
              <a:ext uri="{FF2B5EF4-FFF2-40B4-BE49-F238E27FC236}">
                <a16:creationId xmlns:a16="http://schemas.microsoft.com/office/drawing/2014/main" id="{B5E5500F-BB72-40B8-AE9E-4F78A789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4" y="1828800"/>
            <a:ext cx="120709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63DAD4B5-F49A-45CD-8180-8FE02FCC419B}"/>
              </a:ext>
            </a:extLst>
          </p:cNvPr>
          <p:cNvSpPr/>
          <p:nvPr/>
        </p:nvSpPr>
        <p:spPr>
          <a:xfrm>
            <a:off x="4746812" y="376518"/>
            <a:ext cx="3644153" cy="1452282"/>
          </a:xfrm>
          <a:prstGeom prst="downArrowCallout">
            <a:avLst>
              <a:gd name="adj1" fmla="val 25000"/>
              <a:gd name="adj2" fmla="val 25000"/>
              <a:gd name="adj3" fmla="val 27778"/>
              <a:gd name="adj4" fmla="val 63889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  <a:gs pos="94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কি দেখা যাচ্ছে </a:t>
            </a:r>
            <a:endParaRPr 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A0848C-F259-4416-953B-22418940170D}"/>
              </a:ext>
            </a:extLst>
          </p:cNvPr>
          <p:cNvSpPr/>
          <p:nvPr/>
        </p:nvSpPr>
        <p:spPr>
          <a:xfrm>
            <a:off x="228600" y="645459"/>
            <a:ext cx="1371600" cy="1183341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</a:rPr>
              <a:t>৫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ফের রাজ্যে ঘনিয়ে আসছে প্রবল ঝড় বৃষ্টি, জানাল আবহাওয়া দফতর - Bharat Barta">
            <a:extLst>
              <a:ext uri="{FF2B5EF4-FFF2-40B4-BE49-F238E27FC236}">
                <a16:creationId xmlns:a16="http://schemas.microsoft.com/office/drawing/2014/main" id="{4DB37746-8EC8-4731-85AA-EC3AD133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BE7BB72-93C9-480D-8634-DB39B3ACD95E}"/>
              </a:ext>
            </a:extLst>
          </p:cNvPr>
          <p:cNvSpPr/>
          <p:nvPr/>
        </p:nvSpPr>
        <p:spPr>
          <a:xfrm>
            <a:off x="4941277" y="2052228"/>
            <a:ext cx="1371600" cy="1183341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</a:rPr>
              <a:t>৬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378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SutonnyMJ</vt:lpstr>
      <vt:lpstr>Wingdings</vt:lpstr>
      <vt:lpstr>Office Theme</vt:lpstr>
      <vt:lpstr>আজকের পাঠে সকলকে জানাই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সকলকে জানাই স্বাগতম</dc:title>
  <dc:creator>Anwarul Islam</dc:creator>
  <cp:lastModifiedBy>Anwarul Islam</cp:lastModifiedBy>
  <cp:revision>24</cp:revision>
  <dcterms:created xsi:type="dcterms:W3CDTF">2022-01-09T01:08:19Z</dcterms:created>
  <dcterms:modified xsi:type="dcterms:W3CDTF">2022-01-16T16:54:55Z</dcterms:modified>
</cp:coreProperties>
</file>