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9" r:id="rId2"/>
    <p:sldId id="260" r:id="rId3"/>
    <p:sldId id="290" r:id="rId4"/>
    <p:sldId id="263" r:id="rId5"/>
    <p:sldId id="295" r:id="rId6"/>
    <p:sldId id="278" r:id="rId7"/>
    <p:sldId id="282" r:id="rId8"/>
    <p:sldId id="284" r:id="rId9"/>
    <p:sldId id="293" r:id="rId10"/>
    <p:sldId id="285" r:id="rId11"/>
    <p:sldId id="280" r:id="rId12"/>
    <p:sldId id="281" r:id="rId13"/>
    <p:sldId id="283" r:id="rId14"/>
    <p:sldId id="287" r:id="rId15"/>
    <p:sldId id="294" r:id="rId16"/>
    <p:sldId id="286" r:id="rId17"/>
    <p:sldId id="291" r:id="rId18"/>
    <p:sldId id="288" r:id="rId19"/>
    <p:sldId id="289" r:id="rId20"/>
    <p:sldId id="292" r:id="rId21"/>
    <p:sldId id="275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87748-EA1E-4A5B-ACBB-7A629DEE1C12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32C23-489B-416E-9AAF-3BBB7470C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73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32C23-489B-416E-9AAF-3BBB7470C7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96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2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4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85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3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5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99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4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71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1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53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BE55-BE74-4FDC-9776-96F2AB75113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88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9BE55-BE74-4FDC-9776-96F2AB75113D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63333-1AE8-4B5D-B559-2037D1B9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3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056" y="744093"/>
            <a:ext cx="9878289" cy="556285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013363" y="2295343"/>
            <a:ext cx="6317673" cy="12301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সবাইকে স্বাগত </a:t>
            </a:r>
            <a:endParaRPr lang="en-US" sz="4400" b="1" dirty="0">
              <a:solidFill>
                <a:srgbClr val="FFFF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11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7927" y="166256"/>
            <a:ext cx="11443855" cy="63176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১২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             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</a:t>
            </a:r>
            <a:r>
              <a:rPr lang="bn-IN" sz="4000" b="1" u="sng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১৫</a:t>
            </a:r>
            <a:endParaRPr lang="en-US" sz="4000" b="1" u="sng" dirty="0" smtClean="0">
              <a:solidFill>
                <a:srgbClr val="7030A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১২                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</a:t>
            </a:r>
            <a:r>
              <a:rPr lang="bn-IN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US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×</a:t>
            </a:r>
            <a:r>
              <a:rPr lang="bn-IN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১৫</a:t>
            </a:r>
            <a:endParaRPr lang="en-US" sz="4000" b="1" dirty="0" smtClean="0">
              <a:solidFill>
                <a:srgbClr val="7030A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৬                 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</a:t>
            </a:r>
            <a:r>
              <a:rPr lang="bn-IN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</a:t>
            </a:r>
            <a:r>
              <a:rPr lang="en-US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×</a:t>
            </a:r>
            <a:r>
              <a:rPr lang="bn-IN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৫</a:t>
            </a:r>
            <a:endParaRPr lang="en-US" sz="4000" b="1" dirty="0">
              <a:solidFill>
                <a:srgbClr val="7030A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  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৪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  <a:p>
            <a:endParaRPr lang="en-US" sz="40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১২ </a:t>
            </a:r>
            <a:r>
              <a:rPr lang="bn-IN" sz="40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এর সকল গুণনীয়কগুলো হলোঃ ১,২,৩,৪,৬,১২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sz="40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endParaRPr lang="bn-IN" sz="40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sz="4000" b="1" dirty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১৫ এর সকল গুণনীয়কগুলো হলোঃ ১,৩,৫,১৫।</a:t>
            </a:r>
          </a:p>
          <a:p>
            <a:endParaRPr lang="bn-IN" sz="7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01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382" y="457202"/>
            <a:ext cx="11554691" cy="59574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সাধারণ </a:t>
            </a:r>
            <a:r>
              <a:rPr lang="en-US" sz="4000" b="1" dirty="0" err="1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গুণ</a:t>
            </a:r>
            <a:r>
              <a:rPr lang="bn-IN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নীয়</a:t>
            </a:r>
            <a:r>
              <a:rPr lang="en-US" sz="4000" b="1" dirty="0" err="1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কঃ</a:t>
            </a:r>
            <a:r>
              <a:rPr lang="bn-IN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দুই বা ততোধিক সংখ্যার গুণনীয়কের মধ্যে যে গুণনীয়কগুলো সবগুলো সংখ্যাতে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ই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থাকে সেই গুণনীয়কগুলো হলো ঐ সংখ্যাগুলোর সাধারণ গুণনীয়ক। </a:t>
            </a:r>
          </a:p>
          <a:p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যেমন- ১৮ ও ৪৫ এর সাধারণ গুণনীয়ক হলোঃ ১,৩,৯।</a:t>
            </a:r>
            <a:endParaRPr lang="en-US" sz="40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2729" y="284016"/>
            <a:ext cx="11069782" cy="62899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১৮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     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0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৪৫    </a:t>
            </a:r>
            <a:endParaRPr lang="bn-IN" sz="40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 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১৮              ১ 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৪৫</a:t>
            </a:r>
          </a:p>
          <a:p>
            <a:pPr algn="ctr"/>
            <a:endParaRPr lang="bn-IN" sz="40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 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0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৯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      ৩ 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১৫</a:t>
            </a:r>
          </a:p>
          <a:p>
            <a:pPr algn="ctr"/>
            <a:endParaRPr lang="bn-IN" sz="40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 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৬              ৫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৯</a:t>
            </a:r>
          </a:p>
          <a:p>
            <a:pPr algn="ctr"/>
            <a:endParaRPr lang="en-US" sz="40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১৮ ও ৪৫ এর সাধারণ গুণনীয়ক=</a:t>
            </a:r>
            <a:r>
              <a:rPr lang="bn-IN" sz="4000" b="1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lang="bn-IN" sz="4000" b="1" dirty="0" smtClean="0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lang="bn-IN" sz="4000" b="1" dirty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৯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endParaRPr lang="en-US" sz="40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293921" y="1499749"/>
            <a:ext cx="786243" cy="71697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456703" y="3882730"/>
            <a:ext cx="742081" cy="755076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170604" y="1537848"/>
            <a:ext cx="777582" cy="678871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65818" y="2717218"/>
            <a:ext cx="790572" cy="773251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47275" y="2692101"/>
            <a:ext cx="762001" cy="798368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342163" y="3882731"/>
            <a:ext cx="652890" cy="755075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3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540330"/>
            <a:ext cx="10377054" cy="58189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u="sng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জোড়ায়</a:t>
            </a:r>
            <a:r>
              <a:rPr lang="en-US" sz="40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কাজ</a:t>
            </a:r>
            <a:endParaRPr lang="en-US" sz="4000" b="1" u="sng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endParaRPr lang="en-US" sz="40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৩৬ ও ৪৮ এর সাধারণ গুণনীয়কগুলো লেখ।</a:t>
            </a:r>
            <a:endParaRPr lang="en-US" sz="40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3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527" y="207819"/>
            <a:ext cx="11582400" cy="63315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৩৬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                 </a:t>
            </a:r>
            <a:r>
              <a:rPr lang="en-US" sz="36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৪৮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৩৬                      ১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৪৮</a:t>
            </a:r>
            <a:endParaRPr lang="en-US" sz="36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endParaRPr lang="en-US" sz="3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১৮                      ২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২৪</a:t>
            </a:r>
            <a:endParaRPr lang="en-US" sz="36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endParaRPr lang="en-US" sz="3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১২                      ৩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১৬</a:t>
            </a:r>
          </a:p>
          <a:p>
            <a:pPr algn="ctr"/>
            <a:endParaRPr lang="en-US" sz="36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৯                        ৪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১২</a:t>
            </a:r>
            <a:endParaRPr lang="en-US" sz="36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endParaRPr lang="en-US" sz="3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৬                       ৬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৮</a:t>
            </a:r>
          </a:p>
        </p:txBody>
      </p:sp>
      <p:sp>
        <p:nvSpPr>
          <p:cNvPr id="3" name="Oval 2"/>
          <p:cNvSpPr/>
          <p:nvPr/>
        </p:nvSpPr>
        <p:spPr>
          <a:xfrm>
            <a:off x="7578478" y="1212398"/>
            <a:ext cx="645948" cy="63371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673927" y="1212399"/>
            <a:ext cx="588825" cy="63371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708564" y="2258959"/>
            <a:ext cx="684073" cy="72056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588846" y="4365276"/>
            <a:ext cx="708310" cy="82778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73927" y="4392108"/>
            <a:ext cx="588825" cy="77412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578478" y="3333244"/>
            <a:ext cx="729046" cy="75208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73927" y="3333244"/>
            <a:ext cx="702256" cy="75208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578477" y="2258742"/>
            <a:ext cx="626911" cy="72056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569043" y="4365276"/>
            <a:ext cx="699648" cy="80095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88336" y="3333243"/>
            <a:ext cx="692720" cy="75208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578477" y="5473011"/>
            <a:ext cx="767221" cy="81497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734540" y="5473011"/>
            <a:ext cx="692735" cy="81497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218" y="263238"/>
            <a:ext cx="11499273" cy="62761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৩৬ ও ৪৮ এর সাধারণ গুণনীয়ক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গুলো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হলোঃ ১,২,৩,৪,৬,১২।</a:t>
            </a:r>
            <a:endParaRPr lang="en-US" sz="40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37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5527" y="249383"/>
            <a:ext cx="11679382" cy="61929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গরিষ্ঠ সাধারণ </a:t>
            </a:r>
            <a:r>
              <a:rPr lang="en-US" sz="4000" b="1" dirty="0" err="1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গুণ</a:t>
            </a:r>
            <a:r>
              <a:rPr lang="bn-IN" sz="4000" b="1" dirty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নীয়</a:t>
            </a:r>
            <a:r>
              <a:rPr lang="en-US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 </a:t>
            </a:r>
            <a:r>
              <a:rPr lang="en-US" sz="4000" b="1" dirty="0" err="1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গসাগুঃ</a:t>
            </a:r>
            <a:r>
              <a:rPr lang="bn-IN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0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দুই বা ততোধিক সংখ্যার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সা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ধারণ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গুণনীয়কের </a:t>
            </a:r>
            <a:r>
              <a:rPr lang="bn-IN" sz="40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মধ্যে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সবচেয়ে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বড়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সাধারণ গুণনীয়ক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ই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হলো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ঐ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সংখ্যাগুলোর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গরিষ্ঠ</a:t>
            </a:r>
            <a:r>
              <a:rPr lang="en-US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সাধারণ</a:t>
            </a:r>
            <a:r>
              <a:rPr lang="en-US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গুণনীয়ক</a:t>
            </a:r>
            <a:r>
              <a:rPr lang="en-US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বা</a:t>
            </a:r>
            <a:r>
              <a:rPr lang="en-US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গসাগু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endParaRPr lang="bn-IN" sz="40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sz="40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যেমন- ১৮ ও ৪৫ এর সাধারণ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গুণনীয়ক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গুলো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0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হলোঃ ১,৩,৯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এখানে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সবচেয়ে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বড়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গুণনীয়ক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হলো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৯।</a:t>
            </a:r>
          </a:p>
          <a:p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সুতরাং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১৮ ও ৪৫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এর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গসাগু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=৯।</a:t>
            </a:r>
            <a:endParaRPr lang="en-US" sz="40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28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91" y="235529"/>
            <a:ext cx="11526982" cy="63453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0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১৮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     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</a:t>
            </a:r>
            <a:r>
              <a:rPr lang="bn-IN" sz="40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৪৫    </a:t>
            </a:r>
            <a:endParaRPr lang="bn-IN" sz="40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 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১৮              ১ 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৪৫</a:t>
            </a:r>
          </a:p>
          <a:p>
            <a:pPr algn="ctr"/>
            <a:endParaRPr lang="bn-IN" sz="40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 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0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৯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      ৩ 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১৫</a:t>
            </a:r>
          </a:p>
          <a:p>
            <a:pPr algn="ctr"/>
            <a:endParaRPr lang="bn-IN" sz="40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 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৬               ৫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৯</a:t>
            </a:r>
          </a:p>
          <a:p>
            <a:pPr algn="ctr"/>
            <a:endParaRPr lang="en-US" sz="40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১৮ ও ৪৫ এর সাধারণ গুণনীয়ক=</a:t>
            </a:r>
            <a:r>
              <a:rPr lang="bn-IN" sz="4000" b="1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lang="bn-IN" sz="4000" b="1" dirty="0" smtClean="0">
                <a:solidFill>
                  <a:srgbClr val="00B05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  <a:r>
              <a:rPr lang="bn-IN" sz="4000" b="1" dirty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৯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সুতরাং ১৮ </a:t>
            </a:r>
            <a:r>
              <a:rPr lang="bn-IN" sz="40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ও ৪৫ এর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গসাগু=</a:t>
            </a:r>
            <a:r>
              <a:rPr lang="bn-IN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৯।</a:t>
            </a:r>
            <a:endParaRPr lang="en-US" sz="40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131126" y="1222590"/>
            <a:ext cx="710051" cy="72736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215977" y="3577891"/>
            <a:ext cx="710052" cy="782814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913416" y="1170619"/>
            <a:ext cx="756809" cy="77933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913416" y="2438280"/>
            <a:ext cx="756809" cy="727332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62850" y="2400256"/>
            <a:ext cx="708313" cy="727332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229600" y="3574414"/>
            <a:ext cx="734292" cy="782814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2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68036" y="332509"/>
            <a:ext cx="11236036" cy="61929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u="sng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মূল্যায়ন</a:t>
            </a:r>
            <a:endParaRPr lang="en-US" sz="4000" b="1" u="sng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endParaRPr lang="en-US" sz="4000" b="1" u="sng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১২, ২৪ ও ৩৬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এর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গসাগু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নির্ণয়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কর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endParaRPr lang="en-US" sz="40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24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624" y="135640"/>
            <a:ext cx="11540837" cy="64021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১২ 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</a:t>
            </a:r>
            <a:r>
              <a:rPr lang="en-US" sz="40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0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২৪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0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৩৬</a:t>
            </a:r>
            <a:endParaRPr lang="en-US" sz="4000" b="1" u="sng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১২     ১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২৪      ১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৩৬     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</a:t>
            </a:r>
            <a:endParaRPr lang="en-US" sz="40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      ২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১২      ২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১৮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</a:t>
            </a:r>
            <a:endParaRPr lang="en-US" sz="40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      ৩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৮     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১২</a:t>
            </a:r>
          </a:p>
          <a:p>
            <a:pPr algn="ctr"/>
            <a:r>
              <a:rPr lang="bn-IN" sz="40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 </a:t>
            </a:r>
          </a:p>
          <a:p>
            <a:pPr algn="ctr"/>
            <a:r>
              <a:rPr lang="bn-IN" sz="40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      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৯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            </a:t>
            </a:r>
          </a:p>
          <a:p>
            <a:pPr algn="ctr"/>
            <a:r>
              <a:rPr lang="bn-IN" sz="40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        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</a:t>
            </a:r>
            <a:endParaRPr lang="bn-IN" sz="40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349327" y="858231"/>
            <a:ext cx="636246" cy="70829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308752" y="5777451"/>
            <a:ext cx="584867" cy="60641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350699" y="4502755"/>
            <a:ext cx="640776" cy="71564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239401" y="4502756"/>
            <a:ext cx="670645" cy="71564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364555" y="3391755"/>
            <a:ext cx="677142" cy="63194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39401" y="3336702"/>
            <a:ext cx="734073" cy="65845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239401" y="2113649"/>
            <a:ext cx="683201" cy="62781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364662" y="2113649"/>
            <a:ext cx="640776" cy="66819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39401" y="858230"/>
            <a:ext cx="607219" cy="66033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364662" y="858230"/>
            <a:ext cx="528957" cy="66622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171949" y="2113649"/>
            <a:ext cx="683420" cy="66819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265149" y="3323447"/>
            <a:ext cx="677142" cy="68496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416775" y="3323447"/>
            <a:ext cx="698568" cy="70613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05778" y="2154036"/>
            <a:ext cx="738402" cy="6887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90370" y="4544291"/>
            <a:ext cx="569769" cy="67411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071889" y="3336701"/>
            <a:ext cx="670329" cy="658458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044180" y="858231"/>
            <a:ext cx="585564" cy="660335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004215" y="2113649"/>
            <a:ext cx="655924" cy="703325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8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mond 3"/>
          <p:cNvSpPr/>
          <p:nvPr/>
        </p:nvSpPr>
        <p:spPr>
          <a:xfrm>
            <a:off x="5721928" y="436417"/>
            <a:ext cx="1939636" cy="5908965"/>
          </a:xfrm>
          <a:prstGeom prst="diamond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রি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চি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তি</a:t>
            </a:r>
            <a:endParaRPr lang="en-US" sz="40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382" y="3898495"/>
            <a:ext cx="59158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লাইলী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আক্তার</a:t>
            </a:r>
            <a:endParaRPr lang="en-US" sz="3600" b="1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36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সহকারী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শিক্ষক</a:t>
            </a:r>
            <a:endParaRPr lang="en-US" sz="3600" b="1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36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ফুলগাঁও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সরকারি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প্রাথমিক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বিদ্যালয়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3600" b="1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36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লাকসাম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36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কুমিল্লা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endParaRPr lang="en-US" sz="36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36873" y="3898495"/>
            <a:ext cx="44888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অধ্যায়ঃ ৫</a:t>
            </a:r>
            <a:endParaRPr lang="en-US" sz="3600" b="1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36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গুণিতক</a:t>
            </a:r>
            <a:r>
              <a:rPr lang="en-US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এবং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গুণনীয়ক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  </a:t>
            </a:r>
            <a:r>
              <a:rPr lang="bn-IN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  <a:p>
            <a:r>
              <a:rPr lang="bn-IN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পৃষ্ঠাঃ ৩০,৩১,৩২। </a:t>
            </a:r>
            <a:r>
              <a:rPr lang="en-US" sz="36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endParaRPr lang="bn-IN" sz="3600" b="1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109" y="531822"/>
            <a:ext cx="3061854" cy="29818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1" y="531822"/>
            <a:ext cx="3301291" cy="298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98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6473" y="651164"/>
            <a:ext cx="11014364" cy="52924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সুতরাং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১২, ২৪ ও ৩৬ এর গসাগু হলোঃ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১২।</a:t>
            </a:r>
            <a:endParaRPr lang="en-US" sz="40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50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35528"/>
            <a:ext cx="11554691" cy="63453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u="sng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বাড়ির কাজ </a:t>
            </a:r>
            <a:endParaRPr lang="bn-IN" sz="4000" b="1" u="sng" dirty="0">
              <a:solidFill>
                <a:srgbClr val="7030A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১। ৭ ও ৪২ এর সকল গুণনীয়কগুলো লেখ। </a:t>
            </a:r>
          </a:p>
          <a:p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২। ২৮ এবং ৫৬ এর সাধারণ </a:t>
            </a:r>
            <a:r>
              <a:rPr lang="bn-IN" sz="40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গুণনীয়কগুলো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লেখ।</a:t>
            </a:r>
          </a:p>
          <a:p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৩। গসাগু এর পূর্ণরূপ লেখ। </a:t>
            </a:r>
          </a:p>
          <a:p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৩। ১২, ৩৩ ও </a:t>
            </a:r>
            <a:r>
              <a:rPr lang="bn-IN" sz="40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২৪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এর গসাগু নির্ণয় কর।</a:t>
            </a:r>
          </a:p>
        </p:txBody>
      </p:sp>
    </p:spTree>
    <p:extLst>
      <p:ext uri="{BB962C8B-B14F-4D97-AF65-F5344CB8AC3E}">
        <p14:creationId xmlns:p14="http://schemas.microsoft.com/office/powerpoint/2010/main" val="417013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46906" y="581888"/>
            <a:ext cx="10072255" cy="1302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সবাইকে অসংখ্য ধন্যবাদ। </a:t>
            </a:r>
            <a:endParaRPr lang="en-US" sz="40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906" y="1884216"/>
            <a:ext cx="10072255" cy="4475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81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8319" y="415633"/>
            <a:ext cx="11346872" cy="59713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 algn="ctr"/>
            <a:r>
              <a:rPr lang="bn-IN" sz="40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১২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          </a:t>
            </a:r>
            <a:r>
              <a:rPr lang="bn-IN" sz="40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৮</a:t>
            </a:r>
            <a:endParaRPr lang="en-US" sz="4000" b="1" u="sng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lvl="2"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 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১২ 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     </a:t>
            </a:r>
            <a:r>
              <a:rPr lang="bn-IN" sz="40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 </a:t>
            </a:r>
            <a:r>
              <a:rPr lang="en-US" sz="40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40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৮</a:t>
            </a:r>
          </a:p>
          <a:p>
            <a:pPr lvl="2" algn="ctr"/>
            <a:endParaRPr lang="en-US" sz="40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lvl="2"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 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৬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      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40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৪</a:t>
            </a:r>
          </a:p>
          <a:p>
            <a:pPr lvl="2"/>
            <a:r>
              <a:rPr lang="en-US" sz="40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  </a:t>
            </a:r>
          </a:p>
          <a:p>
            <a:pPr lvl="2"/>
            <a:r>
              <a:rPr lang="en-US" sz="40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   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৪              </a:t>
            </a:r>
          </a:p>
        </p:txBody>
      </p:sp>
      <p:sp>
        <p:nvSpPr>
          <p:cNvPr id="3" name="Oval 2"/>
          <p:cNvSpPr/>
          <p:nvPr/>
        </p:nvSpPr>
        <p:spPr>
          <a:xfrm>
            <a:off x="3616037" y="2053921"/>
            <a:ext cx="678872" cy="72043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649372" y="3273119"/>
            <a:ext cx="645537" cy="772398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585853" y="4544277"/>
            <a:ext cx="665019" cy="692733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816259" y="3255800"/>
            <a:ext cx="674104" cy="772398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44675" y="3273119"/>
            <a:ext cx="878905" cy="755079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644675" y="2053921"/>
            <a:ext cx="750749" cy="72043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2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1056" y="332509"/>
            <a:ext cx="11277599" cy="59297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গুণনীয়ক, সাধারণ গুণনীয়ক, গরিষ্ঠ সাধারণ গুণনীয়ক (গসাগু) </a:t>
            </a:r>
            <a:endParaRPr lang="en-US" sz="3600" b="1" u="sng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96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8039" y="665018"/>
            <a:ext cx="11180616" cy="561109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u="sng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শিখনফল</a:t>
            </a:r>
            <a:endParaRPr lang="bn-IN" sz="4000" b="1" u="sng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endParaRPr lang="en-US" sz="4000" b="1" u="sng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sz="3600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১৭.১.১ মৌলিক উৎপাদকের সাহায্যে গসাগু নির্ণয় করতে পারবে। </a:t>
            </a:r>
            <a:endParaRPr lang="en-US" sz="36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71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491" y="415638"/>
            <a:ext cx="11069782" cy="59435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নীয়</a:t>
            </a:r>
            <a:r>
              <a:rPr lang="en-US" sz="4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কঃ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সকল সংখ্যা দ্বারা কোনো সংখ্যাকে ভাগ করলে কোনো ভাগশেষ থাকেনা সে সকল সংখ্যাগুলো হলো ঐ সংখ্যার গুণনীয়ক। যেমনঃ ৬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=৬, ৬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=৩, ৬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=২, ৬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=১। এখানে </a:t>
            </a:r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১,২,৩,৬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হলো ৬ এর গুণনীয়ক। </a:t>
            </a:r>
            <a:endParaRPr lang="en-US" sz="4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34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1782" y="263237"/>
            <a:ext cx="11277600" cy="61514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</a:t>
            </a:r>
            <a:r>
              <a:rPr lang="en-US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×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 </a:t>
            </a:r>
          </a:p>
          <a:p>
            <a:pPr algn="ctr"/>
            <a:endParaRPr lang="en-US" sz="40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৬ এর গুণনীয়ক= ১,২,৩,৬।    </a:t>
            </a:r>
            <a:endParaRPr lang="en-US" sz="40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55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1055" y="471056"/>
            <a:ext cx="11069782" cy="58189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u="sng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b="1" u="sng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 এবং ১৫ এর সকল গুণনীয়কগুলো লেখ। </a:t>
            </a:r>
            <a:endParaRPr lang="en-US" sz="4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3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491" y="332511"/>
            <a:ext cx="11388436" cy="60128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১২ এর সকল গুণনীয়কগুলো হলোঃ ১,২,৩,৪,৬,১২।</a:t>
            </a:r>
            <a:endParaRPr lang="en-US" sz="40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endParaRPr lang="en-US" sz="40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IN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১৫ </a:t>
            </a:r>
            <a:r>
              <a:rPr lang="bn-IN" sz="4000" b="1" dirty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এর সকল গুণনীয়কগুলো হলোঃ </a:t>
            </a:r>
            <a:r>
              <a:rPr lang="bn-IN" sz="4000" b="1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১,৩,৫,১৫।</a:t>
            </a:r>
            <a:endParaRPr lang="bn-IN" sz="4000" b="1" dirty="0">
              <a:solidFill>
                <a:srgbClr val="7030A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34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499</Words>
  <Application>Microsoft Office PowerPoint</Application>
  <PresentationFormat>Widescreen</PresentationFormat>
  <Paragraphs>99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Kalpurush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Singer</dc:creator>
  <cp:lastModifiedBy>Singer</cp:lastModifiedBy>
  <cp:revision>54</cp:revision>
  <dcterms:created xsi:type="dcterms:W3CDTF">2021-04-07T04:11:58Z</dcterms:created>
  <dcterms:modified xsi:type="dcterms:W3CDTF">2022-01-07T16:03:09Z</dcterms:modified>
</cp:coreProperties>
</file>