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61" r:id="rId5"/>
    <p:sldId id="263" r:id="rId6"/>
    <p:sldId id="270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0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9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4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1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7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0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4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6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32B6-3641-40D2-B7F9-2B311BB16F43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B56F-3715-47E8-9632-4D3D5FA3B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8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37" y="1566952"/>
            <a:ext cx="55930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b="1" dirty="0" err="1" smtClean="0">
                <a:solidFill>
                  <a:srgbClr val="00B0F0"/>
                </a:solidFill>
              </a:rPr>
              <a:t>স্বাগতম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37" y="132409"/>
            <a:ext cx="118753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আসসালামু</a:t>
            </a:r>
            <a:r>
              <a:rPr lang="en-GB" sz="8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8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আলাইকুম</a:t>
            </a:r>
            <a:r>
              <a:rPr lang="en-GB" sz="8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GB" sz="8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1EC7A"/>
            </a:gs>
            <a:gs pos="9158">
              <a:srgbClr val="AC657F"/>
            </a:gs>
            <a:gs pos="84000">
              <a:srgbClr val="6AAADC"/>
            </a:gs>
            <a:gs pos="73000">
              <a:srgbClr val="0070C0"/>
            </a:gs>
            <a:gs pos="94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5451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87562" y="175846"/>
            <a:ext cx="425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rgbClr val="0070C0"/>
                </a:solidFill>
              </a:rPr>
              <a:t>বাড়ির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কাজ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57900" y="1318846"/>
                <a:ext cx="5152292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১। </a:t>
                </a:r>
                <a:r>
                  <a:rPr lang="en-US" sz="2400" b="1" dirty="0" err="1" smtClean="0"/>
                  <a:t>cosecA</a:t>
                </a:r>
                <a:r>
                  <a:rPr lang="en-US" sz="2400" b="1" dirty="0" smtClean="0"/>
                  <a:t> – </a:t>
                </a:r>
                <a:r>
                  <a:rPr lang="en-US" sz="2400" b="1" dirty="0" err="1" smtClean="0"/>
                  <a:t>cotA</a:t>
                </a:r>
                <a:r>
                  <a:rPr lang="en-US" sz="2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400" b="1" dirty="0" smtClean="0"/>
                  <a:t> হলে প্রমাণ </a:t>
                </a:r>
                <a:r>
                  <a:rPr lang="en-US" sz="2400" b="1" dirty="0" err="1" smtClean="0"/>
                  <a:t>কর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যে</a:t>
                </a:r>
                <a:r>
                  <a:rPr lang="en-US" sz="2400" b="1" dirty="0" smtClean="0"/>
                  <a:t>, </a:t>
                </a:r>
                <a:r>
                  <a:rPr lang="en-US" sz="2400" b="1" dirty="0" err="1" smtClean="0"/>
                  <a:t>tanA</a:t>
                </a:r>
                <a:r>
                  <a:rPr lang="en-US" sz="2400" b="1" dirty="0" smtClean="0"/>
                  <a:t> + </a:t>
                </a:r>
                <a:r>
                  <a:rPr lang="en-US" sz="2400" b="1" dirty="0" err="1" smtClean="0"/>
                  <a:t>cotA</a:t>
                </a:r>
                <a:r>
                  <a:rPr lang="en-US" sz="2400" b="1" dirty="0" smtClean="0"/>
                  <a:t> = </a:t>
                </a:r>
                <a:r>
                  <a:rPr lang="en-US" sz="2400" b="1" dirty="0" err="1" smtClean="0"/>
                  <a:t>secA</a:t>
                </a:r>
                <a:r>
                  <a:rPr lang="en-US" sz="2400" b="1" dirty="0" smtClean="0"/>
                  <a:t> . </a:t>
                </a:r>
                <a:r>
                  <a:rPr lang="en-US" sz="2400" b="1" dirty="0" err="1" smtClean="0"/>
                  <a:t>cosecA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1318846"/>
                <a:ext cx="5152292" cy="995144"/>
              </a:xfrm>
              <a:prstGeom prst="rect">
                <a:avLst/>
              </a:prstGeom>
              <a:blipFill rotWithShape="1">
                <a:blip r:embed="rId3"/>
                <a:stretch>
                  <a:fillRect l="-1893" b="-12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87562" y="2760784"/>
                <a:ext cx="5152292" cy="902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২। </a:t>
                </a:r>
                <a:r>
                  <a:rPr lang="en-US" sz="2400" b="1" dirty="0" err="1" smtClean="0"/>
                  <a:t>cosA</a:t>
                </a:r>
                <a:r>
                  <a:rPr lang="en-US" sz="2400" b="1" dirty="0" smtClean="0"/>
                  <a:t> + </a:t>
                </a:r>
                <a:r>
                  <a:rPr lang="en-US" sz="2400" b="1" dirty="0" err="1" smtClean="0"/>
                  <a:t>sinA</a:t>
                </a:r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 smtClean="0"/>
                  <a:t>cosA হলে প্রমাণ </a:t>
                </a:r>
                <a:r>
                  <a:rPr lang="en-US" sz="2400" b="1" dirty="0" err="1" smtClean="0"/>
                  <a:t>কর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যে</a:t>
                </a:r>
                <a:r>
                  <a:rPr lang="en-US" sz="2400" b="1" dirty="0" smtClean="0"/>
                  <a:t>, </a:t>
                </a:r>
                <a:r>
                  <a:rPr lang="en-US" sz="2400" b="1" dirty="0" err="1"/>
                  <a:t>cosA</a:t>
                </a:r>
                <a:r>
                  <a:rPr lang="en-US" sz="2400" b="1" dirty="0"/>
                  <a:t> </a:t>
                </a:r>
                <a:r>
                  <a:rPr lang="en-US" sz="2400" b="1" dirty="0" smtClean="0"/>
                  <a:t>- </a:t>
                </a:r>
                <a:r>
                  <a:rPr lang="en-US" sz="2400" b="1" dirty="0" err="1"/>
                  <a:t>sinA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 smtClean="0"/>
                  <a:t>sinA </a:t>
                </a:r>
                <a:endParaRPr lang="en-US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562" y="2760784"/>
                <a:ext cx="5152292" cy="902939"/>
              </a:xfrm>
              <a:prstGeom prst="rect">
                <a:avLst/>
              </a:prstGeom>
              <a:blipFill rotWithShape="1">
                <a:blip r:embed="rId4"/>
                <a:stretch>
                  <a:fillRect l="-1775" t="-2027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3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0" y="0"/>
            <a:ext cx="1221064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44813" y="4473643"/>
            <a:ext cx="58542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মোঃ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শহিদুল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করিম</a:t>
            </a:r>
            <a:endParaRPr lang="en-GB" sz="2800" b="1" dirty="0" smtClean="0"/>
          </a:p>
          <a:p>
            <a:r>
              <a:rPr lang="en-GB" sz="2800" b="1" dirty="0" err="1" smtClean="0"/>
              <a:t>সহকারি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শিক্ষক</a:t>
            </a:r>
            <a:r>
              <a:rPr lang="en-GB" sz="2800" b="1" dirty="0" smtClean="0"/>
              <a:t> (</a:t>
            </a:r>
            <a:r>
              <a:rPr lang="en-GB" sz="2800" b="1" dirty="0" err="1" smtClean="0"/>
              <a:t>গণিত</a:t>
            </a:r>
            <a:r>
              <a:rPr lang="en-GB" sz="2800" b="1" dirty="0" smtClean="0"/>
              <a:t>)</a:t>
            </a:r>
          </a:p>
          <a:p>
            <a:r>
              <a:rPr lang="en-GB" sz="2400" b="1" dirty="0" err="1" smtClean="0"/>
              <a:t>বোরহানউদ্দিন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ইসলামিয়া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আলিম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মাদ্রাসা</a:t>
            </a:r>
            <a:endParaRPr lang="en-GB" sz="2400" b="1" dirty="0" smtClean="0"/>
          </a:p>
          <a:p>
            <a:r>
              <a:rPr lang="en-GB" sz="2800" b="1" dirty="0" err="1" smtClean="0"/>
              <a:t>বোরহানউদ্দিন</a:t>
            </a:r>
            <a:r>
              <a:rPr lang="en-GB" sz="2800" b="1" dirty="0" smtClean="0"/>
              <a:t>, </a:t>
            </a:r>
            <a:r>
              <a:rPr lang="en-GB" sz="2800" b="1" dirty="0" err="1" smtClean="0"/>
              <a:t>ভোলা</a:t>
            </a:r>
            <a:r>
              <a:rPr lang="en-GB" sz="2800" b="1" dirty="0" smtClean="0"/>
              <a:t>।</a:t>
            </a:r>
          </a:p>
          <a:p>
            <a:r>
              <a:rPr lang="en-GB" sz="2800" b="1" dirty="0" err="1" smtClean="0"/>
              <a:t>মোবাঃ</a:t>
            </a:r>
            <a:r>
              <a:rPr lang="en-GB" sz="2800" b="1" dirty="0" smtClean="0"/>
              <a:t> ০১৭৩৬৪৫৯৫৮৭ 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28160" y="213360"/>
            <a:ext cx="3825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i="1" dirty="0" err="1" smtClean="0">
                <a:solidFill>
                  <a:srgbClr val="7030A0"/>
                </a:solidFill>
              </a:rPr>
              <a:t>পরিচিতি</a:t>
            </a:r>
            <a:r>
              <a:rPr lang="en-GB" sz="6600" b="1" i="1" dirty="0" smtClean="0">
                <a:solidFill>
                  <a:srgbClr val="7030A0"/>
                </a:solidFill>
              </a:rPr>
              <a:t> </a:t>
            </a:r>
            <a:endParaRPr lang="en-GB" sz="6600" b="1" i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4304" y="1680576"/>
            <a:ext cx="367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শিক্ষক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পরিচিতি</a:t>
            </a:r>
            <a:r>
              <a:rPr lang="en-GB" sz="3600" b="1" dirty="0" smtClean="0"/>
              <a:t> 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3842" y="1680577"/>
            <a:ext cx="347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পাঠ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পরিচিতি</a:t>
            </a:r>
            <a:r>
              <a:rPr lang="en-GB" sz="3600" b="1" dirty="0" smtClean="0"/>
              <a:t>  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9437" y="5008862"/>
            <a:ext cx="47988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/>
              <a:t>শ্রেণিঃ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নবম-দশম</a:t>
            </a:r>
            <a:endParaRPr lang="en-GB" sz="3600" b="1" dirty="0" smtClean="0"/>
          </a:p>
          <a:p>
            <a:pPr algn="ctr"/>
            <a:r>
              <a:rPr lang="en-GB" sz="3600" b="1" dirty="0" err="1" smtClean="0"/>
              <a:t>বিষয়ঃ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গণিত</a:t>
            </a:r>
            <a:endParaRPr lang="en-GB" sz="3600" b="1" dirty="0"/>
          </a:p>
          <a:p>
            <a:pPr algn="ctr"/>
            <a:r>
              <a:rPr lang="en-GB" sz="3600" b="1" dirty="0" err="1" smtClean="0"/>
              <a:t>অধ্যায়ঃ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ত্রিকোণমিতি</a:t>
            </a:r>
            <a:endParaRPr lang="en-GB" sz="3600" b="1" dirty="0" smtClean="0"/>
          </a:p>
          <a:p>
            <a:pPr algn="ctr"/>
            <a:endParaRPr lang="en-GB" sz="3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42" y="2244304"/>
            <a:ext cx="2150674" cy="21506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586" y="2326908"/>
            <a:ext cx="2043169" cy="262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2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2656" y="181155"/>
            <a:ext cx="34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7030A0"/>
                </a:solidFill>
              </a:rPr>
              <a:t>পূর্বজ্ঞান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</a:rPr>
              <a:t>যাচাই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endParaRPr lang="en-US" sz="3600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1521" y="1652110"/>
            <a:ext cx="714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১। </a:t>
            </a:r>
            <a:r>
              <a:rPr lang="en-US" sz="2400" b="1" dirty="0" err="1" smtClean="0"/>
              <a:t>সমকোণী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ত্রিভুজ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বলে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27207" y="2797818"/>
            <a:ext cx="6495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২। </a:t>
            </a:r>
            <a:r>
              <a:rPr lang="en-US" sz="2400" b="1" dirty="0" err="1" smtClean="0"/>
              <a:t>পিথাগোরাসের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সমকোণী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ত্রিভুজ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সংক্রান্ত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উপপাদ্যটি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বিবৃতি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</a:t>
            </a:r>
            <a:r>
              <a:rPr lang="en-US" sz="2400" b="1" dirty="0" smtClean="0"/>
              <a:t>।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3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75000">
              <a:srgbClr val="B5D2EC"/>
            </a:gs>
            <a:gs pos="100000">
              <a:srgbClr val="B5D2EC"/>
            </a:gs>
            <a:gs pos="5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0672"/>
            <a:ext cx="12192000" cy="830997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lumMod val="45000"/>
                  <a:lumOff val="55000"/>
                </a:schemeClr>
              </a:gs>
              <a:gs pos="75000">
                <a:srgbClr val="B5D2EC"/>
              </a:gs>
              <a:gs pos="100000">
                <a:srgbClr val="B5D2EC"/>
              </a:gs>
              <a:gs pos="3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/>
              <a:t>পাঠ</a:t>
            </a:r>
            <a:r>
              <a:rPr lang="en-GB" sz="4800" b="1" dirty="0" smtClean="0"/>
              <a:t> </a:t>
            </a:r>
            <a:r>
              <a:rPr lang="en-GB" sz="4800" b="1" dirty="0" err="1" smtClean="0"/>
              <a:t>শিরোনাম</a:t>
            </a:r>
            <a:r>
              <a:rPr lang="en-GB" sz="4800" b="1" dirty="0" smtClean="0"/>
              <a:t> </a:t>
            </a:r>
            <a:endParaRPr lang="en-GB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535" y="1670011"/>
            <a:ext cx="1149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 err="1" smtClean="0"/>
              <a:t>ত্রিকোণমিতিক</a:t>
            </a:r>
            <a:r>
              <a:rPr lang="en-GB" sz="4400" b="1" i="1" dirty="0" smtClean="0"/>
              <a:t> </a:t>
            </a:r>
            <a:r>
              <a:rPr lang="en-GB" sz="4400" b="1" i="1" dirty="0" err="1" smtClean="0"/>
              <a:t>সূত্রাবলি</a:t>
            </a:r>
            <a:r>
              <a:rPr lang="en-GB" sz="4400" b="1" i="1" dirty="0" smtClean="0"/>
              <a:t> </a:t>
            </a:r>
          </a:p>
          <a:p>
            <a:pPr algn="ctr"/>
            <a:r>
              <a:rPr lang="en-GB" sz="4400" b="1" i="1" dirty="0" smtClean="0"/>
              <a:t>ও </a:t>
            </a:r>
          </a:p>
          <a:p>
            <a:pPr algn="ctr"/>
            <a:r>
              <a:rPr lang="en-GB" sz="4400" b="1" i="1" dirty="0" err="1" smtClean="0"/>
              <a:t>তার</a:t>
            </a:r>
            <a:r>
              <a:rPr lang="en-GB" sz="4400" b="1" i="1" dirty="0" smtClean="0"/>
              <a:t> </a:t>
            </a:r>
            <a:r>
              <a:rPr lang="en-GB" sz="4400" b="1" i="1" dirty="0" err="1" smtClean="0"/>
              <a:t>প্রয়োগ</a:t>
            </a:r>
            <a:r>
              <a:rPr lang="en-GB" sz="4000" b="1" i="1" dirty="0" smtClean="0"/>
              <a:t> </a:t>
            </a:r>
            <a:endParaRPr lang="en-GB" sz="4000" b="1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888520" y="1526875"/>
            <a:ext cx="3036499" cy="3238894"/>
            <a:chOff x="888520" y="1526875"/>
            <a:chExt cx="3036499" cy="3238894"/>
          </a:xfrm>
        </p:grpSpPr>
        <p:sp>
          <p:nvSpPr>
            <p:cNvPr id="4" name="Right Triangle 3"/>
            <p:cNvSpPr/>
            <p:nvPr/>
          </p:nvSpPr>
          <p:spPr>
            <a:xfrm>
              <a:off x="1319842" y="1880558"/>
              <a:ext cx="2173856" cy="2562046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8521" y="1526875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A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88520" y="4115449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B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3698" y="4119438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C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Arc 7"/>
            <p:cNvSpPr/>
            <p:nvPr/>
          </p:nvSpPr>
          <p:spPr>
            <a:xfrm rot="14280898">
              <a:off x="2929094" y="3783306"/>
              <a:ext cx="709933" cy="884294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723518" y="4045814"/>
                <a:ext cx="2582175" cy="785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tanC</a:t>
                </a:r>
                <a:r>
                  <a:rPr lang="en-US" sz="24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/>
                          <m:t>বিপরীত বাহু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/>
                          <m:t>সন্নিহিত বাহু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18" y="4045814"/>
                <a:ext cx="2582175" cy="785600"/>
              </a:xfrm>
              <a:prstGeom prst="rect">
                <a:avLst/>
              </a:prstGeom>
              <a:blipFill rotWithShape="1">
                <a:blip r:embed="rId2"/>
                <a:stretch>
                  <a:fillRect l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93698" y="2501008"/>
            <a:ext cx="2694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BC= </a:t>
            </a:r>
            <a:r>
              <a:rPr lang="en-US" sz="2400" b="1" dirty="0" err="1" smtClean="0"/>
              <a:t>সন্নিহিত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বাহু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3698" y="3161581"/>
            <a:ext cx="2602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AB= </a:t>
            </a:r>
            <a:r>
              <a:rPr lang="en-US" sz="2400" b="1" dirty="0" err="1" smtClean="0"/>
              <a:t>বিপরীত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বাহু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723518" y="1861671"/>
                <a:ext cx="2449902" cy="1178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sinC </a:t>
                </a:r>
                <a:r>
                  <a:rPr lang="en-US" sz="2400" b="1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বিপরীত</m:t>
                        </m:r>
                        <m:r>
                          <a:rPr lang="en-US" sz="20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/>
                          </a:rPr>
                          <m:t>বাহু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/>
                          </a:rPr>
                          <m:t>অতিভুজ</m:t>
                        </m:r>
                      </m:den>
                    </m:f>
                  </m:oMath>
                </a14:m>
                <a:endParaRPr lang="en-US" sz="2400" b="1" dirty="0"/>
              </a:p>
              <a:p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18" y="1861671"/>
                <a:ext cx="2449902" cy="1178336"/>
              </a:xfrm>
              <a:prstGeom prst="rect">
                <a:avLst/>
              </a:prstGeom>
              <a:blipFill rotWithShape="1">
                <a:blip r:embed="rId3"/>
                <a:stretch>
                  <a:fillRect l="-3980" b="-10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69898" y="1882129"/>
            <a:ext cx="2449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AC= </a:t>
            </a:r>
            <a:r>
              <a:rPr lang="en-US" sz="2400" b="1" dirty="0" err="1" smtClean="0"/>
              <a:t>অতিভুজ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723518" y="3042670"/>
                <a:ext cx="2449902" cy="1161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cosC </a:t>
                </a:r>
                <a:r>
                  <a:rPr lang="en-US" sz="24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0" smtClean="0">
                            <a:latin typeface="Cambria Math"/>
                          </a:rPr>
                          <m:t>সন্নিহিত</m:t>
                        </m:r>
                        <m:r>
                          <a:rPr lang="en-US" sz="2000" b="1" i="0">
                            <a:latin typeface="Cambria Math"/>
                          </a:rPr>
                          <m:t> </m:t>
                        </m:r>
                        <m:r>
                          <a:rPr lang="en-US" sz="2000" b="1" i="0">
                            <a:latin typeface="Cambria Math"/>
                          </a:rPr>
                          <m:t>বাহু</m:t>
                        </m:r>
                      </m:num>
                      <m:den>
                        <m:r>
                          <a:rPr lang="en-US" sz="2000" b="1" i="0">
                            <a:latin typeface="Cambria Math"/>
                          </a:rPr>
                          <m:t> </m:t>
                        </m:r>
                        <m:r>
                          <a:rPr lang="en-US" sz="2000" b="1" i="0">
                            <a:latin typeface="Cambria Math"/>
                          </a:rPr>
                          <m:t>অতিভুজ</m:t>
                        </m:r>
                      </m:den>
                    </m:f>
                  </m:oMath>
                </a14:m>
                <a:endParaRPr lang="en-US" sz="2400" b="1" dirty="0"/>
              </a:p>
              <a:p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18" y="3042670"/>
                <a:ext cx="2449902" cy="1161152"/>
              </a:xfrm>
              <a:prstGeom prst="rect">
                <a:avLst/>
              </a:prstGeom>
              <a:blipFill rotWithShape="1">
                <a:blip r:embed="rId4"/>
                <a:stretch>
                  <a:fillRect l="-3980" b="-10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3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E1EC7A"/>
            </a:gs>
            <a:gs pos="20000">
              <a:srgbClr val="FFFF00"/>
            </a:gs>
            <a:gs pos="84000">
              <a:srgbClr val="6AAADC"/>
            </a:gs>
            <a:gs pos="91000">
              <a:srgbClr val="0070C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8423" y="175846"/>
            <a:ext cx="3640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শিখনফল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যাচাই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9915" y="1292469"/>
            <a:ext cx="6471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ত্রিকোণমিতিক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সূত্র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39913" y="2624600"/>
            <a:ext cx="781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২। </a:t>
            </a:r>
            <a:r>
              <a:rPr lang="en-US" sz="2400" dirty="0" err="1" smtClean="0"/>
              <a:t>ত্রিকোণমিতিক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সূত্র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গাণিতিক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সমাধান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51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1EC7A"/>
            </a:gs>
            <a:gs pos="9158">
              <a:srgbClr val="AC657F"/>
            </a:gs>
            <a:gs pos="84000">
              <a:srgbClr val="6AAADC"/>
            </a:gs>
            <a:gs pos="91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8520" y="1526875"/>
            <a:ext cx="3036499" cy="3238894"/>
            <a:chOff x="888520" y="1526875"/>
            <a:chExt cx="3036499" cy="3238894"/>
          </a:xfrm>
        </p:grpSpPr>
        <p:sp>
          <p:nvSpPr>
            <p:cNvPr id="3" name="Right Triangle 2"/>
            <p:cNvSpPr/>
            <p:nvPr/>
          </p:nvSpPr>
          <p:spPr>
            <a:xfrm>
              <a:off x="1319842" y="1880558"/>
              <a:ext cx="2173856" cy="2562046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8521" y="1526875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A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8520" y="4115449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B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3698" y="4119438"/>
              <a:ext cx="431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C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14280898">
              <a:off x="2929094" y="3783306"/>
              <a:ext cx="709933" cy="884294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79963" y="320780"/>
            <a:ext cx="4313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ত্রিকোণমিতিক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সূত্রাবলি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08430" y="1793598"/>
                <a:ext cx="5969479" cy="1154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𝑠𝑖𝑛𝐴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𝑐𝑜𝑠𝑒𝑐𝐴</m:t>
                        </m:r>
                      </m:den>
                    </m:f>
                  </m:oMath>
                </a14:m>
                <a:r>
                  <a:rPr lang="en-US" dirty="0" smtClean="0"/>
                  <a:t> 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𝑠𝑒𝑐𝐴</m:t>
                        </m:r>
                      </m:den>
                    </m:f>
                  </m:oMath>
                </a14:m>
                <a:r>
                  <a:rPr lang="en-US" dirty="0" smtClean="0"/>
                  <a:t> 	</a:t>
                </a:r>
                <a:r>
                  <a:rPr lang="en-US" dirty="0"/>
                  <a:t> </a:t>
                </a:r>
                <a:r>
                  <a:rPr lang="en-US" dirty="0" smtClean="0"/>
                  <a:t>ta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𝑜𝑡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𝑡𝑎𝑛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𝑠𝑖𝑛𝐴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𝑐𝑜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/>
                  <a:t> 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cot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𝑐𝑜𝑠𝐴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/>
                  <a:t> 	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430" y="1793598"/>
                <a:ext cx="5969479" cy="1154547"/>
              </a:xfrm>
              <a:prstGeom prst="rect">
                <a:avLst/>
              </a:prstGeom>
              <a:blipFill rotWithShape="1">
                <a:blip r:embed="rId2"/>
                <a:stretch>
                  <a:fillRect l="-817"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20568" y="3538074"/>
                <a:ext cx="4244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568" y="3538074"/>
                <a:ext cx="424419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020569" y="4119438"/>
                <a:ext cx="4244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569" y="4119438"/>
                <a:ext cx="424419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098208" y="4826949"/>
                <a:ext cx="4244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208" y="4826949"/>
                <a:ext cx="424419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4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1EC7A"/>
            </a:gs>
            <a:gs pos="15000">
              <a:srgbClr val="FFC000"/>
            </a:gs>
            <a:gs pos="84000">
              <a:srgbClr val="6AAADC"/>
            </a:gs>
            <a:gs pos="91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237392"/>
            <a:ext cx="4862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পাঠের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বিবরণ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45123" y="1397976"/>
                <a:ext cx="3604846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১। </a:t>
                </a:r>
                <a:r>
                  <a:rPr lang="en-US" dirty="0" err="1" smtClean="0"/>
                  <a:t>প্রমাণ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যে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𝑐𝑜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/>
                  <a:t> = 1</a:t>
                </a:r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23" y="1397976"/>
                <a:ext cx="3604846" cy="484941"/>
              </a:xfrm>
              <a:prstGeom prst="rect">
                <a:avLst/>
              </a:prstGeom>
              <a:blipFill rotWithShape="1">
                <a:blip r:embed="rId2"/>
                <a:stretch>
                  <a:fillRect l="-1351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028699" y="2787216"/>
                <a:ext cx="3059723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বামপক্ষ</a:t>
                </a:r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𝑐𝑜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99" y="2787216"/>
                <a:ext cx="3059723" cy="484941"/>
              </a:xfrm>
              <a:prstGeom prst="rect">
                <a:avLst/>
              </a:prstGeom>
              <a:blipFill rotWithShape="1">
                <a:blip r:embed="rId3"/>
                <a:stretch>
                  <a:fillRect l="-179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828799" y="3402676"/>
                <a:ext cx="2101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𝑜𝑠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99" y="3402676"/>
                <a:ext cx="210136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3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828798" y="3965384"/>
                <a:ext cx="2101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98" y="3965384"/>
                <a:ext cx="210136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3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28799" y="4501715"/>
            <a:ext cx="210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ডানপক্ষ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4220308" y="1397976"/>
            <a:ext cx="246184" cy="4835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703885" y="1397976"/>
                <a:ext cx="467750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২। </a:t>
                </a:r>
                <a:r>
                  <a:rPr lang="en-US" dirty="0" err="1" smtClean="0"/>
                  <a:t>প্রমাণ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যে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𝑠𝑖𝑛𝐴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𝑠𝑖𝑛𝐴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secA</a:t>
                </a:r>
                <a:r>
                  <a:rPr lang="en-US" dirty="0"/>
                  <a:t> </a:t>
                </a:r>
                <a:r>
                  <a:rPr lang="en-US" dirty="0" smtClean="0"/>
                  <a:t>- </a:t>
                </a:r>
                <a:r>
                  <a:rPr lang="en-US" dirty="0" err="1" smtClean="0"/>
                  <a:t>tanA</a:t>
                </a:r>
                <a:endParaRPr lang="en-US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885" y="1397976"/>
                <a:ext cx="4677507" cy="656013"/>
              </a:xfrm>
              <a:prstGeom prst="rect">
                <a:avLst/>
              </a:prstGeom>
              <a:blipFill rotWithShape="1">
                <a:blip r:embed="rId6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703885" y="2071628"/>
                <a:ext cx="227720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বামপক্ষ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𝑠𝑖𝑛𝐴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𝑠𝑖𝑛𝐴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885" y="2071628"/>
                <a:ext cx="2277207" cy="656013"/>
              </a:xfrm>
              <a:prstGeom prst="rect">
                <a:avLst/>
              </a:prstGeom>
              <a:blipFill rotWithShape="1">
                <a:blip r:embed="rId7"/>
                <a:stretch>
                  <a:fillRect l="-2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490796" y="2792651"/>
                <a:ext cx="214092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𝑠𝑖𝑛𝐴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𝑠𝑖𝑛𝐴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𝑠𝑖𝑛𝐴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𝑠𝑖𝑛𝐴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96" y="2792651"/>
                <a:ext cx="2140927" cy="656013"/>
              </a:xfrm>
              <a:prstGeom prst="rect">
                <a:avLst/>
              </a:prstGeom>
              <a:blipFill rotWithShape="1">
                <a:blip r:embed="rId8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453428" y="3637377"/>
                <a:ext cx="214092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𝑠𝑖𝑛𝐴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428" y="3637377"/>
                <a:ext cx="2140927" cy="656013"/>
              </a:xfrm>
              <a:prstGeom prst="rect">
                <a:avLst/>
              </a:prstGeom>
              <a:blipFill rotWithShape="1">
                <a:blip r:embed="rId9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5490796" y="4358374"/>
                <a:ext cx="1349619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𝑠𝑖𝑛𝐴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96" y="4358374"/>
                <a:ext cx="1349619" cy="656013"/>
              </a:xfrm>
              <a:prstGeom prst="rect">
                <a:avLst/>
              </a:prstGeom>
              <a:blipFill rotWithShape="1">
                <a:blip r:embed="rId10"/>
                <a:stretch>
                  <a:fillRect l="-4072" r="-9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490796" y="5184851"/>
                <a:ext cx="1349619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𝑠𝑖𝑛𝐴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𝑐𝑜𝑠𝐴</m:t>
                                </m:r>
                              </m:den>
                            </m:f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96" y="5184851"/>
                <a:ext cx="1349619" cy="656013"/>
              </a:xfrm>
              <a:prstGeom prst="rect">
                <a:avLst/>
              </a:prstGeom>
              <a:blipFill rotWithShape="1">
                <a:blip r:embed="rId11"/>
                <a:stretch>
                  <a:fillRect l="-4072" r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5490796" y="5905739"/>
                <a:ext cx="1349619" cy="49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𝑠𝑖𝑛𝐴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𝑐𝑜𝑠𝐴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96" y="5905739"/>
                <a:ext cx="1349619" cy="493790"/>
              </a:xfrm>
              <a:prstGeom prst="rect">
                <a:avLst/>
              </a:prstGeom>
              <a:blipFill rotWithShape="1">
                <a:blip r:embed="rId12"/>
                <a:stretch>
                  <a:fillRect l="-4072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9315449" y="2281942"/>
                <a:ext cx="1349619" cy="49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𝑠𝑖𝑛𝐴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449" y="2281942"/>
                <a:ext cx="1349619" cy="493790"/>
              </a:xfrm>
              <a:prstGeom prst="rect">
                <a:avLst/>
              </a:prstGeom>
              <a:blipFill rotWithShape="1">
                <a:blip r:embed="rId13"/>
                <a:stretch>
                  <a:fillRect l="-3604" r="-2703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9315448" y="3008043"/>
                <a:ext cx="1534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  <m:r>
                      <a:rPr lang="en-US" b="0" i="1" dirty="0" smtClean="0">
                        <a:latin typeface="Cambria Math"/>
                      </a:rPr>
                      <m:t>𝑒𝑐𝐴</m:t>
                    </m:r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b="0" i="1" dirty="0" smtClean="0">
                        <a:latin typeface="Cambria Math"/>
                      </a:rPr>
                      <m:t>𝑎𝑛𝐴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448" y="3008043"/>
                <a:ext cx="153426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3175" t="-8197" r="-3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9315448" y="3587342"/>
            <a:ext cx="153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ডানপক্ষ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7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4" grpId="0"/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1EC7A"/>
            </a:gs>
            <a:gs pos="9158">
              <a:srgbClr val="AC657F"/>
            </a:gs>
            <a:gs pos="7000">
              <a:srgbClr val="C00000"/>
            </a:gs>
            <a:gs pos="84000">
              <a:srgbClr val="6AAADC"/>
            </a:gs>
            <a:gs pos="91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068" y="78549"/>
            <a:ext cx="3942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একক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কাজ</a:t>
            </a:r>
            <a:endParaRPr lang="en-US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1539" y="1182829"/>
                <a:ext cx="4287329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১। </a:t>
                </a:r>
                <a:r>
                  <a:rPr lang="en-US" sz="2400" dirty="0" err="1" smtClean="0"/>
                  <a:t>মান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নির্ণয়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করঃ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39" y="1182829"/>
                <a:ext cx="4287329" cy="615874"/>
              </a:xfrm>
              <a:prstGeom prst="rect">
                <a:avLst/>
              </a:prstGeom>
              <a:blipFill rotWithShape="1">
                <a:blip r:embed="rId2"/>
                <a:stretch>
                  <a:fillRect l="-2276" r="-1849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5083" y="2553420"/>
                <a:ext cx="4403786" cy="440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২। </a:t>
                </a:r>
                <a:r>
                  <a:rPr lang="en-US" sz="2000" dirty="0" err="1" smtClean="0"/>
                  <a:t>প্রমাণ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করঃ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tanA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𝑠𝑖𝑛𝐴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83" y="2553420"/>
                <a:ext cx="4403786" cy="440249"/>
              </a:xfrm>
              <a:prstGeom prst="rect">
                <a:avLst/>
              </a:prstGeom>
              <a:blipFill rotWithShape="1">
                <a:blip r:embed="rId3"/>
                <a:stretch>
                  <a:fillRect l="-1524" r="-263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512943" y="201659"/>
            <a:ext cx="368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দলীয়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কাজ</a:t>
            </a:r>
            <a:endParaRPr lang="en-US" sz="3200" b="1" i="1" dirty="0"/>
          </a:p>
        </p:txBody>
      </p:sp>
      <p:sp>
        <p:nvSpPr>
          <p:cNvPr id="6" name="Oval 5"/>
          <p:cNvSpPr/>
          <p:nvPr/>
        </p:nvSpPr>
        <p:spPr>
          <a:xfrm>
            <a:off x="4649637" y="78549"/>
            <a:ext cx="362310" cy="67104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633049" y="1798703"/>
                <a:ext cx="6159260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শাপলাঃ </a:t>
                </a:r>
                <a:r>
                  <a:rPr lang="en-US" sz="2400" dirty="0" err="1" smtClean="0"/>
                  <a:t>প্রমাণ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কর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যে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 = </a:t>
                </a:r>
                <a:r>
                  <a:rPr lang="en-US" sz="2400" dirty="0" err="1" smtClean="0"/>
                  <a:t>cosecA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-</a:t>
                </a:r>
                <a:r>
                  <a:rPr lang="en-US" dirty="0"/>
                  <a:t> </a:t>
                </a:r>
                <a:r>
                  <a:rPr lang="en-US" dirty="0" err="1" smtClean="0"/>
                  <a:t>cotA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049" y="1798703"/>
                <a:ext cx="6159260" cy="843885"/>
              </a:xfrm>
              <a:prstGeom prst="rect">
                <a:avLst/>
              </a:prstGeom>
              <a:blipFill rotWithShape="1">
                <a:blip r:embed="rId4"/>
                <a:stretch>
                  <a:fillRect l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633049" y="3847279"/>
                <a:ext cx="5555411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গোলাপঃ </a:t>
                </a:r>
                <a:r>
                  <a:rPr lang="en-US" sz="2400" dirty="0" err="1" smtClean="0"/>
                  <a:t>মান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নির্ণয়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কর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𝑠𝑖𝑛𝐴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𝑠𝑖𝑛𝐴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049" y="3847279"/>
                <a:ext cx="5555411" cy="615874"/>
              </a:xfrm>
              <a:prstGeom prst="rect">
                <a:avLst/>
              </a:prstGeom>
              <a:blipFill rotWithShape="1">
                <a:blip r:embed="rId5"/>
                <a:stretch>
                  <a:fillRect l="-1647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5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E1EC7A"/>
            </a:gs>
            <a:gs pos="9158">
              <a:srgbClr val="AC657F"/>
            </a:gs>
            <a:gs pos="84000">
              <a:srgbClr val="6AAADC"/>
            </a:gs>
            <a:gs pos="91000">
              <a:srgbClr val="7030A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5842" y="198408"/>
            <a:ext cx="5270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মূল্যায়ন</a:t>
            </a:r>
            <a:endParaRPr lang="en-US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00461" y="1763100"/>
                <a:ext cx="4244197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/>
                            </a:rPr>
                            <m:t>𝐬𝐞𝐜</m:t>
                          </m:r>
                        </m:e>
                        <m:sup>
                          <m:r>
                            <a:rPr lang="en-US" sz="2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0" smtClean="0">
                          <a:latin typeface="Cambria Math"/>
                        </a:rPr>
                        <m:t>𝐀</m:t>
                      </m:r>
                      <m:r>
                        <a:rPr lang="en-US" sz="2000" b="1" i="0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/>
                            </a:rPr>
                            <m:t>𝐭𝐚𝐧</m:t>
                          </m:r>
                        </m:e>
                        <m:sup>
                          <m:r>
                            <a:rPr lang="en-US" sz="2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0" smtClean="0">
                          <a:latin typeface="Cambria Math"/>
                        </a:rPr>
                        <m:t>𝐀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কত</m:t>
                      </m:r>
                      <m:r>
                        <a:rPr lang="en-US" sz="20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461" y="1763100"/>
                <a:ext cx="4244197" cy="407099"/>
              </a:xfrm>
              <a:prstGeom prst="rect">
                <a:avLst/>
              </a:prstGeom>
              <a:blipFill rotWithShape="1">
                <a:blip r:embed="rId2"/>
                <a:stretch>
                  <a:fillRect t="-4478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00461" y="2584938"/>
                <a:ext cx="2866132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𝒔𝒊𝒏𝑨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𝒄𝒐</m:t>
                          </m:r>
                          <m:r>
                            <a:rPr lang="en-US" b="1" i="1">
                              <a:latin typeface="Cambria Math"/>
                            </a:rPr>
                            <m:t>𝒔</m:t>
                          </m:r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কত</m:t>
                      </m:r>
                      <m:r>
                        <a:rPr lang="en-US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461" y="2584938"/>
                <a:ext cx="2866132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59723" y="3789485"/>
            <a:ext cx="686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tanA</a:t>
            </a:r>
            <a:r>
              <a:rPr lang="en-US" b="1" dirty="0" smtClean="0"/>
              <a:t> </a:t>
            </a:r>
            <a:r>
              <a:rPr lang="en-US" b="1" dirty="0" err="1" smtClean="0"/>
              <a:t>এর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সমকোণী</a:t>
            </a:r>
            <a:r>
              <a:rPr lang="en-US" b="1" dirty="0" smtClean="0"/>
              <a:t> </a:t>
            </a:r>
            <a:r>
              <a:rPr lang="en-US" b="1" dirty="0" err="1" smtClean="0"/>
              <a:t>ত্রিভুজের</a:t>
            </a:r>
            <a:r>
              <a:rPr lang="en-US" b="1" dirty="0" smtClean="0"/>
              <a:t> </a:t>
            </a:r>
            <a:r>
              <a:rPr lang="en-US" b="1" dirty="0" err="1" smtClean="0"/>
              <a:t>বাহুগুলোর</a:t>
            </a:r>
            <a:r>
              <a:rPr lang="en-US" b="1" dirty="0"/>
              <a:t> </a:t>
            </a:r>
            <a:r>
              <a:rPr lang="en-US" b="1" dirty="0" err="1" smtClean="0"/>
              <a:t>সম্পর্ক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780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516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Msi</cp:lastModifiedBy>
  <cp:revision>35</cp:revision>
  <dcterms:created xsi:type="dcterms:W3CDTF">2021-12-30T08:34:48Z</dcterms:created>
  <dcterms:modified xsi:type="dcterms:W3CDTF">2022-01-03T18:17:50Z</dcterms:modified>
</cp:coreProperties>
</file>