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85" r:id="rId28"/>
  </p:sldIdLst>
  <p:sldSz cx="18288000" cy="10287000"/>
  <p:notesSz cx="6858000" cy="9144000"/>
  <p:embeddedFontLst>
    <p:embeddedFont>
      <p:font typeface="Calibri" pitchFamily="34" charset="0"/>
      <p:regular r:id="rId29"/>
      <p:bold r:id="rId30"/>
      <p:italic r:id="rId31"/>
      <p:boldItalic r:id="rId32"/>
    </p:embeddedFont>
    <p:embeddedFont>
      <p:font typeface="NikoshBAN" pitchFamily="2" charset="0"/>
      <p:regular r:id="rId33"/>
    </p:embeddedFont>
    <p:embeddedFont>
      <p:font typeface="Clear Sans Regular" charset="0"/>
      <p:regular r:id="rId34"/>
    </p:embeddedFont>
    <p:embeddedFont>
      <p:font typeface="Pathway Gothic One" charset="0"/>
      <p:regular r:id="rId35"/>
    </p:embeddedFont>
    <p:embeddedFont>
      <p:font typeface="Space Mono" charset="0"/>
      <p:regular r:id="rId36"/>
    </p:embeddedFont>
    <p:embeddedFont>
      <p:font typeface="League Spartan"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73" d="100"/>
          <a:sy n="73"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p:cNvSpPr/>
          <p:nvPr/>
        </p:nvSpPr>
        <p:spPr>
          <a:xfrm>
            <a:off x="457200" y="419100"/>
            <a:ext cx="17373600" cy="9448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f9.png"/>
          <p:cNvPicPr>
            <a:picLocks noChangeAspect="1"/>
          </p:cNvPicPr>
          <p:nvPr/>
        </p:nvPicPr>
        <p:blipFill>
          <a:blip r:embed="rId2"/>
          <a:stretch>
            <a:fillRect/>
          </a:stretch>
        </p:blipFill>
        <p:spPr>
          <a:xfrm>
            <a:off x="6477000" y="2624936"/>
            <a:ext cx="5257800" cy="533796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914400" y="800100"/>
            <a:ext cx="167640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অর্থনীতি</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ক্লাসে</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স্বাগতম</a:t>
            </a: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descr="Untitled-1.jpg"/>
          <p:cNvPicPr>
            <a:picLocks noChangeAspect="1"/>
          </p:cNvPicPr>
          <p:nvPr/>
        </p:nvPicPr>
        <p:blipFill>
          <a:blip r:embed="rId3" cstate="print"/>
          <a:stretch>
            <a:fillRect/>
          </a:stretch>
        </p:blipFill>
        <p:spPr>
          <a:xfrm>
            <a:off x="884355" y="7048500"/>
            <a:ext cx="1401645" cy="1591056"/>
          </a:xfrm>
          <a:prstGeom prst="ellipse">
            <a:avLst/>
          </a:prstGeom>
          <a:ln>
            <a:noFill/>
          </a:ln>
          <a:effectLst>
            <a:softEdge rad="112500"/>
          </a:effectLst>
        </p:spPr>
      </p:pic>
      <p:sp>
        <p:nvSpPr>
          <p:cNvPr id="7" name="TextBox 6"/>
          <p:cNvSpPr txBox="1"/>
          <p:nvPr/>
        </p:nvSpPr>
        <p:spPr>
          <a:xfrm>
            <a:off x="533400" y="8591371"/>
            <a:ext cx="2895600"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মুহাম্মদ</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মেহেদী</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হাসান</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ভাইয়াসূতী</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উচ্চ</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বিদ্যালয়</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p>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কালীগঞ্জ</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গাজীপুর</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8" name="TextBox 7"/>
          <p:cNvSpPr txBox="1"/>
          <p:nvPr/>
        </p:nvSpPr>
        <p:spPr>
          <a:xfrm>
            <a:off x="14859000" y="8406705"/>
            <a:ext cx="2895600" cy="1384995"/>
          </a:xfrm>
          <a:prstGeom prst="rect">
            <a:avLst/>
          </a:prstGeom>
          <a:noFill/>
        </p:spPr>
        <p:txBody>
          <a:bodyPr wrap="square" rtlCol="0">
            <a:spAutoFit/>
          </a:bodyPr>
          <a:lstStyle/>
          <a:p>
            <a:pPr algn="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বিষয়ঃ</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অর্থনীতি</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নবম</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শ্রেনী</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gn="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সপ্তম</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অধ্যায়</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pic>
        <p:nvPicPr>
          <p:cNvPr id="9" name="Picture 6"/>
          <p:cNvPicPr>
            <a:picLocks noChangeAspect="1"/>
          </p:cNvPicPr>
          <p:nvPr/>
        </p:nvPicPr>
        <p:blipFill>
          <a:blip r:embed="rId4"/>
          <a:srcRect/>
          <a:stretch>
            <a:fillRect/>
          </a:stretch>
        </p:blipFill>
        <p:spPr>
          <a:xfrm>
            <a:off x="8686800" y="8801100"/>
            <a:ext cx="952500" cy="952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7" name="Group 7"/>
          <p:cNvGrpSpPr/>
          <p:nvPr/>
        </p:nvGrpSpPr>
        <p:grpSpPr>
          <a:xfrm>
            <a:off x="542670" y="95641"/>
            <a:ext cx="17016019" cy="7703929"/>
            <a:chOff x="0" y="-276225"/>
            <a:chExt cx="22688025" cy="10271906"/>
          </a:xfrm>
        </p:grpSpPr>
        <p:sp>
          <p:nvSpPr>
            <p:cNvPr id="8" name="TextBox 8"/>
            <p:cNvSpPr txBox="1"/>
            <p:nvPr/>
          </p:nvSpPr>
          <p:spPr>
            <a:xfrm>
              <a:off x="0" y="-276225"/>
              <a:ext cx="22688025" cy="4172083"/>
            </a:xfrm>
            <a:prstGeom prst="rect">
              <a:avLst/>
            </a:prstGeom>
          </p:spPr>
          <p:txBody>
            <a:bodyPr lIns="0" tIns="0" rIns="0" bIns="0" rtlCol="0" anchor="t">
              <a:spAutoFit/>
            </a:bodyPr>
            <a:lstStyle/>
            <a:p>
              <a:pPr algn="ctr">
                <a:lnSpc>
                  <a:spcPts val="12240"/>
                </a:lnSpc>
              </a:pPr>
              <a:r>
                <a:rPr lang="en-US" sz="8000" dirty="0" err="1">
                  <a:solidFill>
                    <a:srgbClr val="2F665C"/>
                  </a:solidFill>
                  <a:latin typeface="NikoshBAN" pitchFamily="2" charset="0"/>
                  <a:cs typeface="NikoshBAN" pitchFamily="2" charset="0"/>
                </a:rPr>
                <a:t>বাণিজ্যিক</a:t>
              </a:r>
              <a:r>
                <a:rPr lang="en-US" sz="8000" dirty="0">
                  <a:solidFill>
                    <a:srgbClr val="2F665C"/>
                  </a:solidFill>
                  <a:latin typeface="NikoshBAN" pitchFamily="2" charset="0"/>
                  <a:cs typeface="NikoshBAN" pitchFamily="2" charset="0"/>
                </a:rPr>
                <a:t> </a:t>
              </a:r>
              <a:r>
                <a:rPr lang="en-US" sz="8000" dirty="0" err="1">
                  <a:solidFill>
                    <a:srgbClr val="2F665C"/>
                  </a:solidFill>
                  <a:latin typeface="NikoshBAN" pitchFamily="2" charset="0"/>
                  <a:cs typeface="NikoshBAN" pitchFamily="2" charset="0"/>
                </a:rPr>
                <a:t>ব্যাংক</a:t>
              </a:r>
              <a:endParaRPr lang="en-US" sz="8000" dirty="0">
                <a:solidFill>
                  <a:srgbClr val="2F665C"/>
                </a:solidFill>
                <a:latin typeface="NikoshBAN" pitchFamily="2" charset="0"/>
                <a:cs typeface="NikoshBAN" pitchFamily="2" charset="0"/>
              </a:endParaRPr>
            </a:p>
            <a:p>
              <a:pPr algn="ctr">
                <a:lnSpc>
                  <a:spcPts val="12240"/>
                </a:lnSpc>
              </a:pPr>
              <a:r>
                <a:rPr lang="en-US" sz="8000" dirty="0" smtClean="0">
                  <a:solidFill>
                    <a:srgbClr val="2F665C"/>
                  </a:solidFill>
                  <a:latin typeface="Marta"/>
                </a:rPr>
                <a:t>(</a:t>
              </a:r>
              <a:r>
                <a:rPr lang="en-US" sz="8000" dirty="0" smtClean="0">
                  <a:solidFill>
                    <a:srgbClr val="2F665C"/>
                  </a:solidFill>
                  <a:latin typeface="Marta"/>
                </a:rPr>
                <a:t>C</a:t>
              </a:r>
              <a:r>
                <a:rPr lang="en-US" sz="8000" dirty="0" smtClean="0">
                  <a:solidFill>
                    <a:srgbClr val="2F665C"/>
                  </a:solidFill>
                  <a:latin typeface="Marta"/>
                </a:rPr>
                <a:t>ommercial </a:t>
              </a:r>
              <a:r>
                <a:rPr lang="en-US" sz="8000" dirty="0">
                  <a:solidFill>
                    <a:srgbClr val="2F665C"/>
                  </a:solidFill>
                  <a:latin typeface="Marta"/>
                </a:rPr>
                <a:t>Bank)</a:t>
              </a:r>
            </a:p>
          </p:txBody>
        </p:sp>
        <p:sp>
          <p:nvSpPr>
            <p:cNvPr id="9" name="TextBox 9"/>
            <p:cNvSpPr txBox="1"/>
            <p:nvPr/>
          </p:nvSpPr>
          <p:spPr>
            <a:xfrm>
              <a:off x="2362304" y="4609591"/>
              <a:ext cx="17963416" cy="5386090"/>
            </a:xfrm>
            <a:prstGeom prst="rect">
              <a:avLst/>
            </a:prstGeom>
          </p:spPr>
          <p:txBody>
            <a:bodyPr lIns="0" tIns="0" rIns="0" bIns="0" rtlCol="0" anchor="t">
              <a:spAutoFit/>
            </a:bodyPr>
            <a:lstStyle/>
            <a:p>
              <a:pPr algn="just">
                <a:lnSpc>
                  <a:spcPts val="4536"/>
                </a:lnSpc>
              </a:pPr>
              <a:r>
                <a:rPr lang="en-US" sz="3600" spc="288" dirty="0" err="1">
                  <a:solidFill>
                    <a:srgbClr val="2F665C"/>
                  </a:solidFill>
                  <a:latin typeface="NikoshBAN" pitchFamily="2" charset="0"/>
                  <a:cs typeface="NikoshBAN" pitchFamily="2" charset="0"/>
                </a:rPr>
                <a:t>বাণিজ্যিক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ব্যাংক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হলো</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এমন</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একটি</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প্রতিষ্ঠান</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কোনো</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ব্যক্তি</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প্রতিষ্ঠানের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অর্থ</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আমানত</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হিসেবে</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জমা</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রাখে</a:t>
              </a:r>
              <a:r>
                <a:rPr lang="en-US" sz="3600" spc="288" dirty="0">
                  <a:solidFill>
                    <a:srgbClr val="2F665C"/>
                  </a:solidFill>
                  <a:latin typeface="NikoshBAN" pitchFamily="2" charset="0"/>
                  <a:cs typeface="NikoshBAN" pitchFamily="2" charset="0"/>
                </a:rPr>
                <a:t> ও </a:t>
              </a:r>
              <a:r>
                <a:rPr lang="en-US" sz="3600" spc="288" dirty="0" err="1">
                  <a:solidFill>
                    <a:srgbClr val="2F665C"/>
                  </a:solidFill>
                  <a:latin typeface="NikoshBAN" pitchFamily="2" charset="0"/>
                  <a:cs typeface="NikoshBAN" pitchFamily="2" charset="0"/>
                </a:rPr>
                <a:t>অপর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ব্যক্তি</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প্রতিষ্ঠানকে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তাদের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চাহিদা</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অনুযায়ী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ঋণ</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হিসেবে</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প্রদান</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থাকে</a:t>
              </a:r>
              <a:r>
                <a:rPr lang="en-US" sz="3600" spc="288" dirty="0">
                  <a:solidFill>
                    <a:srgbClr val="2F665C"/>
                  </a:solidFill>
                  <a:latin typeface="NikoshBAN" pitchFamily="2" charset="0"/>
                  <a:cs typeface="NikoshBAN" pitchFamily="2" charset="0"/>
                </a:rPr>
                <a:t>। এ </a:t>
              </a:r>
              <a:r>
                <a:rPr lang="en-US" sz="3600" spc="288" dirty="0" err="1">
                  <a:solidFill>
                    <a:srgbClr val="2F665C"/>
                  </a:solidFill>
                  <a:latin typeface="NikoshBAN" pitchFamily="2" charset="0"/>
                  <a:cs typeface="NikoshBAN" pitchFamily="2" charset="0"/>
                </a:rPr>
                <a:t>ক্ষেত্রে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ব্যক্তি</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প্রতিষ্ঠানের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কাছ</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থেকে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জমা</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অর্থের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জন্য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কম</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হারে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সঞ্চয়ী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সুদ</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প্রদান</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এবং</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অধিকতর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হারে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বিনিয়োগের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সুদ</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ধার্য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উদ্বৃত্ত</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মুনাফা</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হিসেবে</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লাভ</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মি</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রজার</a:t>
              </a:r>
              <a:r>
                <a:rPr lang="en-US" sz="3600" spc="288" dirty="0">
                  <a:solidFill>
                    <a:srgbClr val="2F665C"/>
                  </a:solidFill>
                  <a:latin typeface="NikoshBAN" pitchFamily="2" charset="0"/>
                  <a:cs typeface="NikoshBAN" pitchFamily="2" charset="0"/>
                </a:rPr>
                <a:t> (Mr. Roger)-</a:t>
              </a:r>
              <a:r>
                <a:rPr lang="en-US" sz="3600" spc="288" dirty="0" err="1">
                  <a:solidFill>
                    <a:srgbClr val="2F665C"/>
                  </a:solidFill>
                  <a:latin typeface="NikoshBAN" pitchFamily="2" charset="0"/>
                  <a:cs typeface="NikoshBAN" pitchFamily="2" charset="0"/>
                </a:rPr>
                <a:t>এর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মতে</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ব্যাংক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মুনাফা</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অর্জনের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লক্ষ্যে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অর্থ</a:t>
              </a:r>
              <a:r>
                <a:rPr lang="en-US" sz="3600" spc="288" dirty="0">
                  <a:solidFill>
                    <a:srgbClr val="2F665C"/>
                  </a:solidFill>
                  <a:latin typeface="NikoshBAN" pitchFamily="2" charset="0"/>
                  <a:cs typeface="NikoshBAN" pitchFamily="2" charset="0"/>
                </a:rPr>
                <a:t> ও </a:t>
              </a:r>
              <a:r>
                <a:rPr lang="en-US" sz="3600" spc="288" dirty="0" err="1">
                  <a:solidFill>
                    <a:srgbClr val="2F665C"/>
                  </a:solidFill>
                  <a:latin typeface="NikoshBAN" pitchFamily="2" charset="0"/>
                  <a:cs typeface="NikoshBAN" pitchFamily="2" charset="0"/>
                </a:rPr>
                <a:t>অর্থের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মূল্য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নিরূপণযোগ্য</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পণ্য</a:t>
              </a:r>
              <a:r>
                <a:rPr lang="en-US" sz="3600" spc="288" dirty="0">
                  <a:solidFill>
                    <a:srgbClr val="2F665C"/>
                  </a:solidFill>
                  <a:latin typeface="NikoshBAN" pitchFamily="2" charset="0"/>
                  <a:cs typeface="NikoshBAN" pitchFamily="2" charset="0"/>
                </a:rPr>
                <a:t> ও </a:t>
              </a:r>
              <a:r>
                <a:rPr lang="en-US" sz="3600" spc="288" dirty="0" err="1">
                  <a:solidFill>
                    <a:srgbClr val="2F665C"/>
                  </a:solidFill>
                  <a:latin typeface="NikoshBAN" pitchFamily="2" charset="0"/>
                  <a:cs typeface="NikoshBAN" pitchFamily="2" charset="0"/>
                </a:rPr>
                <a:t>দ্রব্যের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লেনদেন</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করে</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তাকে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বাণিজ্যিক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ব্যাংক</a:t>
              </a:r>
              <a:r>
                <a:rPr lang="en-US" sz="3600" spc="288" dirty="0">
                  <a:solidFill>
                    <a:srgbClr val="2F665C"/>
                  </a:solidFill>
                  <a:latin typeface="NikoshBAN" pitchFamily="2" charset="0"/>
                  <a:cs typeface="NikoshBAN" pitchFamily="2" charset="0"/>
                </a:rPr>
                <a:t> </a:t>
              </a:r>
              <a:r>
                <a:rPr lang="en-US" sz="3600" spc="288" dirty="0" err="1">
                  <a:solidFill>
                    <a:srgbClr val="2F665C"/>
                  </a:solidFill>
                  <a:latin typeface="NikoshBAN" pitchFamily="2" charset="0"/>
                  <a:cs typeface="NikoshBAN" pitchFamily="2" charset="0"/>
                </a:rPr>
                <a:t>বলে</a:t>
              </a:r>
              <a:r>
                <a:rPr lang="en-US" sz="3600" spc="288" dirty="0">
                  <a:solidFill>
                    <a:srgbClr val="2F665C"/>
                  </a:solidFill>
                  <a:latin typeface="NikoshBAN" pitchFamily="2" charset="0"/>
                  <a:cs typeface="NikoshBAN" pitchFamily="2" charset="0"/>
                </a:rPr>
                <a: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2" name="Group 2"/>
          <p:cNvGrpSpPr/>
          <p:nvPr/>
        </p:nvGrpSpPr>
        <p:grpSpPr>
          <a:xfrm>
            <a:off x="584034" y="2324100"/>
            <a:ext cx="10541166" cy="6553793"/>
            <a:chOff x="0" y="-114300"/>
            <a:chExt cx="10820400" cy="8558418"/>
          </a:xfrm>
        </p:grpSpPr>
        <p:sp>
          <p:nvSpPr>
            <p:cNvPr id="3" name="TextBox 3"/>
            <p:cNvSpPr txBox="1"/>
            <p:nvPr/>
          </p:nvSpPr>
          <p:spPr>
            <a:xfrm>
              <a:off x="0" y="-114300"/>
              <a:ext cx="10820400" cy="2621231"/>
            </a:xfrm>
            <a:prstGeom prst="rect">
              <a:avLst/>
            </a:prstGeom>
          </p:spPr>
          <p:txBody>
            <a:bodyPr lIns="0" tIns="0" rIns="0" bIns="0" rtlCol="0" anchor="t">
              <a:spAutoFit/>
            </a:bodyPr>
            <a:lstStyle/>
            <a:p>
              <a:pPr marL="0" lvl="0" indent="0">
                <a:lnSpc>
                  <a:spcPts val="7840"/>
                </a:lnSpc>
              </a:pPr>
              <a:r>
                <a:rPr lang="en-US" sz="5600" spc="-112" dirty="0" err="1">
                  <a:solidFill>
                    <a:srgbClr val="FFF3E2"/>
                  </a:solidFill>
                  <a:latin typeface="NikoshBAN" pitchFamily="2" charset="0"/>
                  <a:cs typeface="NikoshBAN" pitchFamily="2" charset="0"/>
                </a:rPr>
                <a:t>বাংলাদেশের</a:t>
              </a:r>
              <a:r>
                <a:rPr lang="en-US" sz="5600" spc="-112" dirty="0">
                  <a:solidFill>
                    <a:srgbClr val="FFF3E2"/>
                  </a:solidFill>
                  <a:latin typeface="NikoshBAN" pitchFamily="2" charset="0"/>
                  <a:cs typeface="NikoshBAN" pitchFamily="2" charset="0"/>
                </a:rPr>
                <a:t> </a:t>
              </a:r>
              <a:r>
                <a:rPr lang="en-US" sz="5600" spc="-112" dirty="0" err="1">
                  <a:solidFill>
                    <a:srgbClr val="FFF3E2"/>
                  </a:solidFill>
                  <a:latin typeface="NikoshBAN" pitchFamily="2" charset="0"/>
                  <a:cs typeface="NikoshBAN" pitchFamily="2" charset="0"/>
                </a:rPr>
                <a:t>বাণিজ্যিক</a:t>
              </a:r>
              <a:r>
                <a:rPr lang="en-US" sz="5600" spc="-112" dirty="0">
                  <a:solidFill>
                    <a:srgbClr val="FFF3E2"/>
                  </a:solidFill>
                  <a:latin typeface="NikoshBAN" pitchFamily="2" charset="0"/>
                  <a:cs typeface="NikoshBAN" pitchFamily="2" charset="0"/>
                </a:rPr>
                <a:t> </a:t>
              </a:r>
              <a:r>
                <a:rPr lang="en-US" sz="5600" spc="-112" dirty="0" err="1">
                  <a:solidFill>
                    <a:srgbClr val="FFF3E2"/>
                  </a:solidFill>
                  <a:latin typeface="NikoshBAN" pitchFamily="2" charset="0"/>
                  <a:cs typeface="NikoshBAN" pitchFamily="2" charset="0"/>
                </a:rPr>
                <a:t>ব্যাংকগুলো</a:t>
              </a:r>
              <a:r>
                <a:rPr lang="en-US" sz="5600" spc="-112" dirty="0">
                  <a:solidFill>
                    <a:srgbClr val="FFF3E2"/>
                  </a:solidFill>
                  <a:latin typeface="NikoshBAN" pitchFamily="2" charset="0"/>
                  <a:cs typeface="NikoshBAN" pitchFamily="2" charset="0"/>
                </a:rPr>
                <a:t> </a:t>
              </a:r>
              <a:r>
                <a:rPr lang="en-US" sz="5600" spc="-112" dirty="0" err="1">
                  <a:solidFill>
                    <a:srgbClr val="FFF3E2"/>
                  </a:solidFill>
                  <a:latin typeface="NikoshBAN" pitchFamily="2" charset="0"/>
                  <a:cs typeface="NikoshBAN" pitchFamily="2" charset="0"/>
                </a:rPr>
                <a:t>হলো</a:t>
              </a:r>
              <a:r>
                <a:rPr lang="en-US" sz="5600" spc="-112" dirty="0">
                  <a:solidFill>
                    <a:srgbClr val="FFF3E2"/>
                  </a:solidFill>
                  <a:latin typeface="NikoshBAN" pitchFamily="2" charset="0"/>
                  <a:cs typeface="NikoshBAN" pitchFamily="2" charset="0"/>
                </a:rPr>
                <a:t>:</a:t>
              </a:r>
            </a:p>
          </p:txBody>
        </p:sp>
        <p:sp>
          <p:nvSpPr>
            <p:cNvPr id="4" name="TextBox 4"/>
            <p:cNvSpPr txBox="1"/>
            <p:nvPr/>
          </p:nvSpPr>
          <p:spPr>
            <a:xfrm>
              <a:off x="0" y="3319677"/>
              <a:ext cx="8051444" cy="5124441"/>
            </a:xfrm>
            <a:prstGeom prst="rect">
              <a:avLst/>
            </a:prstGeom>
          </p:spPr>
          <p:txBody>
            <a:bodyPr lIns="0" tIns="0" rIns="0" bIns="0" rtlCol="0" anchor="t">
              <a:spAutoFit/>
            </a:bodyPr>
            <a:lstStyle/>
            <a:p>
              <a:pPr marL="690881" lvl="1" indent="-345440">
                <a:lnSpc>
                  <a:spcPts val="5120"/>
                </a:lnSpc>
                <a:buFont typeface="Arial"/>
                <a:buChar char="•"/>
              </a:pPr>
              <a:r>
                <a:rPr lang="en-US" sz="3200" dirty="0" err="1" smtClean="0">
                  <a:solidFill>
                    <a:srgbClr val="202020"/>
                  </a:solidFill>
                  <a:latin typeface="NikoshBAN" pitchFamily="2" charset="0"/>
                  <a:cs typeface="NikoshBAN" pitchFamily="2" charset="0"/>
                </a:rPr>
                <a:t>জনতা</a:t>
              </a:r>
              <a:r>
                <a:rPr lang="en-US" sz="3200" dirty="0" smtClean="0">
                  <a:solidFill>
                    <a:srgbClr val="202020"/>
                  </a:solidFill>
                  <a:latin typeface="NikoshBAN" pitchFamily="2" charset="0"/>
                  <a:cs typeface="NikoshBAN" pitchFamily="2" charset="0"/>
                </a:rPr>
                <a:t> </a:t>
              </a:r>
              <a:r>
                <a:rPr lang="en-US" sz="3200" dirty="0" err="1">
                  <a:solidFill>
                    <a:srgbClr val="202020"/>
                  </a:solidFill>
                  <a:latin typeface="NikoshBAN" pitchFamily="2" charset="0"/>
                  <a:cs typeface="NikoshBAN" pitchFamily="2" charset="0"/>
                </a:rPr>
                <a:t>ব্যাংক</a:t>
              </a:r>
              <a:endParaRPr lang="en-US" sz="3200" dirty="0">
                <a:solidFill>
                  <a:srgbClr val="202020"/>
                </a:solidFill>
                <a:latin typeface="NikoshBAN" pitchFamily="2" charset="0"/>
                <a:cs typeface="NikoshBAN" pitchFamily="2" charset="0"/>
              </a:endParaRPr>
            </a:p>
            <a:p>
              <a:pPr marL="690881" lvl="1" indent="-345440">
                <a:lnSpc>
                  <a:spcPts val="5120"/>
                </a:lnSpc>
                <a:buFont typeface="Arial"/>
                <a:buChar char="•"/>
              </a:pPr>
              <a:r>
                <a:rPr lang="en-US" sz="3200" dirty="0" err="1">
                  <a:solidFill>
                    <a:srgbClr val="202020"/>
                  </a:solidFill>
                  <a:latin typeface="NikoshBAN" pitchFamily="2" charset="0"/>
                  <a:cs typeface="NikoshBAN" pitchFamily="2" charset="0"/>
                </a:rPr>
                <a:t>রূপালী</a:t>
              </a:r>
              <a:r>
                <a:rPr lang="en-US" sz="3200" dirty="0">
                  <a:solidFill>
                    <a:srgbClr val="202020"/>
                  </a:solidFill>
                  <a:latin typeface="NikoshBAN" pitchFamily="2" charset="0"/>
                  <a:cs typeface="NikoshBAN" pitchFamily="2" charset="0"/>
                </a:rPr>
                <a:t> </a:t>
              </a:r>
              <a:r>
                <a:rPr lang="en-US" sz="3200" dirty="0" err="1">
                  <a:solidFill>
                    <a:srgbClr val="202020"/>
                  </a:solidFill>
                  <a:latin typeface="NikoshBAN" pitchFamily="2" charset="0"/>
                  <a:cs typeface="NikoshBAN" pitchFamily="2" charset="0"/>
                </a:rPr>
                <a:t>ব্যাংক</a:t>
              </a:r>
              <a:endParaRPr lang="en-US" sz="3200" dirty="0">
                <a:solidFill>
                  <a:srgbClr val="202020"/>
                </a:solidFill>
                <a:latin typeface="NikoshBAN" pitchFamily="2" charset="0"/>
                <a:cs typeface="NikoshBAN" pitchFamily="2" charset="0"/>
              </a:endParaRPr>
            </a:p>
            <a:p>
              <a:pPr marL="690881" lvl="1" indent="-345440">
                <a:lnSpc>
                  <a:spcPts val="5120"/>
                </a:lnSpc>
                <a:buFont typeface="Arial"/>
                <a:buChar char="•"/>
              </a:pPr>
              <a:r>
                <a:rPr lang="en-US" sz="3200" dirty="0" err="1" smtClean="0">
                  <a:solidFill>
                    <a:srgbClr val="202020"/>
                  </a:solidFill>
                  <a:latin typeface="NikoshBAN" pitchFamily="2" charset="0"/>
                  <a:cs typeface="NikoshBAN" pitchFamily="2" charset="0"/>
                </a:rPr>
                <a:t>সোনালী</a:t>
              </a:r>
              <a:r>
                <a:rPr lang="en-US" sz="3200" dirty="0" smtClean="0">
                  <a:solidFill>
                    <a:srgbClr val="202020"/>
                  </a:solidFill>
                  <a:latin typeface="NikoshBAN" pitchFamily="2" charset="0"/>
                  <a:cs typeface="NikoshBAN" pitchFamily="2" charset="0"/>
                </a:rPr>
                <a:t> </a:t>
              </a:r>
              <a:r>
                <a:rPr lang="en-US" sz="3200" dirty="0" err="1" smtClean="0">
                  <a:solidFill>
                    <a:srgbClr val="202020"/>
                  </a:solidFill>
                  <a:latin typeface="NikoshBAN" pitchFamily="2" charset="0"/>
                  <a:cs typeface="NikoshBAN" pitchFamily="2" charset="0"/>
                </a:rPr>
                <a:t>ব্যাংক</a:t>
              </a:r>
              <a:endParaRPr lang="en-US" sz="3200" dirty="0" smtClean="0">
                <a:solidFill>
                  <a:srgbClr val="202020"/>
                </a:solidFill>
                <a:latin typeface="NikoshBAN" pitchFamily="2" charset="0"/>
                <a:cs typeface="NikoshBAN" pitchFamily="2" charset="0"/>
              </a:endParaRPr>
            </a:p>
            <a:p>
              <a:pPr marL="690881" lvl="1" indent="-345440">
                <a:lnSpc>
                  <a:spcPts val="5120"/>
                </a:lnSpc>
                <a:buFont typeface="Arial"/>
                <a:buChar char="•"/>
              </a:pPr>
              <a:r>
                <a:rPr lang="en-US" sz="3200" dirty="0" err="1" smtClean="0">
                  <a:solidFill>
                    <a:srgbClr val="202020"/>
                  </a:solidFill>
                  <a:latin typeface="NikoshBAN" pitchFamily="2" charset="0"/>
                  <a:cs typeface="NikoshBAN" pitchFamily="2" charset="0"/>
                </a:rPr>
                <a:t>অগ্রণী</a:t>
              </a:r>
              <a:r>
                <a:rPr lang="en-US" sz="3200" dirty="0" smtClean="0">
                  <a:solidFill>
                    <a:srgbClr val="202020"/>
                  </a:solidFill>
                  <a:latin typeface="NikoshBAN" pitchFamily="2" charset="0"/>
                  <a:cs typeface="NikoshBAN" pitchFamily="2" charset="0"/>
                </a:rPr>
                <a:t> </a:t>
              </a:r>
              <a:r>
                <a:rPr lang="en-US" sz="3200" dirty="0" err="1">
                  <a:solidFill>
                    <a:srgbClr val="202020"/>
                  </a:solidFill>
                  <a:latin typeface="NikoshBAN" pitchFamily="2" charset="0"/>
                  <a:cs typeface="NikoshBAN" pitchFamily="2" charset="0"/>
                </a:rPr>
                <a:t>ব্যাংক</a:t>
              </a:r>
              <a:endParaRPr lang="en-US" sz="3200" dirty="0">
                <a:solidFill>
                  <a:srgbClr val="202020"/>
                </a:solidFill>
                <a:latin typeface="NikoshBAN" pitchFamily="2" charset="0"/>
                <a:cs typeface="NikoshBAN" pitchFamily="2" charset="0"/>
              </a:endParaRPr>
            </a:p>
            <a:p>
              <a:pPr marL="690881" lvl="1" indent="-345440">
                <a:lnSpc>
                  <a:spcPts val="5120"/>
                </a:lnSpc>
                <a:buFont typeface="Arial"/>
                <a:buChar char="•"/>
              </a:pPr>
              <a:r>
                <a:rPr lang="en-US" sz="3200" dirty="0" err="1">
                  <a:solidFill>
                    <a:srgbClr val="202020"/>
                  </a:solidFill>
                  <a:latin typeface="NikoshBAN" pitchFamily="2" charset="0"/>
                  <a:cs typeface="NikoshBAN" pitchFamily="2" charset="0"/>
                </a:rPr>
                <a:t>উওরা</a:t>
              </a:r>
              <a:r>
                <a:rPr lang="en-US" sz="3200" dirty="0">
                  <a:solidFill>
                    <a:srgbClr val="202020"/>
                  </a:solidFill>
                  <a:latin typeface="NikoshBAN" pitchFamily="2" charset="0"/>
                  <a:cs typeface="NikoshBAN" pitchFamily="2" charset="0"/>
                </a:rPr>
                <a:t> </a:t>
              </a:r>
              <a:r>
                <a:rPr lang="en-US" sz="3200" dirty="0" err="1">
                  <a:solidFill>
                    <a:srgbClr val="202020"/>
                  </a:solidFill>
                  <a:latin typeface="NikoshBAN" pitchFamily="2" charset="0"/>
                  <a:cs typeface="NikoshBAN" pitchFamily="2" charset="0"/>
                </a:rPr>
                <a:t>ব্যাংক</a:t>
              </a:r>
              <a:endParaRPr lang="en-US" sz="3200" dirty="0">
                <a:solidFill>
                  <a:srgbClr val="202020"/>
                </a:solidFill>
                <a:latin typeface="NikoshBAN" pitchFamily="2" charset="0"/>
                <a:cs typeface="NikoshBAN" pitchFamily="2" charset="0"/>
              </a:endParaRPr>
            </a:p>
            <a:p>
              <a:pPr marL="690880" lvl="1" indent="-345440">
                <a:lnSpc>
                  <a:spcPts val="5120"/>
                </a:lnSpc>
                <a:buFont typeface="Arial"/>
                <a:buChar char="•"/>
              </a:pPr>
              <a:r>
                <a:rPr lang="en-US" sz="3200" dirty="0" err="1">
                  <a:solidFill>
                    <a:srgbClr val="202020"/>
                  </a:solidFill>
                  <a:latin typeface="NikoshBAN" pitchFamily="2" charset="0"/>
                  <a:cs typeface="NikoshBAN" pitchFamily="2" charset="0"/>
                </a:rPr>
                <a:t>সিটি</a:t>
              </a:r>
              <a:r>
                <a:rPr lang="en-US" sz="3200" dirty="0">
                  <a:solidFill>
                    <a:srgbClr val="202020"/>
                  </a:solidFill>
                  <a:latin typeface="NikoshBAN" pitchFamily="2" charset="0"/>
                  <a:cs typeface="NikoshBAN" pitchFamily="2" charset="0"/>
                </a:rPr>
                <a:t> </a:t>
              </a:r>
              <a:r>
                <a:rPr lang="en-US" sz="3200" dirty="0" err="1">
                  <a:solidFill>
                    <a:srgbClr val="202020"/>
                  </a:solidFill>
                  <a:latin typeface="NikoshBAN" pitchFamily="2" charset="0"/>
                  <a:cs typeface="NikoshBAN" pitchFamily="2" charset="0"/>
                </a:rPr>
                <a:t>ব্যাংক</a:t>
              </a:r>
              <a:r>
                <a:rPr lang="en-US" sz="3200" dirty="0">
                  <a:solidFill>
                    <a:srgbClr val="202020"/>
                  </a:solidFill>
                  <a:latin typeface="NikoshBAN" pitchFamily="2" charset="0"/>
                  <a:cs typeface="NikoshBAN" pitchFamily="2" charset="0"/>
                </a:rPr>
                <a:t> </a:t>
              </a:r>
              <a:r>
                <a:rPr lang="en-US" sz="3200" dirty="0" err="1">
                  <a:solidFill>
                    <a:srgbClr val="202020"/>
                  </a:solidFill>
                  <a:latin typeface="NikoshBAN" pitchFamily="2" charset="0"/>
                  <a:cs typeface="NikoshBAN" pitchFamily="2" charset="0"/>
                </a:rPr>
                <a:t>ইত্যাদি</a:t>
              </a:r>
              <a:r>
                <a:rPr lang="en-US" sz="3200" dirty="0">
                  <a:solidFill>
                    <a:srgbClr val="202020"/>
                  </a:solidFill>
                  <a:latin typeface="NikoshBAN" pitchFamily="2" charset="0"/>
                  <a:cs typeface="NikoshBAN" pitchFamily="2" charset="0"/>
                </a:rPr>
                <a:t>।</a:t>
              </a:r>
            </a:p>
          </p:txBody>
        </p:sp>
      </p:grpSp>
      <p:pic>
        <p:nvPicPr>
          <p:cNvPr id="14" name="Picture 6"/>
          <p:cNvPicPr>
            <a:picLocks noChangeAspect="1"/>
          </p:cNvPicPr>
          <p:nvPr/>
        </p:nvPicPr>
        <p:blipFill>
          <a:blip r:embed="rId2"/>
          <a:srcRect/>
          <a:stretch>
            <a:fillRect/>
          </a:stretch>
        </p:blipFill>
        <p:spPr>
          <a:xfrm>
            <a:off x="15544800" y="7543800"/>
            <a:ext cx="2743200" cy="2743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sp>
        <p:nvSpPr>
          <p:cNvPr id="3" name="TextBox 3"/>
          <p:cNvSpPr txBox="1"/>
          <p:nvPr/>
        </p:nvSpPr>
        <p:spPr>
          <a:xfrm>
            <a:off x="2306557" y="3481845"/>
            <a:ext cx="6057762" cy="2282676"/>
          </a:xfrm>
          <a:prstGeom prst="rect">
            <a:avLst/>
          </a:prstGeom>
        </p:spPr>
        <p:txBody>
          <a:bodyPr lIns="0" tIns="0" rIns="0" bIns="0" rtlCol="0" anchor="t">
            <a:spAutoFit/>
          </a:bodyPr>
          <a:lstStyle/>
          <a:p>
            <a:pPr>
              <a:lnSpc>
                <a:spcPts val="8800"/>
              </a:lnSpc>
            </a:pPr>
            <a:r>
              <a:rPr lang="en-US" sz="8000" dirty="0" err="1">
                <a:solidFill>
                  <a:srgbClr val="FFFFFF"/>
                </a:solidFill>
                <a:latin typeface="NikoshBAN" pitchFamily="2" charset="0"/>
                <a:cs typeface="NikoshBAN" pitchFamily="2" charset="0"/>
              </a:rPr>
              <a:t>বাণিজ্যিক</a:t>
            </a:r>
            <a:r>
              <a:rPr lang="en-US" sz="8000" dirty="0">
                <a:solidFill>
                  <a:srgbClr val="FFFFFF"/>
                </a:solidFill>
                <a:latin typeface="NikoshBAN" pitchFamily="2" charset="0"/>
                <a:cs typeface="NikoshBAN" pitchFamily="2" charset="0"/>
              </a:rPr>
              <a:t> </a:t>
            </a:r>
            <a:r>
              <a:rPr lang="en-US" sz="8000" dirty="0" err="1">
                <a:solidFill>
                  <a:srgbClr val="FFFFFF"/>
                </a:solidFill>
                <a:latin typeface="NikoshBAN" pitchFamily="2" charset="0"/>
                <a:cs typeface="NikoshBAN" pitchFamily="2" charset="0"/>
              </a:rPr>
              <a:t>ব্যাংকের</a:t>
            </a:r>
            <a:r>
              <a:rPr lang="en-US" sz="8000" dirty="0">
                <a:solidFill>
                  <a:srgbClr val="FFFFFF"/>
                </a:solidFill>
                <a:latin typeface="NikoshBAN" pitchFamily="2" charset="0"/>
                <a:cs typeface="NikoshBAN" pitchFamily="2" charset="0"/>
              </a:rPr>
              <a:t> </a:t>
            </a:r>
            <a:r>
              <a:rPr lang="en-US" sz="8000" dirty="0" err="1">
                <a:solidFill>
                  <a:srgbClr val="FFFFFF"/>
                </a:solidFill>
                <a:latin typeface="NikoshBAN" pitchFamily="2" charset="0"/>
                <a:cs typeface="NikoshBAN" pitchFamily="2" charset="0"/>
              </a:rPr>
              <a:t>কার্যাবলি</a:t>
            </a:r>
            <a:r>
              <a:rPr lang="en-US" sz="8000" dirty="0">
                <a:solidFill>
                  <a:srgbClr val="FFFFFF"/>
                </a:solidFill>
                <a:latin typeface="NikoshBAN" pitchFamily="2" charset="0"/>
                <a:cs typeface="NikoshBAN" pitchFamily="2" charset="0"/>
              </a:rPr>
              <a:t> </a:t>
            </a:r>
            <a:r>
              <a:rPr lang="en-US" sz="8000" dirty="0" err="1">
                <a:solidFill>
                  <a:srgbClr val="FFFFFF"/>
                </a:solidFill>
                <a:latin typeface="NikoshBAN" pitchFamily="2" charset="0"/>
                <a:cs typeface="NikoshBAN" pitchFamily="2" charset="0"/>
              </a:rPr>
              <a:t>সমূহ</a:t>
            </a:r>
            <a:endParaRPr lang="en-US" sz="8000" dirty="0">
              <a:solidFill>
                <a:srgbClr val="FFFFFF"/>
              </a:solidFill>
              <a:latin typeface="NikoshBAN" pitchFamily="2" charset="0"/>
              <a:cs typeface="NikoshBAN" pitchFamily="2" charset="0"/>
            </a:endParaRPr>
          </a:p>
        </p:txBody>
      </p:sp>
      <p:sp>
        <p:nvSpPr>
          <p:cNvPr id="4" name="TextBox 4"/>
          <p:cNvSpPr txBox="1"/>
          <p:nvPr/>
        </p:nvSpPr>
        <p:spPr>
          <a:xfrm>
            <a:off x="8656173" y="2119578"/>
            <a:ext cx="8603127" cy="4488408"/>
          </a:xfrm>
          <a:prstGeom prst="rect">
            <a:avLst/>
          </a:prstGeom>
        </p:spPr>
        <p:txBody>
          <a:bodyPr lIns="0" tIns="0" rIns="0" bIns="0" rtlCol="0" anchor="t">
            <a:spAutoFit/>
          </a:bodyPr>
          <a:lstStyle/>
          <a:p>
            <a:pPr marL="898373" lvl="1" indent="-449187">
              <a:lnSpc>
                <a:spcPts val="4993"/>
              </a:lnSpc>
              <a:buFont typeface="Arial"/>
              <a:buChar char="•"/>
            </a:pPr>
            <a:r>
              <a:rPr lang="en-US" sz="4161" dirty="0" err="1">
                <a:solidFill>
                  <a:srgbClr val="FFFFFF"/>
                </a:solidFill>
                <a:latin typeface="NikoshBAN" pitchFamily="2" charset="0"/>
                <a:cs typeface="NikoshBAN" pitchFamily="2" charset="0"/>
              </a:rPr>
              <a:t>আমানত</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গ্রহণ</a:t>
            </a:r>
            <a:endParaRPr lang="en-US" sz="4161" dirty="0">
              <a:solidFill>
                <a:srgbClr val="FFFFFF"/>
              </a:solidFill>
              <a:latin typeface="NikoshBAN" pitchFamily="2" charset="0"/>
              <a:cs typeface="NikoshBAN" pitchFamily="2" charset="0"/>
            </a:endParaRPr>
          </a:p>
          <a:p>
            <a:pPr marL="898373" lvl="1" indent="-449187">
              <a:lnSpc>
                <a:spcPts val="4993"/>
              </a:lnSpc>
              <a:buFont typeface="Arial"/>
              <a:buChar char="•"/>
            </a:pPr>
            <a:r>
              <a:rPr lang="en-US" sz="4161" dirty="0" err="1">
                <a:solidFill>
                  <a:srgbClr val="FFFFFF"/>
                </a:solidFill>
                <a:latin typeface="NikoshBAN" pitchFamily="2" charset="0"/>
                <a:cs typeface="NikoshBAN" pitchFamily="2" charset="0"/>
              </a:rPr>
              <a:t>ঋণ</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দান</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করা</a:t>
            </a:r>
            <a:endParaRPr lang="en-US" sz="4161" dirty="0">
              <a:solidFill>
                <a:srgbClr val="FFFFFF"/>
              </a:solidFill>
              <a:latin typeface="NikoshBAN" pitchFamily="2" charset="0"/>
              <a:cs typeface="NikoshBAN" pitchFamily="2" charset="0"/>
            </a:endParaRPr>
          </a:p>
          <a:p>
            <a:pPr marL="898373" lvl="1" indent="-449187">
              <a:lnSpc>
                <a:spcPts val="4993"/>
              </a:lnSpc>
              <a:buFont typeface="Arial"/>
              <a:buChar char="•"/>
            </a:pPr>
            <a:r>
              <a:rPr lang="en-US" sz="4161" dirty="0" err="1">
                <a:solidFill>
                  <a:srgbClr val="FFFFFF"/>
                </a:solidFill>
                <a:latin typeface="NikoshBAN" pitchFamily="2" charset="0"/>
                <a:cs typeface="NikoshBAN" pitchFamily="2" charset="0"/>
              </a:rPr>
              <a:t>বিনিময়ের</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মাধ্যম</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সৃষ্টি</a:t>
            </a:r>
            <a:endParaRPr lang="en-US" sz="4161" dirty="0">
              <a:solidFill>
                <a:srgbClr val="FFFFFF"/>
              </a:solidFill>
              <a:latin typeface="NikoshBAN" pitchFamily="2" charset="0"/>
              <a:cs typeface="NikoshBAN" pitchFamily="2" charset="0"/>
            </a:endParaRPr>
          </a:p>
          <a:p>
            <a:pPr marL="898373" lvl="1" indent="-449187">
              <a:lnSpc>
                <a:spcPts val="4993"/>
              </a:lnSpc>
              <a:buFont typeface="Arial"/>
              <a:buChar char="•"/>
            </a:pPr>
            <a:r>
              <a:rPr lang="en-US" sz="4161" dirty="0" err="1">
                <a:solidFill>
                  <a:srgbClr val="FFFFFF"/>
                </a:solidFill>
                <a:latin typeface="NikoshBAN" pitchFamily="2" charset="0"/>
                <a:cs typeface="NikoshBAN" pitchFamily="2" charset="0"/>
              </a:rPr>
              <a:t>দেশীয়</a:t>
            </a:r>
            <a:r>
              <a:rPr lang="en-US" sz="4161" dirty="0">
                <a:solidFill>
                  <a:srgbClr val="FFFFFF"/>
                </a:solidFill>
                <a:latin typeface="NikoshBAN" pitchFamily="2" charset="0"/>
                <a:cs typeface="NikoshBAN" pitchFamily="2" charset="0"/>
              </a:rPr>
              <a:t> ও </a:t>
            </a:r>
            <a:r>
              <a:rPr lang="en-US" sz="4161" dirty="0" err="1">
                <a:solidFill>
                  <a:srgbClr val="FFFFFF"/>
                </a:solidFill>
                <a:latin typeface="NikoshBAN" pitchFamily="2" charset="0"/>
                <a:cs typeface="NikoshBAN" pitchFamily="2" charset="0"/>
              </a:rPr>
              <a:t>বৈদেশিক</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বাণিজ্যে</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সহায়তা</a:t>
            </a:r>
            <a:endParaRPr lang="en-US" sz="4161" dirty="0">
              <a:solidFill>
                <a:srgbClr val="FFFFFF"/>
              </a:solidFill>
              <a:latin typeface="NikoshBAN" pitchFamily="2" charset="0"/>
              <a:cs typeface="NikoshBAN" pitchFamily="2" charset="0"/>
            </a:endParaRPr>
          </a:p>
          <a:p>
            <a:pPr marL="898373" lvl="1" indent="-449187">
              <a:lnSpc>
                <a:spcPts val="4993"/>
              </a:lnSpc>
              <a:buFont typeface="Arial"/>
              <a:buChar char="•"/>
            </a:pPr>
            <a:r>
              <a:rPr lang="en-US" sz="4161" dirty="0" err="1">
                <a:solidFill>
                  <a:srgbClr val="FFFFFF"/>
                </a:solidFill>
                <a:latin typeface="NikoshBAN" pitchFamily="2" charset="0"/>
                <a:cs typeface="NikoshBAN" pitchFamily="2" charset="0"/>
              </a:rPr>
              <a:t>অর্থ</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স্থানান্তর</a:t>
            </a:r>
            <a:r>
              <a:rPr lang="en-US" sz="4161" dirty="0">
                <a:solidFill>
                  <a:srgbClr val="FFFFFF"/>
                </a:solidFill>
                <a:latin typeface="NikoshBAN" pitchFamily="2" charset="0"/>
                <a:cs typeface="NikoshBAN" pitchFamily="2" charset="0"/>
              </a:rPr>
              <a:t> </a:t>
            </a:r>
          </a:p>
          <a:p>
            <a:pPr marL="898373" lvl="1" indent="-449187">
              <a:lnSpc>
                <a:spcPts val="4993"/>
              </a:lnSpc>
              <a:buFont typeface="Arial"/>
              <a:buChar char="•"/>
            </a:pPr>
            <a:r>
              <a:rPr lang="en-US" sz="4161" dirty="0" err="1">
                <a:solidFill>
                  <a:srgbClr val="FFFFFF"/>
                </a:solidFill>
                <a:latin typeface="NikoshBAN" pitchFamily="2" charset="0"/>
                <a:cs typeface="NikoshBAN" pitchFamily="2" charset="0"/>
              </a:rPr>
              <a:t>রেমিটেন্স</a:t>
            </a:r>
            <a:endParaRPr lang="en-US" sz="4161" dirty="0">
              <a:solidFill>
                <a:srgbClr val="FFFFFF"/>
              </a:solidFill>
              <a:latin typeface="NikoshBAN" pitchFamily="2" charset="0"/>
              <a:cs typeface="NikoshBAN" pitchFamily="2" charset="0"/>
            </a:endParaRPr>
          </a:p>
          <a:p>
            <a:pPr marL="898372" lvl="1" indent="-449186">
              <a:lnSpc>
                <a:spcPts val="4993"/>
              </a:lnSpc>
              <a:buFont typeface="Arial"/>
              <a:buChar char="•"/>
            </a:pP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সঞ্চয</a:t>
            </a:r>
            <a:r>
              <a:rPr lang="en-US" sz="4161" dirty="0">
                <a:solidFill>
                  <a:srgbClr val="FFFFFF"/>
                </a:solidFill>
                <a:latin typeface="NikoshBAN" pitchFamily="2" charset="0"/>
                <a:cs typeface="NikoshBAN" pitchFamily="2" charset="0"/>
              </a:rPr>
              <a:t>় </a:t>
            </a:r>
            <a:r>
              <a:rPr lang="en-US" sz="4161" dirty="0" err="1">
                <a:solidFill>
                  <a:srgbClr val="FFFFFF"/>
                </a:solidFill>
                <a:latin typeface="NikoshBAN" pitchFamily="2" charset="0"/>
                <a:cs typeface="NikoshBAN" pitchFamily="2" charset="0"/>
              </a:rPr>
              <a:t>বৃদ্ধি</a:t>
            </a:r>
            <a:endParaRPr lang="en-US" sz="4161" dirty="0">
              <a:solidFill>
                <a:srgbClr val="FFFFFF"/>
              </a:solidFill>
              <a:latin typeface="NikoshBAN" pitchFamily="2" charset="0"/>
              <a:cs typeface="NikoshBAN" pitchFamily="2" charset="0"/>
            </a:endParaRPr>
          </a:p>
        </p:txBody>
      </p:sp>
      <p:sp>
        <p:nvSpPr>
          <p:cNvPr id="12" name="TextBox 12"/>
          <p:cNvSpPr txBox="1"/>
          <p:nvPr/>
        </p:nvSpPr>
        <p:spPr>
          <a:xfrm>
            <a:off x="521047" y="7444431"/>
            <a:ext cx="17245905" cy="1133002"/>
          </a:xfrm>
          <a:prstGeom prst="rect">
            <a:avLst/>
          </a:prstGeom>
        </p:spPr>
        <p:txBody>
          <a:bodyPr lIns="0" tIns="0" rIns="0" bIns="0" rtlCol="0" anchor="t">
            <a:spAutoFit/>
          </a:bodyPr>
          <a:lstStyle/>
          <a:p>
            <a:pPr algn="ctr">
              <a:lnSpc>
                <a:spcPts val="4480"/>
              </a:lnSpc>
            </a:pPr>
            <a:r>
              <a:rPr lang="en-US" sz="3200" dirty="0" err="1">
                <a:solidFill>
                  <a:srgbClr val="FFFFFF"/>
                </a:solidFill>
                <a:latin typeface="NikoshBAN" pitchFamily="2" charset="0"/>
                <a:cs typeface="NikoshBAN" pitchFamily="2" charset="0"/>
              </a:rPr>
              <a:t>আধুনিককালে</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বাণিজ্যিক</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ব্যাংক</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বহুমুখী</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কার্য</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সম্পাদন</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করে</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রাষ্ট্রের</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একটি</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অপরিহার্য</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প্রতিষ্ঠান</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পরিণত</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হয়েছে</a:t>
            </a:r>
            <a:r>
              <a:rPr lang="en-US" sz="3200" dirty="0">
                <a:solidFill>
                  <a:srgbClr val="FFFFFF"/>
                </a:solidFill>
                <a:latin typeface="NikoshBAN" pitchFamily="2" charset="0"/>
                <a:cs typeface="NikoshBAN" pitchFamily="2" charset="0"/>
              </a:rPr>
              <a:t>।</a:t>
            </a:r>
          </a:p>
          <a:p>
            <a:pPr algn="ctr">
              <a:lnSpc>
                <a:spcPts val="4480"/>
              </a:lnSpc>
            </a:pP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নিম্নে</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বাণিজ্যিক</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ব্যাংকের</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প্রধান</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কার্যাবলী</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আলোচনা</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করা</a:t>
            </a:r>
            <a:r>
              <a:rPr lang="en-US" sz="3200" dirty="0">
                <a:solidFill>
                  <a:srgbClr val="FFFFFF"/>
                </a:solidFill>
                <a:latin typeface="NikoshBAN" pitchFamily="2" charset="0"/>
                <a:cs typeface="NikoshBAN" pitchFamily="2" charset="0"/>
              </a:rPr>
              <a:t> </a:t>
            </a:r>
            <a:r>
              <a:rPr lang="en-US" sz="3200" dirty="0" err="1">
                <a:solidFill>
                  <a:srgbClr val="FFFFFF"/>
                </a:solidFill>
                <a:latin typeface="NikoshBAN" pitchFamily="2" charset="0"/>
                <a:cs typeface="NikoshBAN" pitchFamily="2" charset="0"/>
              </a:rPr>
              <a:t>হলো</a:t>
            </a:r>
            <a:endParaRPr lang="en-US" sz="3200" dirty="0">
              <a:solidFill>
                <a:srgbClr val="FFFFFF"/>
              </a:solidFill>
              <a:latin typeface="NikoshBAN" pitchFamily="2" charset="0"/>
              <a:cs typeface="NikoshBAN" pitchFamily="2" charset="0"/>
            </a:endParaRPr>
          </a:p>
        </p:txBody>
      </p:sp>
      <p:pic>
        <p:nvPicPr>
          <p:cNvPr id="13" name="Picture 6"/>
          <p:cNvPicPr>
            <a:picLocks noChangeAspect="1"/>
          </p:cNvPicPr>
          <p:nvPr/>
        </p:nvPicPr>
        <p:blipFill>
          <a:blip r:embed="rId2"/>
          <a:srcRect/>
          <a:stretch>
            <a:fillRect/>
          </a:stretch>
        </p:blipFill>
        <p:spPr>
          <a:xfrm>
            <a:off x="4267200" y="571500"/>
            <a:ext cx="2667000" cy="2667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755228" y="4499046"/>
            <a:ext cx="4358500" cy="3735566"/>
            <a:chOff x="0" y="-28575"/>
            <a:chExt cx="5811334" cy="4980755"/>
          </a:xfrm>
        </p:grpSpPr>
        <p:sp>
          <p:nvSpPr>
            <p:cNvPr id="3" name="TextBox 3"/>
            <p:cNvSpPr txBox="1"/>
            <p:nvPr/>
          </p:nvSpPr>
          <p:spPr>
            <a:xfrm>
              <a:off x="0" y="-28575"/>
              <a:ext cx="1955800" cy="752908"/>
            </a:xfrm>
            <a:prstGeom prst="rect">
              <a:avLst/>
            </a:prstGeom>
          </p:spPr>
          <p:txBody>
            <a:bodyPr lIns="0" tIns="0" rIns="0" bIns="0" rtlCol="0" anchor="t">
              <a:spAutoFit/>
            </a:bodyPr>
            <a:lstStyle/>
            <a:p>
              <a:pPr>
                <a:lnSpc>
                  <a:spcPts val="4680"/>
                </a:lnSpc>
              </a:pPr>
              <a:endParaRPr/>
            </a:p>
          </p:txBody>
        </p:sp>
        <p:sp>
          <p:nvSpPr>
            <p:cNvPr id="4" name="TextBox 4"/>
            <p:cNvSpPr txBox="1"/>
            <p:nvPr/>
          </p:nvSpPr>
          <p:spPr>
            <a:xfrm>
              <a:off x="0" y="1902627"/>
              <a:ext cx="5811334" cy="3049553"/>
            </a:xfrm>
            <a:prstGeom prst="rect">
              <a:avLst/>
            </a:prstGeom>
          </p:spPr>
          <p:txBody>
            <a:bodyPr lIns="0" tIns="0" rIns="0" bIns="0" rtlCol="0" anchor="t">
              <a:spAutoFit/>
            </a:bodyPr>
            <a:lstStyle/>
            <a:p>
              <a:pPr>
                <a:lnSpc>
                  <a:spcPts val="4480"/>
                </a:lnSpc>
              </a:pPr>
              <a:r>
                <a:rPr lang="en-US" sz="3200" dirty="0" err="1">
                  <a:solidFill>
                    <a:srgbClr val="975030"/>
                  </a:solidFill>
                  <a:latin typeface="NikoshBAN" pitchFamily="2" charset="0"/>
                  <a:cs typeface="NikoshBAN" pitchFamily="2" charset="0"/>
                </a:rPr>
                <a:t>চলতি</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আমানত</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এর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অর্থ</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যেকোনো</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সময</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উঠাতে</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পারেন</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এই</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জন্য</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এই</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আমানতের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উপর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কোন</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সুদ</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প্রদান</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করা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হয</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না</a:t>
              </a:r>
              <a:endParaRPr lang="en-US" sz="3200" dirty="0">
                <a:solidFill>
                  <a:srgbClr val="975030"/>
                </a:solidFill>
                <a:latin typeface="NikoshBAN" pitchFamily="2" charset="0"/>
                <a:cs typeface="NikoshBAN" pitchFamily="2" charset="0"/>
              </a:endParaRPr>
            </a:p>
          </p:txBody>
        </p:sp>
      </p:grpSp>
      <p:grpSp>
        <p:nvGrpSpPr>
          <p:cNvPr id="5" name="Group 5"/>
          <p:cNvGrpSpPr/>
          <p:nvPr/>
        </p:nvGrpSpPr>
        <p:grpSpPr>
          <a:xfrm>
            <a:off x="6964750" y="4777815"/>
            <a:ext cx="4358500" cy="4033878"/>
            <a:chOff x="0" y="-19050"/>
            <a:chExt cx="5811334" cy="5378505"/>
          </a:xfrm>
        </p:grpSpPr>
        <p:sp>
          <p:nvSpPr>
            <p:cNvPr id="6" name="TextBox 6"/>
            <p:cNvSpPr txBox="1"/>
            <p:nvPr/>
          </p:nvSpPr>
          <p:spPr>
            <a:xfrm>
              <a:off x="0" y="-19050"/>
              <a:ext cx="1955800" cy="381217"/>
            </a:xfrm>
            <a:prstGeom prst="rect">
              <a:avLst/>
            </a:prstGeom>
          </p:spPr>
          <p:txBody>
            <a:bodyPr lIns="0" tIns="0" rIns="0" bIns="0" rtlCol="0" anchor="t">
              <a:spAutoFit/>
            </a:bodyPr>
            <a:lstStyle/>
            <a:p>
              <a:pPr>
                <a:lnSpc>
                  <a:spcPts val="2340"/>
                </a:lnSpc>
              </a:pPr>
              <a:endParaRPr/>
            </a:p>
          </p:txBody>
        </p:sp>
        <p:sp>
          <p:nvSpPr>
            <p:cNvPr id="7" name="TextBox 7"/>
            <p:cNvSpPr txBox="1"/>
            <p:nvPr/>
          </p:nvSpPr>
          <p:spPr>
            <a:xfrm>
              <a:off x="0" y="1540460"/>
              <a:ext cx="5811334" cy="3818995"/>
            </a:xfrm>
            <a:prstGeom prst="rect">
              <a:avLst/>
            </a:prstGeom>
          </p:spPr>
          <p:txBody>
            <a:bodyPr lIns="0" tIns="0" rIns="0" bIns="0" rtlCol="0" anchor="t">
              <a:spAutoFit/>
            </a:bodyPr>
            <a:lstStyle/>
            <a:p>
              <a:pPr>
                <a:lnSpc>
                  <a:spcPts val="4480"/>
                </a:lnSpc>
              </a:pPr>
              <a:r>
                <a:rPr lang="en-US" sz="3200" dirty="0" err="1">
                  <a:solidFill>
                    <a:srgbClr val="975030"/>
                  </a:solidFill>
                  <a:latin typeface="NikoshBAN" pitchFamily="2" charset="0"/>
                  <a:cs typeface="NikoshBAN" pitchFamily="2" charset="0"/>
                </a:rPr>
                <a:t>সঞ্চয়ী</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আমানত</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এর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অর্থ</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একটি</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নির্দিষ্ট</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সময</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মেয়াদে</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সাধারণত</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সপ্তাহে</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দুইবার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উঠানো</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যায</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আমানতের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উপর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ব্যাংক</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কিছু</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সুদ</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দেয</a:t>
              </a:r>
              <a:r>
                <a:rPr lang="en-US" sz="3200" dirty="0">
                  <a:solidFill>
                    <a:srgbClr val="975030"/>
                  </a:solidFill>
                  <a:latin typeface="NikoshBAN" pitchFamily="2" charset="0"/>
                  <a:cs typeface="NikoshBAN" pitchFamily="2" charset="0"/>
                </a:rPr>
                <a:t>়</a:t>
              </a:r>
            </a:p>
          </p:txBody>
        </p:sp>
      </p:grpSp>
      <p:grpSp>
        <p:nvGrpSpPr>
          <p:cNvPr id="8" name="Group 8"/>
          <p:cNvGrpSpPr/>
          <p:nvPr/>
        </p:nvGrpSpPr>
        <p:grpSpPr>
          <a:xfrm>
            <a:off x="12900800" y="4374749"/>
            <a:ext cx="4358500" cy="5287577"/>
            <a:chOff x="0" y="-28575"/>
            <a:chExt cx="5811334" cy="7050103"/>
          </a:xfrm>
        </p:grpSpPr>
        <p:sp>
          <p:nvSpPr>
            <p:cNvPr id="9" name="TextBox 9"/>
            <p:cNvSpPr txBox="1"/>
            <p:nvPr/>
          </p:nvSpPr>
          <p:spPr>
            <a:xfrm>
              <a:off x="0" y="-28575"/>
              <a:ext cx="1955800" cy="513933"/>
            </a:xfrm>
            <a:prstGeom prst="rect">
              <a:avLst/>
            </a:prstGeom>
          </p:spPr>
          <p:txBody>
            <a:bodyPr lIns="0" tIns="0" rIns="0" bIns="0" rtlCol="0" anchor="t">
              <a:spAutoFit/>
            </a:bodyPr>
            <a:lstStyle/>
            <a:p>
              <a:pPr>
                <a:lnSpc>
                  <a:spcPts val="3120"/>
                </a:lnSpc>
              </a:pPr>
              <a:endParaRPr/>
            </a:p>
          </p:txBody>
        </p:sp>
        <p:sp>
          <p:nvSpPr>
            <p:cNvPr id="10" name="TextBox 10"/>
            <p:cNvSpPr txBox="1"/>
            <p:nvPr/>
          </p:nvSpPr>
          <p:spPr>
            <a:xfrm>
              <a:off x="0" y="1663651"/>
              <a:ext cx="5811334" cy="5357877"/>
            </a:xfrm>
            <a:prstGeom prst="rect">
              <a:avLst/>
            </a:prstGeom>
          </p:spPr>
          <p:txBody>
            <a:bodyPr lIns="0" tIns="0" rIns="0" bIns="0" rtlCol="0" anchor="t">
              <a:spAutoFit/>
            </a:bodyPr>
            <a:lstStyle/>
            <a:p>
              <a:pPr>
                <a:lnSpc>
                  <a:spcPts val="4480"/>
                </a:lnSpc>
              </a:pPr>
              <a:r>
                <a:rPr lang="en-US" sz="3200" dirty="0">
                  <a:solidFill>
                    <a:srgbClr val="975030"/>
                  </a:solidFill>
                  <a:latin typeface="NikoshBAN" pitchFamily="2" charset="0"/>
                  <a:cs typeface="NikoshBAN" pitchFamily="2" charset="0"/>
                </a:rPr>
                <a:t>এ </a:t>
              </a:r>
              <a:r>
                <a:rPr lang="en-US" sz="3200" dirty="0" err="1">
                  <a:solidFill>
                    <a:srgbClr val="975030"/>
                  </a:solidFill>
                  <a:latin typeface="NikoshBAN" pitchFamily="2" charset="0"/>
                  <a:cs typeface="NikoshBAN" pitchFamily="2" charset="0"/>
                </a:rPr>
                <a:t>আমানতের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নির্দিষ্ট</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মেয়াদ</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থাকে</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ব্যাংক</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এই</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ধরনের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আমানতের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উপর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অধিক</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হারে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সুদ</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প্রদান</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করে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থাকে</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এই</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আমানতের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অর্থ</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মেয়াদ</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শেষ</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হওয়ার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আগেও</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তোলা</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যায</a:t>
              </a:r>
              <a:r>
                <a:rPr lang="en-US" sz="3200" dirty="0">
                  <a:solidFill>
                    <a:srgbClr val="975030"/>
                  </a:solidFill>
                  <a:latin typeface="NikoshBAN" pitchFamily="2" charset="0"/>
                  <a:cs typeface="NikoshBAN" pitchFamily="2" charset="0"/>
                </a:rPr>
                <a:t>়।</a:t>
              </a:r>
              <a:r>
                <a:rPr lang="en-US" sz="3200" dirty="0" err="1">
                  <a:solidFill>
                    <a:srgbClr val="975030"/>
                  </a:solidFill>
                  <a:latin typeface="NikoshBAN" pitchFamily="2" charset="0"/>
                  <a:cs typeface="NikoshBAN" pitchFamily="2" charset="0"/>
                </a:rPr>
                <a:t>এক্ষেত্রে</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কিছু</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বিধি</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বিধান</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অনুসরণ</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করতে</a:t>
              </a:r>
              <a:r>
                <a:rPr lang="en-US" sz="3200" dirty="0">
                  <a:solidFill>
                    <a:srgbClr val="975030"/>
                  </a:solidFill>
                  <a:latin typeface="NikoshBAN" pitchFamily="2" charset="0"/>
                  <a:cs typeface="NikoshBAN" pitchFamily="2" charset="0"/>
                </a:rPr>
                <a:t> </a:t>
              </a:r>
              <a:r>
                <a:rPr lang="en-US" sz="3200" dirty="0" err="1">
                  <a:solidFill>
                    <a:srgbClr val="975030"/>
                  </a:solidFill>
                  <a:latin typeface="NikoshBAN" pitchFamily="2" charset="0"/>
                  <a:cs typeface="NikoshBAN" pitchFamily="2" charset="0"/>
                </a:rPr>
                <a:t>হয</a:t>
              </a:r>
              <a:r>
                <a:rPr lang="en-US" sz="3200" dirty="0">
                  <a:solidFill>
                    <a:srgbClr val="975030"/>
                  </a:solidFill>
                  <a:latin typeface="NikoshBAN" pitchFamily="2" charset="0"/>
                  <a:cs typeface="NikoshBAN" pitchFamily="2" charset="0"/>
                </a:rPr>
                <a:t>়।</a:t>
              </a:r>
            </a:p>
          </p:txBody>
        </p:sp>
      </p:grpSp>
      <p:sp>
        <p:nvSpPr>
          <p:cNvPr id="11" name="TextBox 11"/>
          <p:cNvSpPr txBox="1"/>
          <p:nvPr/>
        </p:nvSpPr>
        <p:spPr>
          <a:xfrm>
            <a:off x="755228" y="1283743"/>
            <a:ext cx="16777543" cy="1823576"/>
          </a:xfrm>
          <a:prstGeom prst="rect">
            <a:avLst/>
          </a:prstGeom>
        </p:spPr>
        <p:txBody>
          <a:bodyPr lIns="0" tIns="0" rIns="0" bIns="0" rtlCol="0" anchor="t">
            <a:spAutoFit/>
          </a:bodyPr>
          <a:lstStyle/>
          <a:p>
            <a:pPr algn="ctr">
              <a:lnSpc>
                <a:spcPts val="4759"/>
              </a:lnSpc>
            </a:pPr>
            <a:endParaRPr/>
          </a:p>
          <a:p>
            <a:pPr algn="ctr">
              <a:lnSpc>
                <a:spcPts val="4759"/>
              </a:lnSpc>
            </a:pPr>
            <a:r>
              <a:rPr lang="en-US" sz="3400" dirty="0" err="1">
                <a:solidFill>
                  <a:srgbClr val="000000"/>
                </a:solidFill>
                <a:latin typeface="NikoshBAN" pitchFamily="2" charset="0"/>
                <a:cs typeface="NikoshBAN" pitchFamily="2" charset="0"/>
              </a:rPr>
              <a:t>বাণিজ্যিক</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ব্যাংকের</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প্রথম</a:t>
            </a:r>
            <a:r>
              <a:rPr lang="en-US" sz="3400" dirty="0">
                <a:solidFill>
                  <a:srgbClr val="000000"/>
                </a:solidFill>
                <a:latin typeface="NikoshBAN" pitchFamily="2" charset="0"/>
                <a:cs typeface="NikoshBAN" pitchFamily="2" charset="0"/>
              </a:rPr>
              <a:t> ও </a:t>
            </a:r>
            <a:r>
              <a:rPr lang="en-US" sz="3400" dirty="0" err="1">
                <a:solidFill>
                  <a:srgbClr val="000000"/>
                </a:solidFill>
                <a:latin typeface="NikoshBAN" pitchFamily="2" charset="0"/>
                <a:cs typeface="NikoshBAN" pitchFamily="2" charset="0"/>
              </a:rPr>
              <a:t>প্রধান</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কাজ</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হল</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ব্যক্তি</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এবং</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প্রতিষ্ঠানের</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নিকট</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হতে</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আমানত</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সংগ্রহ</a:t>
            </a:r>
            <a:r>
              <a:rPr lang="en-US" sz="3400" dirty="0">
                <a:solidFill>
                  <a:srgbClr val="000000"/>
                </a:solidFill>
                <a:latin typeface="NikoshBAN" pitchFamily="2" charset="0"/>
                <a:cs typeface="NikoshBAN" pitchFamily="2" charset="0"/>
              </a:rPr>
              <a:t> </a:t>
            </a:r>
            <a:r>
              <a:rPr lang="en-US" sz="3400" dirty="0" err="1">
                <a:solidFill>
                  <a:srgbClr val="000000"/>
                </a:solidFill>
                <a:latin typeface="NikoshBAN" pitchFamily="2" charset="0"/>
                <a:cs typeface="NikoshBAN" pitchFamily="2" charset="0"/>
              </a:rPr>
              <a:t>করা</a:t>
            </a:r>
            <a:r>
              <a:rPr lang="en-US" sz="3400" dirty="0">
                <a:solidFill>
                  <a:srgbClr val="000000"/>
                </a:solidFill>
                <a:latin typeface="NikoshBAN" pitchFamily="2" charset="0"/>
                <a:cs typeface="NikoshBAN" pitchFamily="2" charset="0"/>
              </a:rPr>
              <a:t>।</a:t>
            </a:r>
          </a:p>
          <a:p>
            <a:pPr algn="ctr">
              <a:lnSpc>
                <a:spcPts val="4759"/>
              </a:lnSpc>
            </a:pPr>
            <a:r>
              <a:rPr lang="en-US" sz="3399" dirty="0" err="1">
                <a:solidFill>
                  <a:srgbClr val="000000"/>
                </a:solidFill>
                <a:latin typeface="NikoshBAN" pitchFamily="2" charset="0"/>
                <a:cs typeface="NikoshBAN" pitchFamily="2" charset="0"/>
              </a:rPr>
              <a:t>বাণিজ্যিক</a:t>
            </a:r>
            <a:r>
              <a:rPr lang="en-US" sz="3399" dirty="0">
                <a:solidFill>
                  <a:srgbClr val="000000"/>
                </a:solidFill>
                <a:latin typeface="NikoshBAN" pitchFamily="2" charset="0"/>
                <a:cs typeface="NikoshBAN" pitchFamily="2" charset="0"/>
              </a:rPr>
              <a:t> </a:t>
            </a:r>
            <a:r>
              <a:rPr lang="en-US" sz="3399" dirty="0" err="1">
                <a:solidFill>
                  <a:srgbClr val="000000"/>
                </a:solidFill>
                <a:latin typeface="NikoshBAN" pitchFamily="2" charset="0"/>
                <a:cs typeface="NikoshBAN" pitchFamily="2" charset="0"/>
              </a:rPr>
              <a:t>ব্যাংক</a:t>
            </a:r>
            <a:r>
              <a:rPr lang="en-US" sz="3399" dirty="0">
                <a:solidFill>
                  <a:srgbClr val="000000"/>
                </a:solidFill>
                <a:latin typeface="NikoshBAN" pitchFamily="2" charset="0"/>
                <a:cs typeface="NikoshBAN" pitchFamily="2" charset="0"/>
              </a:rPr>
              <a:t> </a:t>
            </a:r>
            <a:r>
              <a:rPr lang="en-US" sz="3399" dirty="0" err="1">
                <a:solidFill>
                  <a:srgbClr val="000000"/>
                </a:solidFill>
                <a:latin typeface="NikoshBAN" pitchFamily="2" charset="0"/>
                <a:cs typeface="NikoshBAN" pitchFamily="2" charset="0"/>
              </a:rPr>
              <a:t>তিন</a:t>
            </a:r>
            <a:r>
              <a:rPr lang="en-US" sz="3399" dirty="0">
                <a:solidFill>
                  <a:srgbClr val="000000"/>
                </a:solidFill>
                <a:latin typeface="NikoshBAN" pitchFamily="2" charset="0"/>
                <a:cs typeface="NikoshBAN" pitchFamily="2" charset="0"/>
              </a:rPr>
              <a:t> </a:t>
            </a:r>
            <a:r>
              <a:rPr lang="en-US" sz="3399" dirty="0" err="1">
                <a:solidFill>
                  <a:srgbClr val="000000"/>
                </a:solidFill>
                <a:latin typeface="NikoshBAN" pitchFamily="2" charset="0"/>
                <a:cs typeface="NikoshBAN" pitchFamily="2" charset="0"/>
              </a:rPr>
              <a:t>ধরনের</a:t>
            </a:r>
            <a:r>
              <a:rPr lang="en-US" sz="3399" dirty="0">
                <a:solidFill>
                  <a:srgbClr val="000000"/>
                </a:solidFill>
                <a:latin typeface="NikoshBAN" pitchFamily="2" charset="0"/>
                <a:cs typeface="NikoshBAN" pitchFamily="2" charset="0"/>
              </a:rPr>
              <a:t> </a:t>
            </a:r>
            <a:r>
              <a:rPr lang="en-US" sz="3399" dirty="0" err="1">
                <a:solidFill>
                  <a:srgbClr val="000000"/>
                </a:solidFill>
                <a:latin typeface="NikoshBAN" pitchFamily="2" charset="0"/>
                <a:cs typeface="NikoshBAN" pitchFamily="2" charset="0"/>
              </a:rPr>
              <a:t>আমানত</a:t>
            </a:r>
            <a:r>
              <a:rPr lang="en-US" sz="3399" dirty="0">
                <a:solidFill>
                  <a:srgbClr val="000000"/>
                </a:solidFill>
                <a:latin typeface="NikoshBAN" pitchFamily="2" charset="0"/>
                <a:cs typeface="NikoshBAN" pitchFamily="2" charset="0"/>
              </a:rPr>
              <a:t> </a:t>
            </a:r>
            <a:r>
              <a:rPr lang="en-US" sz="3399" dirty="0" err="1">
                <a:solidFill>
                  <a:srgbClr val="000000"/>
                </a:solidFill>
                <a:latin typeface="NikoshBAN" pitchFamily="2" charset="0"/>
                <a:cs typeface="NikoshBAN" pitchFamily="2" charset="0"/>
              </a:rPr>
              <a:t>গ্রহণ</a:t>
            </a:r>
            <a:r>
              <a:rPr lang="en-US" sz="3399" dirty="0">
                <a:solidFill>
                  <a:srgbClr val="000000"/>
                </a:solidFill>
                <a:latin typeface="NikoshBAN" pitchFamily="2" charset="0"/>
                <a:cs typeface="NikoshBAN" pitchFamily="2" charset="0"/>
              </a:rPr>
              <a:t> </a:t>
            </a:r>
            <a:r>
              <a:rPr lang="en-US" sz="3399" dirty="0" err="1">
                <a:solidFill>
                  <a:srgbClr val="000000"/>
                </a:solidFill>
                <a:latin typeface="NikoshBAN" pitchFamily="2" charset="0"/>
                <a:cs typeface="NikoshBAN" pitchFamily="2" charset="0"/>
              </a:rPr>
              <a:t>করে</a:t>
            </a:r>
            <a:r>
              <a:rPr lang="en-US" sz="3399" dirty="0">
                <a:solidFill>
                  <a:srgbClr val="000000"/>
                </a:solidFill>
                <a:latin typeface="NikoshBAN" pitchFamily="2" charset="0"/>
                <a:cs typeface="NikoshBAN" pitchFamily="2" charset="0"/>
              </a:rPr>
              <a:t>।</a:t>
            </a:r>
          </a:p>
        </p:txBody>
      </p:sp>
      <p:sp>
        <p:nvSpPr>
          <p:cNvPr id="12" name="TextBox 12"/>
          <p:cNvSpPr txBox="1"/>
          <p:nvPr/>
        </p:nvSpPr>
        <p:spPr>
          <a:xfrm>
            <a:off x="645319" y="180975"/>
            <a:ext cx="16613981" cy="1558119"/>
          </a:xfrm>
          <a:prstGeom prst="rect">
            <a:avLst/>
          </a:prstGeom>
        </p:spPr>
        <p:txBody>
          <a:bodyPr lIns="0" tIns="0" rIns="0" bIns="0" rtlCol="0" anchor="t">
            <a:spAutoFit/>
          </a:bodyPr>
          <a:lstStyle/>
          <a:p>
            <a:pPr algn="ctr">
              <a:lnSpc>
                <a:spcPts val="12599"/>
              </a:lnSpc>
            </a:pPr>
            <a:r>
              <a:rPr lang="en-US" sz="9000" dirty="0" err="1">
                <a:solidFill>
                  <a:srgbClr val="000000"/>
                </a:solidFill>
                <a:latin typeface="NikoshBAN" pitchFamily="2" charset="0"/>
                <a:cs typeface="NikoshBAN" pitchFamily="2" charset="0"/>
              </a:rPr>
              <a:t>আমানত</a:t>
            </a:r>
            <a:r>
              <a:rPr lang="en-US" sz="9000" dirty="0">
                <a:solidFill>
                  <a:srgbClr val="000000"/>
                </a:solidFill>
                <a:latin typeface="NikoshBAN" pitchFamily="2" charset="0"/>
                <a:cs typeface="NikoshBAN" pitchFamily="2" charset="0"/>
              </a:rPr>
              <a:t> </a:t>
            </a:r>
            <a:r>
              <a:rPr lang="en-US" sz="9000" dirty="0" err="1">
                <a:solidFill>
                  <a:srgbClr val="000000"/>
                </a:solidFill>
                <a:latin typeface="NikoshBAN" pitchFamily="2" charset="0"/>
                <a:cs typeface="NikoshBAN" pitchFamily="2" charset="0"/>
              </a:rPr>
              <a:t>গ্রহণ</a:t>
            </a:r>
            <a:endParaRPr lang="en-US" sz="9000" dirty="0">
              <a:solidFill>
                <a:srgbClr val="000000"/>
              </a:solidFill>
              <a:latin typeface="NikoshBAN" pitchFamily="2" charset="0"/>
              <a:cs typeface="NikoshBAN" pitchFamily="2" charset="0"/>
            </a:endParaRPr>
          </a:p>
        </p:txBody>
      </p:sp>
      <p:sp>
        <p:nvSpPr>
          <p:cNvPr id="13" name="TextBox 13"/>
          <p:cNvSpPr txBox="1"/>
          <p:nvPr/>
        </p:nvSpPr>
        <p:spPr>
          <a:xfrm>
            <a:off x="755228" y="4300930"/>
            <a:ext cx="4819055" cy="936154"/>
          </a:xfrm>
          <a:prstGeom prst="rect">
            <a:avLst/>
          </a:prstGeom>
        </p:spPr>
        <p:txBody>
          <a:bodyPr lIns="0" tIns="0" rIns="0" bIns="0" rtlCol="0" anchor="t">
            <a:spAutoFit/>
          </a:bodyPr>
          <a:lstStyle/>
          <a:p>
            <a:pPr algn="ctr">
              <a:lnSpc>
                <a:spcPts val="7280"/>
              </a:lnSpc>
            </a:pPr>
            <a:r>
              <a:rPr lang="en-US" sz="5200" dirty="0">
                <a:solidFill>
                  <a:srgbClr val="000000"/>
                </a:solidFill>
                <a:latin typeface="NikoshBAN" pitchFamily="2" charset="0"/>
                <a:cs typeface="NikoshBAN" pitchFamily="2" charset="0"/>
              </a:rPr>
              <a:t>01:চলতি </a:t>
            </a:r>
            <a:r>
              <a:rPr lang="en-US" sz="5200" dirty="0" err="1">
                <a:solidFill>
                  <a:srgbClr val="000000"/>
                </a:solidFill>
                <a:latin typeface="NikoshBAN" pitchFamily="2" charset="0"/>
                <a:cs typeface="NikoshBAN" pitchFamily="2" charset="0"/>
              </a:rPr>
              <a:t>আমানত</a:t>
            </a:r>
            <a:endParaRPr lang="en-US" sz="5200" dirty="0">
              <a:solidFill>
                <a:srgbClr val="000000"/>
              </a:solidFill>
              <a:latin typeface="NikoshBAN" pitchFamily="2" charset="0"/>
              <a:cs typeface="NikoshBAN" pitchFamily="2" charset="0"/>
            </a:endParaRPr>
          </a:p>
        </p:txBody>
      </p:sp>
      <p:sp>
        <p:nvSpPr>
          <p:cNvPr id="14" name="TextBox 14"/>
          <p:cNvSpPr txBox="1"/>
          <p:nvPr/>
        </p:nvSpPr>
        <p:spPr>
          <a:xfrm>
            <a:off x="6964750" y="4300930"/>
            <a:ext cx="5176800" cy="936154"/>
          </a:xfrm>
          <a:prstGeom prst="rect">
            <a:avLst/>
          </a:prstGeom>
        </p:spPr>
        <p:txBody>
          <a:bodyPr lIns="0" tIns="0" rIns="0" bIns="0" rtlCol="0" anchor="t">
            <a:spAutoFit/>
          </a:bodyPr>
          <a:lstStyle/>
          <a:p>
            <a:pPr algn="ctr">
              <a:lnSpc>
                <a:spcPts val="7280"/>
              </a:lnSpc>
            </a:pPr>
            <a:r>
              <a:rPr lang="en-US" sz="5200" dirty="0">
                <a:solidFill>
                  <a:srgbClr val="000000"/>
                </a:solidFill>
                <a:latin typeface="NikoshBAN" pitchFamily="2" charset="0"/>
                <a:cs typeface="NikoshBAN" pitchFamily="2" charset="0"/>
              </a:rPr>
              <a:t>02: </a:t>
            </a:r>
            <a:r>
              <a:rPr lang="en-US" sz="5200" dirty="0" err="1">
                <a:solidFill>
                  <a:srgbClr val="000000"/>
                </a:solidFill>
                <a:latin typeface="NikoshBAN" pitchFamily="2" charset="0"/>
                <a:cs typeface="NikoshBAN" pitchFamily="2" charset="0"/>
              </a:rPr>
              <a:t>সঞ্চয়ী</a:t>
            </a:r>
            <a:r>
              <a:rPr lang="en-US" sz="5200" dirty="0">
                <a:solidFill>
                  <a:srgbClr val="000000"/>
                </a:solidFill>
                <a:latin typeface="NikoshBAN" pitchFamily="2" charset="0"/>
                <a:cs typeface="NikoshBAN" pitchFamily="2" charset="0"/>
              </a:rPr>
              <a:t> </a:t>
            </a:r>
            <a:r>
              <a:rPr lang="en-US" sz="5200" dirty="0" err="1">
                <a:solidFill>
                  <a:srgbClr val="000000"/>
                </a:solidFill>
                <a:latin typeface="NikoshBAN" pitchFamily="2" charset="0"/>
                <a:cs typeface="NikoshBAN" pitchFamily="2" charset="0"/>
              </a:rPr>
              <a:t>আমানত</a:t>
            </a:r>
            <a:r>
              <a:rPr lang="en-US" sz="5200" dirty="0">
                <a:solidFill>
                  <a:srgbClr val="000000"/>
                </a:solidFill>
                <a:latin typeface="NikoshBAN" pitchFamily="2" charset="0"/>
                <a:cs typeface="NikoshBAN" pitchFamily="2" charset="0"/>
              </a:rPr>
              <a:t> </a:t>
            </a:r>
          </a:p>
        </p:txBody>
      </p:sp>
      <p:sp>
        <p:nvSpPr>
          <p:cNvPr id="15" name="TextBox 15"/>
          <p:cNvSpPr txBox="1"/>
          <p:nvPr/>
        </p:nvSpPr>
        <p:spPr>
          <a:xfrm>
            <a:off x="12900800" y="4300930"/>
            <a:ext cx="5059900" cy="936154"/>
          </a:xfrm>
          <a:prstGeom prst="rect">
            <a:avLst/>
          </a:prstGeom>
        </p:spPr>
        <p:txBody>
          <a:bodyPr lIns="0" tIns="0" rIns="0" bIns="0" rtlCol="0" anchor="t">
            <a:spAutoFit/>
          </a:bodyPr>
          <a:lstStyle/>
          <a:p>
            <a:pPr algn="ctr">
              <a:lnSpc>
                <a:spcPts val="7280"/>
              </a:lnSpc>
            </a:pPr>
            <a:r>
              <a:rPr lang="en-US" sz="5200" dirty="0">
                <a:solidFill>
                  <a:srgbClr val="000000"/>
                </a:solidFill>
                <a:latin typeface="NikoshBAN" pitchFamily="2" charset="0"/>
                <a:cs typeface="NikoshBAN" pitchFamily="2" charset="0"/>
              </a:rPr>
              <a:t>03: </a:t>
            </a:r>
            <a:r>
              <a:rPr lang="en-US" sz="5200" dirty="0" err="1">
                <a:solidFill>
                  <a:srgbClr val="000000"/>
                </a:solidFill>
                <a:latin typeface="NikoshBAN" pitchFamily="2" charset="0"/>
                <a:cs typeface="NikoshBAN" pitchFamily="2" charset="0"/>
              </a:rPr>
              <a:t>স্থায়ী</a:t>
            </a:r>
            <a:r>
              <a:rPr lang="en-US" sz="5200" dirty="0">
                <a:solidFill>
                  <a:srgbClr val="000000"/>
                </a:solidFill>
                <a:latin typeface="NikoshBAN" pitchFamily="2" charset="0"/>
                <a:cs typeface="NikoshBAN" pitchFamily="2" charset="0"/>
              </a:rPr>
              <a:t> </a:t>
            </a:r>
            <a:r>
              <a:rPr lang="en-US" sz="5200" dirty="0" err="1">
                <a:solidFill>
                  <a:srgbClr val="000000"/>
                </a:solidFill>
                <a:latin typeface="NikoshBAN" pitchFamily="2" charset="0"/>
                <a:cs typeface="NikoshBAN" pitchFamily="2" charset="0"/>
              </a:rPr>
              <a:t>আমানত</a:t>
            </a:r>
            <a:endParaRPr lang="en-US" sz="5200" dirty="0">
              <a:solidFill>
                <a:srgbClr val="00000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1431108" y="1671141"/>
            <a:ext cx="15828192" cy="6960248"/>
            <a:chOff x="0" y="266700"/>
            <a:chExt cx="21104256" cy="9280330"/>
          </a:xfrm>
        </p:grpSpPr>
        <p:sp>
          <p:nvSpPr>
            <p:cNvPr id="3" name="TextBox 3"/>
            <p:cNvSpPr txBox="1"/>
            <p:nvPr/>
          </p:nvSpPr>
          <p:spPr>
            <a:xfrm>
              <a:off x="0" y="266700"/>
              <a:ext cx="21104256" cy="2623591"/>
            </a:xfrm>
            <a:prstGeom prst="rect">
              <a:avLst/>
            </a:prstGeom>
          </p:spPr>
          <p:txBody>
            <a:bodyPr lIns="0" tIns="0" rIns="0" bIns="0" rtlCol="0" anchor="t">
              <a:spAutoFit/>
            </a:bodyPr>
            <a:lstStyle/>
            <a:p>
              <a:pPr algn="ctr">
                <a:lnSpc>
                  <a:spcPts val="14246"/>
                </a:lnSpc>
              </a:pPr>
              <a:r>
                <a:rPr lang="en-US" sz="14246" dirty="0" err="1">
                  <a:solidFill>
                    <a:srgbClr val="975030"/>
                  </a:solidFill>
                  <a:latin typeface="NikoshBAN" pitchFamily="2" charset="0"/>
                  <a:cs typeface="NikoshBAN" pitchFamily="2" charset="0"/>
                </a:rPr>
                <a:t>ঋণ</a:t>
              </a:r>
              <a:r>
                <a:rPr lang="en-US" sz="14246" dirty="0">
                  <a:solidFill>
                    <a:srgbClr val="975030"/>
                  </a:solidFill>
                  <a:latin typeface="NikoshBAN" pitchFamily="2" charset="0"/>
                  <a:cs typeface="NikoshBAN" pitchFamily="2" charset="0"/>
                </a:rPr>
                <a:t> </a:t>
              </a:r>
              <a:r>
                <a:rPr lang="en-US" sz="14246" dirty="0" err="1">
                  <a:solidFill>
                    <a:srgbClr val="975030"/>
                  </a:solidFill>
                  <a:latin typeface="NikoshBAN" pitchFamily="2" charset="0"/>
                  <a:cs typeface="NikoshBAN" pitchFamily="2" charset="0"/>
                </a:rPr>
                <a:t>দান</a:t>
              </a:r>
              <a:r>
                <a:rPr lang="en-US" sz="14246" dirty="0">
                  <a:solidFill>
                    <a:srgbClr val="975030"/>
                  </a:solidFill>
                  <a:latin typeface="NikoshBAN" pitchFamily="2" charset="0"/>
                  <a:cs typeface="NikoshBAN" pitchFamily="2" charset="0"/>
                </a:rPr>
                <a:t> </a:t>
              </a:r>
              <a:r>
                <a:rPr lang="en-US" sz="14246" dirty="0" err="1">
                  <a:solidFill>
                    <a:srgbClr val="975030"/>
                  </a:solidFill>
                  <a:latin typeface="NikoshBAN" pitchFamily="2" charset="0"/>
                  <a:cs typeface="NikoshBAN" pitchFamily="2" charset="0"/>
                </a:rPr>
                <a:t>করা</a:t>
              </a:r>
              <a:endParaRPr lang="en-US" sz="14246" dirty="0">
                <a:solidFill>
                  <a:srgbClr val="975030"/>
                </a:solidFill>
                <a:latin typeface="NikoshBAN" pitchFamily="2" charset="0"/>
                <a:cs typeface="NikoshBAN" pitchFamily="2" charset="0"/>
              </a:endParaRPr>
            </a:p>
          </p:txBody>
        </p:sp>
        <p:sp>
          <p:nvSpPr>
            <p:cNvPr id="4" name="TextBox 4"/>
            <p:cNvSpPr txBox="1"/>
            <p:nvPr/>
          </p:nvSpPr>
          <p:spPr>
            <a:xfrm>
              <a:off x="736501" y="4282767"/>
              <a:ext cx="19631255" cy="5264263"/>
            </a:xfrm>
            <a:prstGeom prst="rect">
              <a:avLst/>
            </a:prstGeom>
          </p:spPr>
          <p:txBody>
            <a:bodyPr lIns="0" tIns="0" rIns="0" bIns="0" rtlCol="0" anchor="t">
              <a:spAutoFit/>
            </a:bodyPr>
            <a:lstStyle/>
            <a:p>
              <a:pPr algn="ctr">
                <a:lnSpc>
                  <a:spcPts val="6240"/>
                </a:lnSpc>
              </a:pP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বাণিজ্যিক</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ব্যাংক</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মুনাফা</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অর্জনের</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লক্ষ্যে</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আমানতের</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একটি</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নির্দিষ্ট</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অংশ</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আমানতকারীর</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চাহিদা</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মেটানোর</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জন্য</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গচ্ছিত</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রেখে</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বাকি</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অর্থ</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ব্যক্তি</a:t>
              </a:r>
              <a:r>
                <a:rPr lang="en-US" sz="4457" dirty="0">
                  <a:solidFill>
                    <a:srgbClr val="141414"/>
                  </a:solidFill>
                  <a:latin typeface="NikoshBAN" pitchFamily="2" charset="0"/>
                  <a:cs typeface="NikoshBAN" pitchFamily="2" charset="0"/>
                </a:rPr>
                <a:t> ও </a:t>
              </a:r>
              <a:r>
                <a:rPr lang="en-US" sz="4457" dirty="0" err="1">
                  <a:solidFill>
                    <a:srgbClr val="141414"/>
                  </a:solidFill>
                  <a:latin typeface="NikoshBAN" pitchFamily="2" charset="0"/>
                  <a:cs typeface="NikoshBAN" pitchFamily="2" charset="0"/>
                </a:rPr>
                <a:t>প্রতিষ্ঠানকে</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বিভিন্ন</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মেয়াদের</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জন্য</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ঋণ</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প্রদান</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করে</a:t>
              </a:r>
              <a:r>
                <a:rPr lang="en-US" sz="4457" dirty="0">
                  <a:solidFill>
                    <a:srgbClr val="141414"/>
                  </a:solidFill>
                  <a:latin typeface="NikoshBAN" pitchFamily="2" charset="0"/>
                  <a:cs typeface="NikoshBAN" pitchFamily="2" charset="0"/>
                </a:rPr>
                <a:t>।</a:t>
              </a:r>
            </a:p>
            <a:p>
              <a:pPr algn="ctr">
                <a:lnSpc>
                  <a:spcPts val="6240"/>
                </a:lnSpc>
              </a:pPr>
              <a:r>
                <a:rPr lang="en-US" sz="4457" dirty="0" err="1">
                  <a:solidFill>
                    <a:srgbClr val="141414"/>
                  </a:solidFill>
                  <a:latin typeface="NikoshBAN" pitchFamily="2" charset="0"/>
                  <a:cs typeface="NikoshBAN" pitchFamily="2" charset="0"/>
                </a:rPr>
                <a:t>বাণিজ্যিক</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ব্যাংক</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গৃহ</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নির্মাণ</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মৎস্যচাষ</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ব্যবসা-বাণিজ্য</a:t>
              </a:r>
              <a:r>
                <a:rPr lang="en-US" sz="4457" dirty="0">
                  <a:solidFill>
                    <a:srgbClr val="141414"/>
                  </a:solidFill>
                  <a:latin typeface="NikoshBAN" pitchFamily="2" charset="0"/>
                  <a:cs typeface="NikoshBAN" pitchFamily="2" charset="0"/>
                </a:rPr>
                <a:t> ও </a:t>
              </a:r>
              <a:r>
                <a:rPr lang="en-US" sz="4457" dirty="0" err="1">
                  <a:solidFill>
                    <a:srgbClr val="141414"/>
                  </a:solidFill>
                  <a:latin typeface="NikoshBAN" pitchFamily="2" charset="0"/>
                  <a:cs typeface="NikoshBAN" pitchFamily="2" charset="0"/>
                </a:rPr>
                <a:t>শিল্প</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প্রতিষ্ঠান</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ইত্যাদি</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ক্ষেত্রে</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ঋণ</a:t>
              </a:r>
              <a:r>
                <a:rPr lang="en-US" sz="4457" dirty="0">
                  <a:solidFill>
                    <a:srgbClr val="141414"/>
                  </a:solidFill>
                  <a:latin typeface="NikoshBAN" pitchFamily="2" charset="0"/>
                  <a:cs typeface="NikoshBAN" pitchFamily="2" charset="0"/>
                </a:rPr>
                <a:t> </a:t>
              </a:r>
              <a:r>
                <a:rPr lang="en-US" sz="4457" dirty="0" err="1">
                  <a:solidFill>
                    <a:srgbClr val="141414"/>
                  </a:solidFill>
                  <a:latin typeface="NikoshBAN" pitchFamily="2" charset="0"/>
                  <a:cs typeface="NikoshBAN" pitchFamily="2" charset="0"/>
                </a:rPr>
                <a:t>দেয</a:t>
              </a:r>
              <a:r>
                <a:rPr lang="en-US" sz="4457" dirty="0">
                  <a:solidFill>
                    <a:srgbClr val="141414"/>
                  </a:solidFill>
                  <a:latin typeface="NikoshBAN" pitchFamily="2" charset="0"/>
                  <a:cs typeface="NikoshBAN" pitchFamily="2" charset="0"/>
                </a:rPr>
                <a:t>়।</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1458341" y="1729074"/>
            <a:ext cx="16060270" cy="5157485"/>
            <a:chOff x="0" y="276225"/>
            <a:chExt cx="21413693" cy="6876646"/>
          </a:xfrm>
        </p:grpSpPr>
        <p:sp>
          <p:nvSpPr>
            <p:cNvPr id="3" name="TextBox 3"/>
            <p:cNvSpPr txBox="1"/>
            <p:nvPr/>
          </p:nvSpPr>
          <p:spPr>
            <a:xfrm>
              <a:off x="0" y="276225"/>
              <a:ext cx="21413693" cy="2656444"/>
            </a:xfrm>
            <a:prstGeom prst="rect">
              <a:avLst/>
            </a:prstGeom>
          </p:spPr>
          <p:txBody>
            <a:bodyPr lIns="0" tIns="0" rIns="0" bIns="0" rtlCol="0" anchor="t">
              <a:spAutoFit/>
            </a:bodyPr>
            <a:lstStyle/>
            <a:p>
              <a:pPr algn="ctr">
                <a:lnSpc>
                  <a:spcPts val="14455"/>
                </a:lnSpc>
              </a:pPr>
              <a:r>
                <a:rPr lang="en-US" sz="14455" dirty="0" err="1">
                  <a:solidFill>
                    <a:srgbClr val="975030"/>
                  </a:solidFill>
                  <a:latin typeface="NikoshBAN" pitchFamily="2" charset="0"/>
                  <a:cs typeface="NikoshBAN" pitchFamily="2" charset="0"/>
                </a:rPr>
                <a:t>বিনিময়ের</a:t>
              </a:r>
              <a:r>
                <a:rPr lang="en-US" sz="14455" dirty="0">
                  <a:solidFill>
                    <a:srgbClr val="975030"/>
                  </a:solidFill>
                  <a:latin typeface="NikoshBAN" pitchFamily="2" charset="0"/>
                  <a:cs typeface="NikoshBAN" pitchFamily="2" charset="0"/>
                </a:rPr>
                <a:t> </a:t>
              </a:r>
              <a:r>
                <a:rPr lang="en-US" sz="14455" dirty="0" err="1">
                  <a:solidFill>
                    <a:srgbClr val="975030"/>
                  </a:solidFill>
                  <a:latin typeface="NikoshBAN" pitchFamily="2" charset="0"/>
                  <a:cs typeface="NikoshBAN" pitchFamily="2" charset="0"/>
                </a:rPr>
                <a:t>মাধ্যম</a:t>
              </a:r>
              <a:r>
                <a:rPr lang="en-US" sz="14455" dirty="0">
                  <a:solidFill>
                    <a:srgbClr val="975030"/>
                  </a:solidFill>
                  <a:latin typeface="NikoshBAN" pitchFamily="2" charset="0"/>
                  <a:cs typeface="NikoshBAN" pitchFamily="2" charset="0"/>
                </a:rPr>
                <a:t> </a:t>
              </a:r>
              <a:r>
                <a:rPr lang="en-US" sz="14455" dirty="0" err="1">
                  <a:solidFill>
                    <a:srgbClr val="975030"/>
                  </a:solidFill>
                  <a:latin typeface="NikoshBAN" pitchFamily="2" charset="0"/>
                  <a:cs typeface="NikoshBAN" pitchFamily="2" charset="0"/>
                </a:rPr>
                <a:t>সৃষ্টি</a:t>
              </a:r>
              <a:endParaRPr lang="en-US" sz="14455" dirty="0">
                <a:solidFill>
                  <a:srgbClr val="975030"/>
                </a:solidFill>
                <a:latin typeface="NikoshBAN" pitchFamily="2" charset="0"/>
                <a:cs typeface="NikoshBAN" pitchFamily="2" charset="0"/>
              </a:endParaRPr>
            </a:p>
          </p:txBody>
        </p:sp>
        <p:sp>
          <p:nvSpPr>
            <p:cNvPr id="4" name="TextBox 4"/>
            <p:cNvSpPr txBox="1"/>
            <p:nvPr/>
          </p:nvSpPr>
          <p:spPr>
            <a:xfrm>
              <a:off x="747300" y="4365869"/>
              <a:ext cx="19919093" cy="2787002"/>
            </a:xfrm>
            <a:prstGeom prst="rect">
              <a:avLst/>
            </a:prstGeom>
          </p:spPr>
          <p:txBody>
            <a:bodyPr lIns="0" tIns="0" rIns="0" bIns="0" rtlCol="0" anchor="t">
              <a:spAutoFit/>
            </a:bodyPr>
            <a:lstStyle/>
            <a:p>
              <a:pPr algn="ctr">
                <a:lnSpc>
                  <a:spcPts val="5481"/>
                </a:lnSpc>
              </a:pPr>
              <a:r>
                <a:rPr lang="en-US" sz="3915" dirty="0" err="1">
                  <a:solidFill>
                    <a:srgbClr val="141414"/>
                  </a:solidFill>
                  <a:latin typeface="NikoshBAN" pitchFamily="2" charset="0"/>
                  <a:cs typeface="NikoshBAN" pitchFamily="2" charset="0"/>
                </a:rPr>
                <a:t>বর্তমানে</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বাণিজ্যিক</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ব্যাংক</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সহজ</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বিনিময়ের</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মাধ্যম</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হিসেবে</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চেক</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ব্যাঙ্ক</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ড্রাফটি</a:t>
              </a:r>
              <a:r>
                <a:rPr lang="en-US" sz="3915" dirty="0">
                  <a:solidFill>
                    <a:srgbClr val="141414"/>
                  </a:solidFill>
                  <a:latin typeface="NikoshBAN" pitchFamily="2" charset="0"/>
                  <a:cs typeface="NikoshBAN" pitchFamily="2" charset="0"/>
                </a:rPr>
                <a:t>, ই-</a:t>
              </a:r>
              <a:r>
                <a:rPr lang="en-US" sz="3915" dirty="0" err="1">
                  <a:solidFill>
                    <a:srgbClr val="141414"/>
                  </a:solidFill>
                  <a:latin typeface="NikoshBAN" pitchFamily="2" charset="0"/>
                  <a:cs typeface="NikoshBAN" pitchFamily="2" charset="0"/>
                </a:rPr>
                <a:t>পেমেন্ট</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হুন্ডি</a:t>
              </a:r>
              <a:r>
                <a:rPr lang="en-US" sz="3915" dirty="0">
                  <a:solidFill>
                    <a:srgbClr val="141414"/>
                  </a:solidFill>
                  <a:latin typeface="NikoshBAN" pitchFamily="2" charset="0"/>
                  <a:cs typeface="NikoshBAN" pitchFamily="2" charset="0"/>
                </a:rPr>
                <a:t> ও </a:t>
              </a:r>
              <a:r>
                <a:rPr lang="en-US" sz="3915" dirty="0" err="1">
                  <a:solidFill>
                    <a:srgbClr val="141414"/>
                  </a:solidFill>
                  <a:latin typeface="NikoshBAN" pitchFamily="2" charset="0"/>
                  <a:cs typeface="NikoshBAN" pitchFamily="2" charset="0"/>
                </a:rPr>
                <a:t>ভ্রমণকারীর</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চেক</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ইত্যাদি</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সৃষ্টি</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করে</a:t>
              </a:r>
              <a:r>
                <a:rPr lang="en-US" sz="3915" dirty="0">
                  <a:solidFill>
                    <a:srgbClr val="141414"/>
                  </a:solidFill>
                  <a:latin typeface="NikoshBAN" pitchFamily="2" charset="0"/>
                  <a:cs typeface="NikoshBAN" pitchFamily="2" charset="0"/>
                </a:rPr>
                <a:t> । </a:t>
              </a:r>
              <a:r>
                <a:rPr lang="en-US" sz="3915" dirty="0" err="1">
                  <a:solidFill>
                    <a:srgbClr val="141414"/>
                  </a:solidFill>
                  <a:latin typeface="NikoshBAN" pitchFamily="2" charset="0"/>
                  <a:cs typeface="NikoshBAN" pitchFamily="2" charset="0"/>
                </a:rPr>
                <a:t>বিনিময</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মাধ্যমগুলোর</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মধ্যে</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ব্যাংক</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ইস্যুকৃত</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চেক</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বহুল</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ব্যবহৃত</a:t>
              </a:r>
              <a:r>
                <a:rPr lang="en-US" sz="3915" dirty="0">
                  <a:solidFill>
                    <a:srgbClr val="141414"/>
                  </a:solidFill>
                  <a:latin typeface="NikoshBAN" pitchFamily="2" charset="0"/>
                  <a:cs typeface="NikoshBAN" pitchFamily="2" charset="0"/>
                </a:rPr>
                <a:t> </a:t>
              </a:r>
              <a:r>
                <a:rPr lang="en-US" sz="3915" dirty="0" err="1">
                  <a:solidFill>
                    <a:srgbClr val="141414"/>
                  </a:solidFill>
                  <a:latin typeface="NikoshBAN" pitchFamily="2" charset="0"/>
                  <a:cs typeface="NikoshBAN" pitchFamily="2" charset="0"/>
                </a:rPr>
                <a:t>হয</a:t>
              </a:r>
              <a:r>
                <a:rPr lang="en-US" sz="3915" dirty="0">
                  <a:solidFill>
                    <a:srgbClr val="141414"/>
                  </a:solidFill>
                  <a:latin typeface="NikoshBAN" pitchFamily="2" charset="0"/>
                  <a:cs typeface="NikoshBAN" pitchFamily="2" charset="0"/>
                </a:rPr>
                <a:t>়</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2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442026"/>
            <a:ext cx="16230600" cy="4830638"/>
            <a:chOff x="0" y="123825"/>
            <a:chExt cx="21640800" cy="6440850"/>
          </a:xfrm>
        </p:grpSpPr>
        <p:sp>
          <p:nvSpPr>
            <p:cNvPr id="3" name="TextBox 3"/>
            <p:cNvSpPr txBox="1"/>
            <p:nvPr/>
          </p:nvSpPr>
          <p:spPr>
            <a:xfrm>
              <a:off x="0" y="123825"/>
              <a:ext cx="21640800" cy="1271699"/>
            </a:xfrm>
            <a:prstGeom prst="rect">
              <a:avLst/>
            </a:prstGeom>
          </p:spPr>
          <p:txBody>
            <a:bodyPr lIns="0" tIns="0" rIns="0" bIns="0" rtlCol="0" anchor="t">
              <a:spAutoFit/>
            </a:bodyPr>
            <a:lstStyle/>
            <a:p>
              <a:pPr algn="ctr">
                <a:lnSpc>
                  <a:spcPts val="6918"/>
                </a:lnSpc>
              </a:pPr>
              <a:r>
                <a:rPr lang="en-US" sz="6918" dirty="0" err="1">
                  <a:solidFill>
                    <a:srgbClr val="975030"/>
                  </a:solidFill>
                  <a:latin typeface="NikoshBAN" pitchFamily="2" charset="0"/>
                  <a:cs typeface="NikoshBAN" pitchFamily="2" charset="0"/>
                </a:rPr>
                <a:t>দেশীয়</a:t>
              </a:r>
              <a:r>
                <a:rPr lang="en-US" sz="6918" dirty="0">
                  <a:solidFill>
                    <a:srgbClr val="975030"/>
                  </a:solidFill>
                  <a:latin typeface="NikoshBAN" pitchFamily="2" charset="0"/>
                  <a:cs typeface="NikoshBAN" pitchFamily="2" charset="0"/>
                </a:rPr>
                <a:t> ও </a:t>
              </a:r>
              <a:r>
                <a:rPr lang="en-US" sz="6918" dirty="0" err="1">
                  <a:solidFill>
                    <a:srgbClr val="975030"/>
                  </a:solidFill>
                  <a:latin typeface="NikoshBAN" pitchFamily="2" charset="0"/>
                  <a:cs typeface="NikoshBAN" pitchFamily="2" charset="0"/>
                </a:rPr>
                <a:t>বৈদেশিক</a:t>
              </a:r>
              <a:r>
                <a:rPr lang="en-US" sz="6918" dirty="0">
                  <a:solidFill>
                    <a:srgbClr val="975030"/>
                  </a:solidFill>
                  <a:latin typeface="NikoshBAN" pitchFamily="2" charset="0"/>
                  <a:cs typeface="NikoshBAN" pitchFamily="2" charset="0"/>
                </a:rPr>
                <a:t> </a:t>
              </a:r>
              <a:r>
                <a:rPr lang="en-US" sz="6918" dirty="0" err="1">
                  <a:solidFill>
                    <a:srgbClr val="975030"/>
                  </a:solidFill>
                  <a:latin typeface="NikoshBAN" pitchFamily="2" charset="0"/>
                  <a:cs typeface="NikoshBAN" pitchFamily="2" charset="0"/>
                </a:rPr>
                <a:t>বাণিজ্যে</a:t>
              </a:r>
              <a:r>
                <a:rPr lang="en-US" sz="6918" dirty="0">
                  <a:solidFill>
                    <a:srgbClr val="975030"/>
                  </a:solidFill>
                  <a:latin typeface="NikoshBAN" pitchFamily="2" charset="0"/>
                  <a:cs typeface="NikoshBAN" pitchFamily="2" charset="0"/>
                </a:rPr>
                <a:t> </a:t>
              </a:r>
              <a:r>
                <a:rPr lang="en-US" sz="6918" dirty="0" err="1">
                  <a:solidFill>
                    <a:srgbClr val="975030"/>
                  </a:solidFill>
                  <a:latin typeface="NikoshBAN" pitchFamily="2" charset="0"/>
                  <a:cs typeface="NikoshBAN" pitchFamily="2" charset="0"/>
                </a:rPr>
                <a:t>সহায়তা</a:t>
              </a:r>
              <a:endParaRPr lang="en-US" sz="6918" dirty="0">
                <a:solidFill>
                  <a:srgbClr val="975030"/>
                </a:solidFill>
                <a:latin typeface="NikoshBAN" pitchFamily="2" charset="0"/>
                <a:cs typeface="NikoshBAN" pitchFamily="2" charset="0"/>
              </a:endParaRPr>
            </a:p>
          </p:txBody>
        </p:sp>
        <p:sp>
          <p:nvSpPr>
            <p:cNvPr id="4" name="TextBox 4"/>
            <p:cNvSpPr txBox="1"/>
            <p:nvPr/>
          </p:nvSpPr>
          <p:spPr>
            <a:xfrm>
              <a:off x="755227" y="2835107"/>
              <a:ext cx="20130348" cy="3729568"/>
            </a:xfrm>
            <a:prstGeom prst="rect">
              <a:avLst/>
            </a:prstGeom>
          </p:spPr>
          <p:txBody>
            <a:bodyPr lIns="0" tIns="0" rIns="0" bIns="0" rtlCol="0" anchor="t">
              <a:spAutoFit/>
            </a:bodyPr>
            <a:lstStyle/>
            <a:p>
              <a:pPr algn="ctr">
                <a:lnSpc>
                  <a:spcPts val="5539"/>
                </a:lnSpc>
              </a:pPr>
              <a:r>
                <a:rPr lang="en-US" sz="3956" dirty="0" err="1">
                  <a:solidFill>
                    <a:srgbClr val="141414"/>
                  </a:solidFill>
                  <a:latin typeface="NikoshBAN" pitchFamily="2" charset="0"/>
                  <a:cs typeface="NikoshBAN" pitchFamily="2" charset="0"/>
                </a:rPr>
                <a:t>বাণিজ্যিক</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ব্যাংক</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দেশের</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অভ্যন্তরীণ</a:t>
              </a:r>
              <a:r>
                <a:rPr lang="en-US" sz="3956" dirty="0">
                  <a:solidFill>
                    <a:srgbClr val="141414"/>
                  </a:solidFill>
                  <a:latin typeface="NikoshBAN" pitchFamily="2" charset="0"/>
                  <a:cs typeface="NikoshBAN" pitchFamily="2" charset="0"/>
                </a:rPr>
                <a:t> ও </a:t>
              </a:r>
              <a:r>
                <a:rPr lang="en-US" sz="3956" dirty="0" err="1">
                  <a:solidFill>
                    <a:srgbClr val="141414"/>
                  </a:solidFill>
                  <a:latin typeface="NikoshBAN" pitchFamily="2" charset="0"/>
                  <a:cs typeface="NikoshBAN" pitchFamily="2" charset="0"/>
                </a:rPr>
                <a:t>আন্তর্জাতিক</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পর্যায়ে</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বাণিজ্যের</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সহায়তা</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ব্যবসায়ীদের</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অর্থ</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জোগান</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দেওয়ার</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পাশাপাশি</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পরামর্শ</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দিয়ে</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থাকে</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এছাড়া</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ব্যবসায়ীদের</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বিনিময</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বিলে</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স্বীকৃতি</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প্রদান</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বিল</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বাট্টাকরণ</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আমদানি-রপ্তানিকারকে</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ঋণ</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প্রদান</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মেইল</a:t>
              </a:r>
              <a:r>
                <a:rPr lang="en-US" sz="3956" dirty="0">
                  <a:solidFill>
                    <a:srgbClr val="141414"/>
                  </a:solidFill>
                  <a:latin typeface="NikoshBAN" pitchFamily="2" charset="0"/>
                  <a:cs typeface="NikoshBAN" pitchFamily="2" charset="0"/>
                </a:rPr>
                <a:t> ও </a:t>
              </a:r>
              <a:r>
                <a:rPr lang="en-US" sz="3956" dirty="0" err="1">
                  <a:solidFill>
                    <a:srgbClr val="141414"/>
                  </a:solidFill>
                  <a:latin typeface="NikoshBAN" pitchFamily="2" charset="0"/>
                  <a:cs typeface="NikoshBAN" pitchFamily="2" charset="0"/>
                </a:rPr>
                <a:t>টেলিগ্রামের</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মাধ্যমে</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মূল্য</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পরিশোধের</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ব্যবস্থা</a:t>
              </a:r>
              <a:r>
                <a:rPr lang="en-US" sz="3956" dirty="0">
                  <a:solidFill>
                    <a:srgbClr val="141414"/>
                  </a:solidFill>
                  <a:latin typeface="NikoshBAN" pitchFamily="2" charset="0"/>
                  <a:cs typeface="NikoshBAN" pitchFamily="2" charset="0"/>
                </a:rPr>
                <a:t> </a:t>
              </a:r>
              <a:r>
                <a:rPr lang="en-US" sz="3956" dirty="0" err="1">
                  <a:solidFill>
                    <a:srgbClr val="141414"/>
                  </a:solidFill>
                  <a:latin typeface="NikoshBAN" pitchFamily="2" charset="0"/>
                  <a:cs typeface="NikoshBAN" pitchFamily="2" charset="0"/>
                </a:rPr>
                <a:t>করে</a:t>
              </a:r>
              <a:r>
                <a:rPr lang="en-US" sz="3956" dirty="0">
                  <a:solidFill>
                    <a:srgbClr val="141414"/>
                  </a:solidFill>
                  <a:latin typeface="NikoshBAN" pitchFamily="2" charset="0"/>
                  <a:cs typeface="NikoshBAN" pitchFamily="2" charset="0"/>
                </a:rPr>
                <a:t>।</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0" y="918278"/>
            <a:ext cx="18288000" cy="6081638"/>
            <a:chOff x="0" y="323850"/>
            <a:chExt cx="24384000" cy="8108850"/>
          </a:xfrm>
        </p:grpSpPr>
        <p:sp>
          <p:nvSpPr>
            <p:cNvPr id="3" name="TextBox 3"/>
            <p:cNvSpPr txBox="1"/>
            <p:nvPr/>
          </p:nvSpPr>
          <p:spPr>
            <a:xfrm>
              <a:off x="0" y="323850"/>
              <a:ext cx="24384000" cy="3133324"/>
            </a:xfrm>
            <a:prstGeom prst="rect">
              <a:avLst/>
            </a:prstGeom>
          </p:spPr>
          <p:txBody>
            <a:bodyPr lIns="0" tIns="0" rIns="0" bIns="0" rtlCol="0" anchor="t">
              <a:spAutoFit/>
            </a:bodyPr>
            <a:lstStyle/>
            <a:p>
              <a:pPr algn="ctr">
                <a:lnSpc>
                  <a:spcPts val="17041"/>
                </a:lnSpc>
              </a:pPr>
              <a:r>
                <a:rPr lang="en-US" sz="17041" dirty="0" err="1">
                  <a:solidFill>
                    <a:srgbClr val="975030"/>
                  </a:solidFill>
                  <a:latin typeface="NikoshBAN" pitchFamily="2" charset="0"/>
                  <a:cs typeface="NikoshBAN" pitchFamily="2" charset="0"/>
                </a:rPr>
                <a:t>অর্থ</a:t>
              </a:r>
              <a:r>
                <a:rPr lang="en-US" sz="17041" dirty="0">
                  <a:solidFill>
                    <a:srgbClr val="975030"/>
                  </a:solidFill>
                  <a:latin typeface="NikoshBAN" pitchFamily="2" charset="0"/>
                  <a:cs typeface="NikoshBAN" pitchFamily="2" charset="0"/>
                </a:rPr>
                <a:t> </a:t>
              </a:r>
              <a:r>
                <a:rPr lang="en-US" sz="17041" dirty="0" err="1">
                  <a:solidFill>
                    <a:srgbClr val="975030"/>
                  </a:solidFill>
                  <a:latin typeface="NikoshBAN" pitchFamily="2" charset="0"/>
                  <a:cs typeface="NikoshBAN" pitchFamily="2" charset="0"/>
                </a:rPr>
                <a:t>স্থানান্তর</a:t>
              </a:r>
              <a:endParaRPr lang="en-US" sz="17041" dirty="0">
                <a:solidFill>
                  <a:srgbClr val="975030"/>
                </a:solidFill>
                <a:latin typeface="NikoshBAN" pitchFamily="2" charset="0"/>
                <a:cs typeface="NikoshBAN" pitchFamily="2" charset="0"/>
              </a:endParaRPr>
            </a:p>
          </p:txBody>
        </p:sp>
        <p:sp>
          <p:nvSpPr>
            <p:cNvPr id="4" name="TextBox 4"/>
            <p:cNvSpPr txBox="1"/>
            <p:nvPr/>
          </p:nvSpPr>
          <p:spPr>
            <a:xfrm>
              <a:off x="850959" y="5139576"/>
              <a:ext cx="22682083" cy="3293124"/>
            </a:xfrm>
            <a:prstGeom prst="rect">
              <a:avLst/>
            </a:prstGeom>
          </p:spPr>
          <p:txBody>
            <a:bodyPr lIns="0" tIns="0" rIns="0" bIns="0" rtlCol="0" anchor="t">
              <a:spAutoFit/>
            </a:bodyPr>
            <a:lstStyle/>
            <a:p>
              <a:pPr algn="ctr">
                <a:lnSpc>
                  <a:spcPts val="6461"/>
                </a:lnSpc>
              </a:pP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গ্রাহকদের</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প্রয়োজনে</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ব্যাংক</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এক</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স্থান</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থেকে</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অন্য</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স্থানে</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নিরাপদে</a:t>
              </a:r>
              <a:r>
                <a:rPr lang="en-US" sz="4615" dirty="0">
                  <a:solidFill>
                    <a:srgbClr val="141414"/>
                  </a:solidFill>
                  <a:latin typeface="NikoshBAN" pitchFamily="2" charset="0"/>
                  <a:cs typeface="NikoshBAN" pitchFamily="2" charset="0"/>
                </a:rPr>
                <a:t> ও </a:t>
              </a:r>
              <a:r>
                <a:rPr lang="en-US" sz="4615" dirty="0" err="1">
                  <a:solidFill>
                    <a:srgbClr val="141414"/>
                  </a:solidFill>
                  <a:latin typeface="NikoshBAN" pitchFamily="2" charset="0"/>
                  <a:cs typeface="NikoshBAN" pitchFamily="2" charset="0"/>
                </a:rPr>
                <a:t>দ্রুত</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অর্থ</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প্রেরণ</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করে।অর্থ</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প্রেরণের</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মাধ্যম</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হলো</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চেক</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ব্যাংক</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ড্রাফট</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পোস্টাল</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অর্ডার</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ভ্রমণকারীর</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চেক</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মেইল</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ট্রানস্ফার</a:t>
              </a:r>
              <a:r>
                <a:rPr lang="en-US" sz="4615" dirty="0">
                  <a:solidFill>
                    <a:srgbClr val="141414"/>
                  </a:solidFill>
                  <a:latin typeface="NikoshBAN" pitchFamily="2" charset="0"/>
                  <a:cs typeface="NikoshBAN" pitchFamily="2" charset="0"/>
                </a:rPr>
                <a:t> ও </a:t>
              </a:r>
              <a:r>
                <a:rPr lang="en-US" sz="4615" dirty="0" err="1">
                  <a:solidFill>
                    <a:srgbClr val="141414"/>
                  </a:solidFill>
                  <a:latin typeface="NikoshBAN" pitchFamily="2" charset="0"/>
                  <a:cs typeface="NikoshBAN" pitchFamily="2" charset="0"/>
                </a:rPr>
                <a:t>টেলিগ্রাম</a:t>
              </a:r>
              <a:r>
                <a:rPr lang="en-US" sz="4615" dirty="0">
                  <a:solidFill>
                    <a:srgbClr val="141414"/>
                  </a:solidFill>
                  <a:latin typeface="NikoshBAN" pitchFamily="2" charset="0"/>
                  <a:cs typeface="NikoshBAN" pitchFamily="2" charset="0"/>
                </a:rPr>
                <a:t> </a:t>
              </a:r>
              <a:r>
                <a:rPr lang="en-US" sz="4615" dirty="0" err="1">
                  <a:solidFill>
                    <a:srgbClr val="141414"/>
                  </a:solidFill>
                  <a:latin typeface="NikoshBAN" pitchFamily="2" charset="0"/>
                  <a:cs typeface="NikoshBAN" pitchFamily="2" charset="0"/>
                </a:rPr>
                <a:t>প্রভৃতি</a:t>
              </a:r>
              <a:endParaRPr lang="en-US" sz="4615" dirty="0">
                <a:solidFill>
                  <a:srgbClr val="141414"/>
                </a:solidFill>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128514" y="2712977"/>
            <a:ext cx="18349839" cy="5084248"/>
            <a:chOff x="0" y="314325"/>
            <a:chExt cx="24466452" cy="6778998"/>
          </a:xfrm>
        </p:grpSpPr>
        <p:sp>
          <p:nvSpPr>
            <p:cNvPr id="3" name="TextBox 3"/>
            <p:cNvSpPr txBox="1"/>
            <p:nvPr/>
          </p:nvSpPr>
          <p:spPr>
            <a:xfrm>
              <a:off x="0" y="314325"/>
              <a:ext cx="24466452" cy="3036428"/>
            </a:xfrm>
            <a:prstGeom prst="rect">
              <a:avLst/>
            </a:prstGeom>
          </p:spPr>
          <p:txBody>
            <a:bodyPr lIns="0" tIns="0" rIns="0" bIns="0" rtlCol="0" anchor="t">
              <a:spAutoFit/>
            </a:bodyPr>
            <a:lstStyle/>
            <a:p>
              <a:pPr algn="ctr">
                <a:lnSpc>
                  <a:spcPts val="16516"/>
                </a:lnSpc>
              </a:pPr>
              <a:r>
                <a:rPr lang="en-US" sz="16516" dirty="0" err="1">
                  <a:solidFill>
                    <a:srgbClr val="975030"/>
                  </a:solidFill>
                  <a:latin typeface="NikoshBAN" pitchFamily="2" charset="0"/>
                  <a:cs typeface="NikoshBAN" pitchFamily="2" charset="0"/>
                </a:rPr>
                <a:t>রেমিটেন্স</a:t>
              </a:r>
              <a:endParaRPr lang="en-US" sz="16516" dirty="0">
                <a:solidFill>
                  <a:srgbClr val="975030"/>
                </a:solidFill>
                <a:latin typeface="NikoshBAN" pitchFamily="2" charset="0"/>
                <a:cs typeface="NikoshBAN" pitchFamily="2" charset="0"/>
              </a:endParaRPr>
            </a:p>
          </p:txBody>
        </p:sp>
        <p:sp>
          <p:nvSpPr>
            <p:cNvPr id="4" name="TextBox 4"/>
            <p:cNvSpPr txBox="1"/>
            <p:nvPr/>
          </p:nvSpPr>
          <p:spPr>
            <a:xfrm>
              <a:off x="853836" y="4978727"/>
              <a:ext cx="22758780" cy="2114596"/>
            </a:xfrm>
            <a:prstGeom prst="rect">
              <a:avLst/>
            </a:prstGeom>
          </p:spPr>
          <p:txBody>
            <a:bodyPr lIns="0" tIns="0" rIns="0" bIns="0" rtlCol="0" anchor="t">
              <a:spAutoFit/>
            </a:bodyPr>
            <a:lstStyle/>
            <a:p>
              <a:pPr algn="ctr">
                <a:lnSpc>
                  <a:spcPts val="6262"/>
                </a:lnSpc>
              </a:pPr>
              <a:r>
                <a:rPr lang="en-US" sz="4473" dirty="0" err="1">
                  <a:solidFill>
                    <a:srgbClr val="141414"/>
                  </a:solidFill>
                  <a:latin typeface="NikoshBAN" pitchFamily="2" charset="0"/>
                  <a:cs typeface="NikoshBAN" pitchFamily="2" charset="0"/>
                </a:rPr>
                <a:t>বিদেশে</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কর্মরত</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সকল</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জনসাধারণের</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বৈদেশিক</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আয</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সংগ্রহ</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করে</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এবং</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দেশীয</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সংশ্লিষ্ট</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মালিককে</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যত</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তাড়াতাড়ি</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সম্ভব</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তা</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হস্তান্তর</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করে</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বাণিজ্যিক</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ব্যাংক</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যথাযথ</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সেবা</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প্রদান</a:t>
              </a:r>
              <a:r>
                <a:rPr lang="en-US" sz="4473" dirty="0">
                  <a:solidFill>
                    <a:srgbClr val="141414"/>
                  </a:solidFill>
                  <a:latin typeface="NikoshBAN" pitchFamily="2" charset="0"/>
                  <a:cs typeface="NikoshBAN" pitchFamily="2" charset="0"/>
                </a:rPr>
                <a:t> </a:t>
              </a:r>
              <a:r>
                <a:rPr lang="en-US" sz="4473" dirty="0" err="1">
                  <a:solidFill>
                    <a:srgbClr val="141414"/>
                  </a:solidFill>
                  <a:latin typeface="NikoshBAN" pitchFamily="2" charset="0"/>
                  <a:cs typeface="NikoshBAN" pitchFamily="2" charset="0"/>
                </a:rPr>
                <a:t>করে</a:t>
              </a:r>
              <a:r>
                <a:rPr lang="en-US" sz="4473" dirty="0">
                  <a:solidFill>
                    <a:srgbClr val="141414"/>
                  </a:solidFill>
                  <a:latin typeface="NikoshBAN" pitchFamily="2" charset="0"/>
                  <a:cs typeface="NikoshBAN" pitchFamily="2" charset="0"/>
                </a:rPr>
                <a:t>।</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1028700" y="3288722"/>
            <a:ext cx="16544953" cy="5283344"/>
            <a:chOff x="0" y="285750"/>
            <a:chExt cx="22059938" cy="7044458"/>
          </a:xfrm>
        </p:grpSpPr>
        <p:sp>
          <p:nvSpPr>
            <p:cNvPr id="3" name="TextBox 3"/>
            <p:cNvSpPr txBox="1"/>
            <p:nvPr/>
          </p:nvSpPr>
          <p:spPr>
            <a:xfrm>
              <a:off x="0" y="285750"/>
              <a:ext cx="22059938" cy="2735424"/>
            </a:xfrm>
            <a:prstGeom prst="rect">
              <a:avLst/>
            </a:prstGeom>
          </p:spPr>
          <p:txBody>
            <a:bodyPr lIns="0" tIns="0" rIns="0" bIns="0" rtlCol="0" anchor="t">
              <a:spAutoFit/>
            </a:bodyPr>
            <a:lstStyle/>
            <a:p>
              <a:pPr algn="ctr">
                <a:lnSpc>
                  <a:spcPts val="14892"/>
                </a:lnSpc>
              </a:pPr>
              <a:r>
                <a:rPr lang="en-US" sz="14892" dirty="0" err="1">
                  <a:solidFill>
                    <a:srgbClr val="975030"/>
                  </a:solidFill>
                  <a:latin typeface="NikoshBAN" pitchFamily="2" charset="0"/>
                  <a:cs typeface="NikoshBAN" pitchFamily="2" charset="0"/>
                </a:rPr>
                <a:t>সঞ্চয</a:t>
              </a:r>
              <a:r>
                <a:rPr lang="en-US" sz="14892" dirty="0">
                  <a:solidFill>
                    <a:srgbClr val="975030"/>
                  </a:solidFill>
                  <a:latin typeface="NikoshBAN" pitchFamily="2" charset="0"/>
                  <a:cs typeface="NikoshBAN" pitchFamily="2" charset="0"/>
                </a:rPr>
                <a:t>় </a:t>
              </a:r>
              <a:r>
                <a:rPr lang="en-US" sz="14892" dirty="0" err="1">
                  <a:solidFill>
                    <a:srgbClr val="975030"/>
                  </a:solidFill>
                  <a:latin typeface="NikoshBAN" pitchFamily="2" charset="0"/>
                  <a:cs typeface="NikoshBAN" pitchFamily="2" charset="0"/>
                </a:rPr>
                <a:t>বৃদ্ধি</a:t>
              </a:r>
              <a:endParaRPr lang="en-US" sz="14892" dirty="0">
                <a:solidFill>
                  <a:srgbClr val="975030"/>
                </a:solidFill>
                <a:latin typeface="NikoshBAN" pitchFamily="2" charset="0"/>
                <a:cs typeface="NikoshBAN" pitchFamily="2" charset="0"/>
              </a:endParaRPr>
            </a:p>
          </p:txBody>
        </p:sp>
        <p:sp>
          <p:nvSpPr>
            <p:cNvPr id="4" name="TextBox 4"/>
            <p:cNvSpPr txBox="1"/>
            <p:nvPr/>
          </p:nvSpPr>
          <p:spPr>
            <a:xfrm>
              <a:off x="769853" y="4490115"/>
              <a:ext cx="20520233" cy="2840093"/>
            </a:xfrm>
            <a:prstGeom prst="rect">
              <a:avLst/>
            </a:prstGeom>
          </p:spPr>
          <p:txBody>
            <a:bodyPr lIns="0" tIns="0" rIns="0" bIns="0" rtlCol="0" anchor="t">
              <a:spAutoFit/>
            </a:bodyPr>
            <a:lstStyle/>
            <a:p>
              <a:pPr algn="ctr">
                <a:lnSpc>
                  <a:spcPts val="5646"/>
                </a:lnSpc>
              </a:pPr>
              <a:r>
                <a:rPr lang="en-US" sz="4033" dirty="0" err="1">
                  <a:solidFill>
                    <a:srgbClr val="141414"/>
                  </a:solidFill>
                  <a:latin typeface="NikoshBAN" pitchFamily="2" charset="0"/>
                  <a:cs typeface="NikoshBAN" pitchFamily="2" charset="0"/>
                </a:rPr>
                <a:t>বাণিজ্যিক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ব্যাংক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দেশের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বিভিন্ন</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স্থানে</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ছড়িয়ে</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থাকা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ক্ষুদ্র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ক্ষুদ্র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সঞ্চয়কে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আমানত</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হিসেবে</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সংগ্রহ</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করে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ব্যাংক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সঞ্চিত</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অর্থ</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ব্যবসায</a:t>
              </a:r>
              <a:r>
                <a:rPr lang="en-US" sz="4033" dirty="0">
                  <a:solidFill>
                    <a:srgbClr val="141414"/>
                  </a:solidFill>
                  <a:latin typeface="NikoshBAN" pitchFamily="2" charset="0"/>
                  <a:cs typeface="NikoshBAN" pitchFamily="2" charset="0"/>
                </a:rPr>
                <a:t>় ও </a:t>
              </a:r>
              <a:r>
                <a:rPr lang="en-US" sz="4033" dirty="0" err="1">
                  <a:solidFill>
                    <a:srgbClr val="141414"/>
                  </a:solidFill>
                  <a:latin typeface="NikoshBAN" pitchFamily="2" charset="0"/>
                  <a:cs typeface="NikoshBAN" pitchFamily="2" charset="0"/>
                </a:rPr>
                <a:t>উৎপাদন</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ক্ষেত্রে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ঋণ</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দিয়ে</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পুঁজি</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গঠনে</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সহায়তা</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করে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এভাবে</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বাণিজ্যিক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ব্যাংক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দেশের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সঞ্চয</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বৃদ্ধির</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পাশাপাশি</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অর্থনৈতিক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উন্নয়নকে</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ত্বরান্বিত</a:t>
              </a:r>
              <a:r>
                <a:rPr lang="en-US" sz="4033" dirty="0">
                  <a:solidFill>
                    <a:srgbClr val="141414"/>
                  </a:solidFill>
                  <a:latin typeface="NikoshBAN" pitchFamily="2" charset="0"/>
                  <a:cs typeface="NikoshBAN" pitchFamily="2" charset="0"/>
                </a:rPr>
                <a:t> </a:t>
              </a:r>
              <a:r>
                <a:rPr lang="en-US" sz="4033" dirty="0" err="1">
                  <a:solidFill>
                    <a:srgbClr val="141414"/>
                  </a:solidFill>
                  <a:latin typeface="NikoshBAN" pitchFamily="2" charset="0"/>
                  <a:cs typeface="NikoshBAN" pitchFamily="2" charset="0"/>
                </a:rPr>
                <a:t>করে</a:t>
              </a:r>
              <a:endParaRPr lang="en-US" sz="4033" dirty="0">
                <a:solidFill>
                  <a:srgbClr val="141414"/>
                </a:solidFill>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3"/>
          <p:cNvSpPr txBox="1"/>
          <p:nvPr/>
        </p:nvSpPr>
        <p:spPr>
          <a:xfrm>
            <a:off x="1205480" y="4801899"/>
            <a:ext cx="10005981" cy="4616648"/>
          </a:xfrm>
          <a:prstGeom prst="rect">
            <a:avLst/>
          </a:prstGeom>
        </p:spPr>
        <p:txBody>
          <a:bodyPr lIns="0" tIns="0" rIns="0" bIns="0" rtlCol="0" anchor="t">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528823" lvl="1" indent="-264411">
              <a:lnSpc>
                <a:spcPts val="4484"/>
              </a:lnSpc>
              <a:buFont typeface="Arial"/>
              <a:buChar char="•"/>
            </a:pP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অর্থ</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ও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অর্থের</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প্রকারভেদ</a:t>
            </a:r>
            <a:endPar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endParaRPr>
          </a:p>
          <a:p>
            <a:pPr marL="528823" lvl="1" indent="-264411">
              <a:lnSpc>
                <a:spcPts val="4484"/>
              </a:lnSpc>
              <a:buFont typeface="Arial"/>
              <a:buChar char="•"/>
            </a:pP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অর্থের</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কার্যাবলি</a:t>
            </a:r>
            <a:endPar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endParaRPr>
          </a:p>
          <a:p>
            <a:pPr marL="528823" lvl="1" indent="-264411">
              <a:lnSpc>
                <a:spcPts val="4484"/>
              </a:lnSpc>
              <a:buFont typeface="Arial"/>
              <a:buChar char="•"/>
            </a:pP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বাণিজ্যিক</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ব্যাংক</a:t>
            </a:r>
            <a:endPar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endParaRPr>
          </a:p>
          <a:p>
            <a:pPr marL="528823" lvl="1" indent="-264411">
              <a:lnSpc>
                <a:spcPts val="4484"/>
              </a:lnSpc>
              <a:buFont typeface="Arial"/>
              <a:buChar char="•"/>
            </a:pP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ব্যাংক</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হিসাব</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খোলার</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ও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পরিচালনার</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নিয়ম</a:t>
            </a:r>
            <a:endPar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endParaRPr>
          </a:p>
          <a:p>
            <a:pPr marL="528823" lvl="1" indent="-264411">
              <a:lnSpc>
                <a:spcPts val="4484"/>
              </a:lnSpc>
              <a:buFont typeface="Arial"/>
              <a:buChar char="•"/>
            </a:pP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কেন্দ্রীয়</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ব্যাংক</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p>
          <a:p>
            <a:pPr marL="528823" lvl="1" indent="-264411">
              <a:lnSpc>
                <a:spcPts val="4484"/>
              </a:lnSpc>
              <a:buFont typeface="Arial"/>
              <a:buChar char="•"/>
            </a:pP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lacial Indifference"/>
              </a:rPr>
              <a:t>বাংলাদেশের</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lacial Indifference"/>
              </a:rPr>
              <a:t>ব্যাংক</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lacial Indifference"/>
              </a:rPr>
              <a:t>ব্যবস্থা</a:t>
            </a:r>
            <a:endPar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Glacial Indifference"/>
            </a:endParaRPr>
          </a:p>
          <a:p>
            <a:pPr marL="528823" lvl="1" indent="-264411">
              <a:lnSpc>
                <a:spcPts val="4484"/>
              </a:lnSpc>
              <a:buFont typeface="Arial"/>
              <a:buChar char="•"/>
            </a:pP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কৃষি</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উন্নয়ন</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শিল্পায়ন</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ও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অত্নকর্মসংস্থানে</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বাংলাদেশ</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ব্যাংক</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ব্যবস্থার</a:t>
            </a:r>
            <a:r>
              <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 </a:t>
            </a:r>
            <a:r>
              <a:rPr lang="en-US" sz="3203"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rPr>
              <a:t>ভূমিকা</a:t>
            </a:r>
            <a:endParaRPr lang="en-US" sz="320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Glacial Indifference"/>
            </a:endParaRPr>
          </a:p>
        </p:txBody>
      </p:sp>
      <p:pic>
        <p:nvPicPr>
          <p:cNvPr id="6" name="Picture 6"/>
          <p:cNvPicPr>
            <a:picLocks noChangeAspect="1"/>
          </p:cNvPicPr>
          <p:nvPr/>
        </p:nvPicPr>
        <p:blipFill>
          <a:blip r:embed="rId2"/>
          <a:srcRect/>
          <a:stretch>
            <a:fillRect/>
          </a:stretch>
        </p:blipFill>
        <p:spPr>
          <a:xfrm>
            <a:off x="14249400" y="6477000"/>
            <a:ext cx="3810000" cy="3810000"/>
          </a:xfrm>
          <a:prstGeom prst="rect">
            <a:avLst/>
          </a:prstGeom>
        </p:spPr>
      </p:pic>
      <p:sp>
        <p:nvSpPr>
          <p:cNvPr id="8" name="TextBox 7"/>
          <p:cNvSpPr txBox="1"/>
          <p:nvPr/>
        </p:nvSpPr>
        <p:spPr>
          <a:xfrm>
            <a:off x="0" y="495300"/>
            <a:ext cx="18288000" cy="1594411"/>
          </a:xfrm>
          <a:prstGeom prst="rect">
            <a:avLst/>
          </a:prstGeom>
          <a:noFill/>
        </p:spPr>
        <p:txBody>
          <a:bodyPr wrap="square" rtlCol="0">
            <a:spAutoFit/>
          </a:bodyPr>
          <a:lstStyle/>
          <a:p>
            <a:pPr algn="ctr"/>
            <a:r>
              <a:rPr lang="en-US" sz="9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অর্থ</a:t>
            </a: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 ও </a:t>
            </a:r>
            <a:r>
              <a:rPr lang="en-US" sz="9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itchFamily="2" charset="0"/>
                <a:cs typeface="NikoshBAN" pitchFamily="2" charset="0"/>
              </a:rPr>
              <a:t>ব্যাংক-ব্যবস্থা</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TextBox 8"/>
          <p:cNvSpPr txBox="1"/>
          <p:nvPr/>
        </p:nvSpPr>
        <p:spPr>
          <a:xfrm>
            <a:off x="1371600" y="3887569"/>
            <a:ext cx="115824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এই</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অধ্যায়</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শেষে</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শিক্ষার্থীরা</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3" name="Group 3"/>
          <p:cNvGrpSpPr/>
          <p:nvPr/>
        </p:nvGrpSpPr>
        <p:grpSpPr>
          <a:xfrm>
            <a:off x="76204" y="231316"/>
            <a:ext cx="18211796" cy="8736053"/>
            <a:chOff x="0" y="57150"/>
            <a:chExt cx="24282395" cy="11648071"/>
          </a:xfrm>
        </p:grpSpPr>
        <p:sp>
          <p:nvSpPr>
            <p:cNvPr id="4" name="TextBox 4"/>
            <p:cNvSpPr txBox="1"/>
            <p:nvPr/>
          </p:nvSpPr>
          <p:spPr>
            <a:xfrm>
              <a:off x="0" y="57150"/>
              <a:ext cx="24282395" cy="1192572"/>
            </a:xfrm>
            <a:prstGeom prst="rect">
              <a:avLst/>
            </a:prstGeom>
          </p:spPr>
          <p:txBody>
            <a:bodyPr lIns="0" tIns="0" rIns="0" bIns="0" rtlCol="0" anchor="t">
              <a:spAutoFit/>
            </a:bodyPr>
            <a:lstStyle/>
            <a:p>
              <a:pPr algn="ctr">
                <a:lnSpc>
                  <a:spcPts val="6767"/>
                </a:lnSpc>
              </a:pPr>
              <a:r>
                <a:rPr lang="en-US" sz="6152" dirty="0" err="1">
                  <a:solidFill>
                    <a:srgbClr val="CD6A59"/>
                  </a:solidFill>
                  <a:latin typeface="NikoshBAN" pitchFamily="2" charset="0"/>
                  <a:cs typeface="NikoshBAN" pitchFamily="2" charset="0"/>
                </a:rPr>
                <a:t>কেন্দ্রীয</a:t>
              </a:r>
              <a:r>
                <a:rPr lang="en-US" sz="6152" dirty="0">
                  <a:solidFill>
                    <a:srgbClr val="CD6A59"/>
                  </a:solidFill>
                  <a:latin typeface="NikoshBAN" pitchFamily="2" charset="0"/>
                  <a:cs typeface="NikoshBAN" pitchFamily="2" charset="0"/>
                </a:rPr>
                <a:t>় </a:t>
              </a:r>
              <a:r>
                <a:rPr lang="en-US" sz="6152" dirty="0" err="1">
                  <a:solidFill>
                    <a:srgbClr val="CD6A59"/>
                  </a:solidFill>
                  <a:latin typeface="NikoshBAN" pitchFamily="2" charset="0"/>
                  <a:cs typeface="NikoshBAN" pitchFamily="2" charset="0"/>
                </a:rPr>
                <a:t>ব্যাংক</a:t>
              </a:r>
              <a:r>
                <a:rPr lang="en-US" sz="6152" dirty="0">
                  <a:solidFill>
                    <a:srgbClr val="CD6A59"/>
                  </a:solidFill>
                  <a:latin typeface="NikoshBAN" pitchFamily="2" charset="0"/>
                  <a:cs typeface="NikoshBAN" pitchFamily="2" charset="0"/>
                </a:rPr>
                <a:t>(Central Bank)</a:t>
              </a:r>
            </a:p>
          </p:txBody>
        </p:sp>
        <p:sp>
          <p:nvSpPr>
            <p:cNvPr id="5" name="TextBox 5"/>
            <p:cNvSpPr txBox="1"/>
            <p:nvPr/>
          </p:nvSpPr>
          <p:spPr>
            <a:xfrm>
              <a:off x="0" y="4405871"/>
              <a:ext cx="24282395" cy="7299350"/>
            </a:xfrm>
            <a:prstGeom prst="rect">
              <a:avLst/>
            </a:prstGeom>
          </p:spPr>
          <p:txBody>
            <a:bodyPr lIns="0" tIns="0" rIns="0" bIns="0" rtlCol="0" anchor="t">
              <a:spAutoFit/>
            </a:bodyPr>
            <a:lstStyle/>
            <a:p>
              <a:pPr algn="just">
                <a:lnSpc>
                  <a:spcPts val="7220"/>
                </a:lnSpc>
              </a:pPr>
              <a:r>
                <a:rPr lang="en-US" sz="4297" dirty="0" err="1">
                  <a:solidFill>
                    <a:srgbClr val="CD6A59"/>
                  </a:solidFill>
                  <a:latin typeface="NikoshBAN" pitchFamily="2" charset="0"/>
                  <a:cs typeface="NikoshBAN" pitchFamily="2" charset="0"/>
                </a:rPr>
                <a:t>কেন্দ্রীয</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ব্যাংক</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হলো</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এমন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একটি</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প্রতিষ্ঠান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যা</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ব্যাংক-ব্যবস্থার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শীর্ষে</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অবস্থান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সমগ্র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ব্যাংক-ব্যবস্থা</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নিয়ন্ত্রণ</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এবং</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মুদ্রা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বাজারের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অভিভাবক</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হিসেবে</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কাজ</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করে।এটি</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সরকারের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মালিকানা</a:t>
              </a:r>
              <a:r>
                <a:rPr lang="en-US" sz="4297" dirty="0">
                  <a:solidFill>
                    <a:srgbClr val="CD6A59"/>
                  </a:solidFill>
                  <a:latin typeface="NikoshBAN" pitchFamily="2" charset="0"/>
                  <a:cs typeface="NikoshBAN" pitchFamily="2" charset="0"/>
                </a:rPr>
                <a:t> ও </a:t>
              </a:r>
              <a:r>
                <a:rPr lang="en-US" sz="4297" dirty="0" err="1">
                  <a:solidFill>
                    <a:srgbClr val="CD6A59"/>
                  </a:solidFill>
                  <a:latin typeface="NikoshBAN" pitchFamily="2" charset="0"/>
                  <a:cs typeface="NikoshBAN" pitchFamily="2" charset="0"/>
                </a:rPr>
                <a:t>নিয়ন্ত্রণে</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থেকে</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নোট</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মুদ্রা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প্রচলন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ঋণ</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নিয়ন্ত্রণ</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মুদ্রার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মান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সংরক্ষণ</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মুদ্রা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বাজার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বর্তমান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পরিচালনা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এবং</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সরকারের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আর্থিক</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উপদেষ্টা</a:t>
              </a:r>
              <a:r>
                <a:rPr lang="en-US" sz="4297" dirty="0">
                  <a:solidFill>
                    <a:srgbClr val="CD6A59"/>
                  </a:solidFill>
                  <a:latin typeface="NikoshBAN" pitchFamily="2" charset="0"/>
                  <a:cs typeface="NikoshBAN" pitchFamily="2" charset="0"/>
                </a:rPr>
                <a:t>  ও </a:t>
              </a:r>
              <a:r>
                <a:rPr lang="en-US" sz="4297" dirty="0" err="1">
                  <a:solidFill>
                    <a:srgbClr val="CD6A59"/>
                  </a:solidFill>
                  <a:latin typeface="NikoshBAN" pitchFamily="2" charset="0"/>
                  <a:cs typeface="NikoshBAN" pitchFamily="2" charset="0"/>
                </a:rPr>
                <a:t>ব্যাংকার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হিসেবে</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কাজ</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করে</a:t>
              </a:r>
              <a:r>
                <a:rPr lang="en-US" sz="4297" dirty="0">
                  <a:solidFill>
                    <a:srgbClr val="CD6A59"/>
                  </a:solidFill>
                  <a:latin typeface="NikoshBAN" pitchFamily="2" charset="0"/>
                  <a:cs typeface="NikoshBAN" pitchFamily="2" charset="0"/>
                </a:rPr>
                <a:t> । </a:t>
              </a:r>
              <a:r>
                <a:rPr lang="en-US" sz="4297" dirty="0" err="1">
                  <a:solidFill>
                    <a:srgbClr val="CD6A59"/>
                  </a:solidFill>
                  <a:latin typeface="NikoshBAN" pitchFamily="2" charset="0"/>
                  <a:cs typeface="NikoshBAN" pitchFamily="2" charset="0"/>
                </a:rPr>
                <a:t>এর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প্রধান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বৈশিষ্ট্য</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হলো</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এটি</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সরকার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কর্তৃক</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সর্বোচ্চ</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ক্ষমতা</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প্রাপ্ত</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আর্থিক</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প্রতিষ্ঠান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তাই</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এর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প্রধান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উদ্দেশ্য</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মুনাফা</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সর্বোচ্চকরণ</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নয</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বরং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দেশের</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অর্থনৈতিক</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স্থিতিশীলতা</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রক্ষা</a:t>
              </a:r>
              <a:r>
                <a:rPr lang="en-US" sz="4297" dirty="0">
                  <a:solidFill>
                    <a:srgbClr val="CD6A59"/>
                  </a:solidFill>
                  <a:latin typeface="NikoshBAN" pitchFamily="2" charset="0"/>
                  <a:cs typeface="NikoshBAN" pitchFamily="2" charset="0"/>
                </a:rPr>
                <a:t> , </a:t>
              </a:r>
              <a:r>
                <a:rPr lang="en-US" sz="4297" dirty="0" err="1">
                  <a:solidFill>
                    <a:srgbClr val="CD6A59"/>
                  </a:solidFill>
                  <a:latin typeface="NikoshBAN" pitchFamily="2" charset="0"/>
                  <a:cs typeface="NikoshBAN" pitchFamily="2" charset="0"/>
                </a:rPr>
                <a:t>উন্নয়ন</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এবং</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জনকল্যাণ</a:t>
              </a:r>
              <a:r>
                <a:rPr lang="en-US" sz="4297" dirty="0">
                  <a:solidFill>
                    <a:srgbClr val="CD6A59"/>
                  </a:solidFill>
                  <a:latin typeface="NikoshBAN" pitchFamily="2" charset="0"/>
                  <a:cs typeface="NikoshBAN" pitchFamily="2" charset="0"/>
                </a:rPr>
                <a:t> </a:t>
              </a:r>
              <a:r>
                <a:rPr lang="en-US" sz="4297" dirty="0" err="1">
                  <a:solidFill>
                    <a:srgbClr val="CD6A59"/>
                  </a:solidFill>
                  <a:latin typeface="NikoshBAN" pitchFamily="2" charset="0"/>
                  <a:cs typeface="NikoshBAN" pitchFamily="2" charset="0"/>
                </a:rPr>
                <a:t>সর্বোচ্চকরণ</a:t>
              </a:r>
              <a:r>
                <a:rPr lang="en-US" sz="4297" dirty="0">
                  <a:solidFill>
                    <a:srgbClr val="CD6A59"/>
                  </a:solidFill>
                  <a:latin typeface="NikoshBAN" pitchFamily="2" charset="0"/>
                  <a:cs typeface="NikoshBAN" pitchFamily="2" charset="0"/>
                </a:rPr>
                <a:t>।</a:t>
              </a:r>
            </a:p>
          </p:txBody>
        </p:sp>
      </p:grpSp>
      <p:pic>
        <p:nvPicPr>
          <p:cNvPr id="6" name="Picture 6"/>
          <p:cNvPicPr>
            <a:picLocks noChangeAspect="1"/>
          </p:cNvPicPr>
          <p:nvPr/>
        </p:nvPicPr>
        <p:blipFill>
          <a:blip r:embed="rId2"/>
          <a:srcRect/>
          <a:stretch>
            <a:fillRect/>
          </a:stretch>
        </p:blipFill>
        <p:spPr>
          <a:xfrm>
            <a:off x="7543800" y="1104900"/>
            <a:ext cx="2133600" cy="2133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2"/>
          <p:cNvSpPr txBox="1"/>
          <p:nvPr/>
        </p:nvSpPr>
        <p:spPr>
          <a:xfrm>
            <a:off x="1675007" y="1085850"/>
            <a:ext cx="6069497" cy="2049920"/>
          </a:xfrm>
          <a:prstGeom prst="rect">
            <a:avLst/>
          </a:prstGeom>
        </p:spPr>
        <p:txBody>
          <a:bodyPr lIns="0" tIns="0" rIns="0" bIns="0" rtlCol="0" anchor="t">
            <a:spAutoFit/>
          </a:bodyPr>
          <a:lstStyle/>
          <a:p>
            <a:pPr marL="0" lvl="0" indent="0" algn="l">
              <a:lnSpc>
                <a:spcPts val="7920"/>
              </a:lnSpc>
              <a:spcBef>
                <a:spcPct val="0"/>
              </a:spcBef>
            </a:pPr>
            <a:r>
              <a:rPr lang="en-US" sz="7200" dirty="0" err="1">
                <a:solidFill>
                  <a:srgbClr val="2E4052"/>
                </a:solidFill>
                <a:latin typeface="NikoshBAN" pitchFamily="2" charset="0"/>
                <a:cs typeface="NikoshBAN" pitchFamily="2" charset="0"/>
              </a:rPr>
              <a:t>কেন্দ্রীয</a:t>
            </a:r>
            <a:r>
              <a:rPr lang="en-US" sz="7200" dirty="0">
                <a:solidFill>
                  <a:srgbClr val="2E4052"/>
                </a:solidFill>
                <a:latin typeface="NikoshBAN" pitchFamily="2" charset="0"/>
                <a:cs typeface="NikoshBAN" pitchFamily="2" charset="0"/>
              </a:rPr>
              <a:t>়</a:t>
            </a:r>
            <a:r>
              <a:rPr lang="en-US" sz="7200" u="none" dirty="0">
                <a:solidFill>
                  <a:srgbClr val="2E4052"/>
                </a:solidFill>
                <a:latin typeface="NikoshBAN" pitchFamily="2" charset="0"/>
                <a:cs typeface="NikoshBAN" pitchFamily="2" charset="0"/>
              </a:rPr>
              <a:t> </a:t>
            </a:r>
            <a:r>
              <a:rPr lang="en-US" sz="7200" u="none" dirty="0" err="1">
                <a:solidFill>
                  <a:srgbClr val="2E4052"/>
                </a:solidFill>
                <a:latin typeface="NikoshBAN" pitchFamily="2" charset="0"/>
                <a:cs typeface="NikoshBAN" pitchFamily="2" charset="0"/>
              </a:rPr>
              <a:t>ব্যাংকের</a:t>
            </a:r>
            <a:r>
              <a:rPr lang="en-US" sz="7200" u="none" dirty="0">
                <a:solidFill>
                  <a:srgbClr val="2E4052"/>
                </a:solidFill>
                <a:latin typeface="NikoshBAN" pitchFamily="2" charset="0"/>
                <a:cs typeface="NikoshBAN" pitchFamily="2" charset="0"/>
              </a:rPr>
              <a:t> </a:t>
            </a:r>
            <a:r>
              <a:rPr lang="en-US" sz="7200" u="none" dirty="0" err="1">
                <a:solidFill>
                  <a:srgbClr val="2E4052"/>
                </a:solidFill>
                <a:latin typeface="NikoshBAN" pitchFamily="2" charset="0"/>
                <a:cs typeface="NikoshBAN" pitchFamily="2" charset="0"/>
              </a:rPr>
              <a:t>কার্যাবলি</a:t>
            </a:r>
            <a:endParaRPr lang="en-US" sz="7200" u="none" dirty="0">
              <a:solidFill>
                <a:srgbClr val="2E4052"/>
              </a:solidFill>
              <a:latin typeface="NikoshBAN" pitchFamily="2" charset="0"/>
              <a:cs typeface="NikoshBAN" pitchFamily="2" charset="0"/>
            </a:endParaRPr>
          </a:p>
        </p:txBody>
      </p:sp>
      <p:grpSp>
        <p:nvGrpSpPr>
          <p:cNvPr id="3" name="Group 3"/>
          <p:cNvGrpSpPr/>
          <p:nvPr/>
        </p:nvGrpSpPr>
        <p:grpSpPr>
          <a:xfrm>
            <a:off x="2851626" y="4555065"/>
            <a:ext cx="14250998" cy="2319930"/>
            <a:chOff x="-1127" y="-76200"/>
            <a:chExt cx="19001332" cy="3093240"/>
          </a:xfrm>
        </p:grpSpPr>
        <p:sp>
          <p:nvSpPr>
            <p:cNvPr id="4" name="TextBox 4"/>
            <p:cNvSpPr txBox="1"/>
            <p:nvPr/>
          </p:nvSpPr>
          <p:spPr>
            <a:xfrm>
              <a:off x="2866565" y="-76200"/>
              <a:ext cx="16133640" cy="3093240"/>
            </a:xfrm>
            <a:prstGeom prst="rect">
              <a:avLst/>
            </a:prstGeom>
          </p:spPr>
          <p:txBody>
            <a:bodyPr lIns="0" tIns="0" rIns="0" bIns="0" rtlCol="0" anchor="t">
              <a:spAutoFit/>
            </a:bodyPr>
            <a:lstStyle/>
            <a:p>
              <a:pPr marL="0" lvl="0" indent="0" algn="just">
                <a:lnSpc>
                  <a:spcPts val="6140"/>
                </a:lnSpc>
                <a:spcBef>
                  <a:spcPct val="0"/>
                </a:spcBef>
              </a:pPr>
              <a:r>
                <a:rPr lang="en-US" sz="4385" u="none" dirty="0">
                  <a:solidFill>
                    <a:srgbClr val="2E4052"/>
                  </a:solidFill>
                  <a:latin typeface="Clear Sans Regular"/>
                </a:rPr>
                <a:t> </a:t>
              </a:r>
              <a:r>
                <a:rPr lang="en-US" sz="4385" u="none" dirty="0" err="1">
                  <a:solidFill>
                    <a:srgbClr val="2E4052"/>
                  </a:solidFill>
                  <a:latin typeface="NikoshBAN" pitchFamily="2" charset="0"/>
                  <a:cs typeface="NikoshBAN" pitchFamily="2" charset="0"/>
                </a:rPr>
                <a:t>প্রত্যেক</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দেশের</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ব্যাংক</a:t>
              </a:r>
              <a:r>
                <a:rPr lang="en-US" sz="4385"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ব্যবস্থার</a:t>
              </a:r>
              <a:r>
                <a:rPr lang="en-US" sz="4385" dirty="0">
                  <a:solidFill>
                    <a:srgbClr val="2E4052"/>
                  </a:solidFill>
                  <a:latin typeface="NikoshBAN" pitchFamily="2" charset="0"/>
                  <a:cs typeface="NikoshBAN" pitchFamily="2" charset="0"/>
                </a:rPr>
                <a:t> </a:t>
              </a:r>
              <a:r>
                <a:rPr lang="en-US" sz="4385" u="none" dirty="0">
                  <a:solidFill>
                    <a:srgbClr val="2E4052"/>
                  </a:solidFill>
                  <a:latin typeface="NikoshBAN" pitchFamily="2" charset="0"/>
                  <a:cs typeface="NikoshBAN" pitchFamily="2" charset="0"/>
                </a:rPr>
                <a:t>ও</a:t>
              </a:r>
              <a:r>
                <a:rPr lang="en-US" sz="4385"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মুদ্রাবাজারের</a:t>
              </a:r>
              <a:r>
                <a:rPr lang="en-US" sz="4385"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অভিভাবক</a:t>
              </a:r>
              <a:r>
                <a:rPr lang="en-US" sz="4385" dirty="0">
                  <a:solidFill>
                    <a:srgbClr val="2E4052"/>
                  </a:solidFill>
                  <a:latin typeface="NikoshBAN" pitchFamily="2" charset="0"/>
                  <a:cs typeface="NikoshBAN" pitchFamily="2" charset="0"/>
                </a:rPr>
                <a:t> </a:t>
              </a:r>
              <a:r>
                <a:rPr lang="en-US" sz="4385" u="none" dirty="0">
                  <a:solidFill>
                    <a:srgbClr val="2E4052"/>
                  </a:solidFill>
                  <a:latin typeface="NikoshBAN" pitchFamily="2" charset="0"/>
                  <a:cs typeface="NikoshBAN" pitchFamily="2" charset="0"/>
                </a:rPr>
                <a:t>ও</a:t>
              </a:r>
              <a:r>
                <a:rPr lang="en-US" sz="4385"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নিয়ন্ত্রক</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হিসেবে</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কেন্দ্রীয</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ব্যাংকের</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সার্বিক</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অর্থনীতির</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স্বার্থে</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বিভিন্ন</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গুরুত্বপূর্ণ</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কাজ</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সম্পাদন</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করে</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নিম্ন</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কেন্দ্রীয</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ব্যাংকের</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কার্যাবলী</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আলোচনা</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করা</a:t>
              </a:r>
              <a:r>
                <a:rPr lang="en-US" sz="4385" u="none" dirty="0">
                  <a:solidFill>
                    <a:srgbClr val="2E4052"/>
                  </a:solidFill>
                  <a:latin typeface="NikoshBAN" pitchFamily="2" charset="0"/>
                  <a:cs typeface="NikoshBAN" pitchFamily="2" charset="0"/>
                </a:rPr>
                <a:t> </a:t>
              </a:r>
              <a:r>
                <a:rPr lang="en-US" sz="4385" u="none" dirty="0" err="1">
                  <a:solidFill>
                    <a:srgbClr val="2E4052"/>
                  </a:solidFill>
                  <a:latin typeface="NikoshBAN" pitchFamily="2" charset="0"/>
                  <a:cs typeface="NikoshBAN" pitchFamily="2" charset="0"/>
                </a:rPr>
                <a:t>হলো</a:t>
              </a:r>
              <a:r>
                <a:rPr lang="en-US" sz="4385" u="none" dirty="0">
                  <a:solidFill>
                    <a:srgbClr val="2E4052"/>
                  </a:solidFill>
                  <a:latin typeface="NikoshBAN" pitchFamily="2" charset="0"/>
                  <a:cs typeface="NikoshBAN" pitchFamily="2" charset="0"/>
                </a:rPr>
                <a:t>-</a:t>
              </a:r>
            </a:p>
          </p:txBody>
        </p:sp>
        <p:grpSp>
          <p:nvGrpSpPr>
            <p:cNvPr id="5" name="Group 5"/>
            <p:cNvGrpSpPr>
              <a:grpSpLocks noChangeAspect="1"/>
            </p:cNvGrpSpPr>
            <p:nvPr/>
          </p:nvGrpSpPr>
          <p:grpSpPr>
            <a:xfrm>
              <a:off x="-1127" y="1260141"/>
              <a:ext cx="1408245" cy="1475432"/>
              <a:chOff x="6696808" y="1100633"/>
              <a:chExt cx="10990386" cy="11514743"/>
            </a:xfrm>
          </p:grpSpPr>
          <p:sp>
            <p:nvSpPr>
              <p:cNvPr id="6" name="Freeform 6"/>
              <p:cNvSpPr/>
              <p:nvPr/>
            </p:nvSpPr>
            <p:spPr>
              <a:xfrm>
                <a:off x="6696808" y="1100633"/>
                <a:ext cx="10990386" cy="11514743"/>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97D7CE"/>
              </a:solidFill>
            </p:spPr>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2"/>
          <p:cNvSpPr txBox="1"/>
          <p:nvPr/>
        </p:nvSpPr>
        <p:spPr>
          <a:xfrm>
            <a:off x="1028700" y="1960681"/>
            <a:ext cx="10610079" cy="1074873"/>
          </a:xfrm>
          <a:prstGeom prst="rect">
            <a:avLst/>
          </a:prstGeom>
        </p:spPr>
        <p:txBody>
          <a:bodyPr lIns="0" tIns="0" rIns="0" bIns="0" rtlCol="0" anchor="t">
            <a:spAutoFit/>
          </a:bodyPr>
          <a:lstStyle/>
          <a:p>
            <a:pPr>
              <a:lnSpc>
                <a:spcPts val="8000"/>
              </a:lnSpc>
            </a:pPr>
            <a:r>
              <a:rPr lang="en-US" sz="8000">
                <a:solidFill>
                  <a:srgbClr val="6C11DF"/>
                </a:solidFill>
                <a:cs typeface="Pathway Gothic One"/>
              </a:rPr>
              <a:t>কেন্দ্রীয় ব্যাংকের কার্যাবলি</a:t>
            </a:r>
          </a:p>
        </p:txBody>
      </p:sp>
      <p:grpSp>
        <p:nvGrpSpPr>
          <p:cNvPr id="3" name="Group 3"/>
          <p:cNvGrpSpPr/>
          <p:nvPr/>
        </p:nvGrpSpPr>
        <p:grpSpPr>
          <a:xfrm>
            <a:off x="417579" y="4141382"/>
            <a:ext cx="4419814" cy="5384042"/>
            <a:chOff x="0" y="0"/>
            <a:chExt cx="5893086" cy="7178722"/>
          </a:xfrm>
        </p:grpSpPr>
        <p:sp>
          <p:nvSpPr>
            <p:cNvPr id="4" name="TextBox 4"/>
            <p:cNvSpPr txBox="1"/>
            <p:nvPr/>
          </p:nvSpPr>
          <p:spPr>
            <a:xfrm>
              <a:off x="0" y="1313675"/>
              <a:ext cx="5893086" cy="5865048"/>
            </a:xfrm>
            <a:prstGeom prst="rect">
              <a:avLst/>
            </a:prstGeom>
          </p:spPr>
          <p:txBody>
            <a:bodyPr lIns="0" tIns="0" rIns="0" bIns="0" rtlCol="0" anchor="t">
              <a:spAutoFit/>
            </a:bodyPr>
            <a:lstStyle/>
            <a:p>
              <a:pPr>
                <a:lnSpc>
                  <a:spcPts val="5040"/>
                </a:lnSpc>
                <a:spcBef>
                  <a:spcPct val="0"/>
                </a:spcBef>
              </a:pPr>
              <a:r>
                <a:rPr lang="en-US" sz="3600">
                  <a:solidFill>
                    <a:srgbClr val="280850"/>
                  </a:solidFill>
                  <a:cs typeface="Space Mono"/>
                </a:rPr>
                <a:t>কোন</a:t>
              </a:r>
              <a:r>
                <a:rPr lang="en-US" sz="3600">
                  <a:solidFill>
                    <a:srgbClr val="280850"/>
                  </a:solidFill>
                  <a:latin typeface="Space Mono"/>
                </a:rPr>
                <a:t> </a:t>
              </a:r>
              <a:r>
                <a:rPr lang="en-US" sz="3600">
                  <a:solidFill>
                    <a:srgbClr val="280850"/>
                  </a:solidFill>
                  <a:cs typeface="Space Mono"/>
                </a:rPr>
                <a:t>দেশে</a:t>
              </a:r>
              <a:r>
                <a:rPr lang="en-US" sz="3600">
                  <a:solidFill>
                    <a:srgbClr val="280850"/>
                  </a:solidFill>
                  <a:latin typeface="Space Mono"/>
                </a:rPr>
                <a:t> </a:t>
              </a:r>
              <a:r>
                <a:rPr lang="en-US" sz="3600">
                  <a:solidFill>
                    <a:srgbClr val="280850"/>
                  </a:solidFill>
                  <a:cs typeface="Space Mono"/>
                </a:rPr>
                <a:t>কেন্দ্রীয়</a:t>
              </a:r>
              <a:r>
                <a:rPr lang="en-US" sz="3600">
                  <a:solidFill>
                    <a:srgbClr val="280850"/>
                  </a:solidFill>
                  <a:latin typeface="Space Mono"/>
                </a:rPr>
                <a:t> </a:t>
              </a:r>
              <a:r>
                <a:rPr lang="en-US" sz="3600">
                  <a:solidFill>
                    <a:srgbClr val="280850"/>
                  </a:solidFill>
                  <a:cs typeface="Space Mono"/>
                </a:rPr>
                <a:t>ব্যাংকই</a:t>
              </a:r>
              <a:r>
                <a:rPr lang="en-US" sz="3600">
                  <a:solidFill>
                    <a:srgbClr val="280850"/>
                  </a:solidFill>
                  <a:latin typeface="Space Mono"/>
                </a:rPr>
                <a:t> </a:t>
              </a:r>
              <a:r>
                <a:rPr lang="en-US" sz="3600">
                  <a:solidFill>
                    <a:srgbClr val="280850"/>
                  </a:solidFill>
                  <a:cs typeface="Space Mono"/>
                </a:rPr>
                <a:t>নোট</a:t>
              </a:r>
              <a:r>
                <a:rPr lang="en-US" sz="3600">
                  <a:solidFill>
                    <a:srgbClr val="280850"/>
                  </a:solidFill>
                  <a:latin typeface="Space Mono"/>
                </a:rPr>
                <a:t> </a:t>
              </a:r>
              <a:r>
                <a:rPr lang="en-US" sz="3600">
                  <a:solidFill>
                    <a:srgbClr val="280850"/>
                  </a:solidFill>
                  <a:cs typeface="Space Mono"/>
                </a:rPr>
                <a:t>ও</a:t>
              </a:r>
              <a:r>
                <a:rPr lang="en-US" sz="3600">
                  <a:solidFill>
                    <a:srgbClr val="280850"/>
                  </a:solidFill>
                  <a:latin typeface="Space Mono"/>
                </a:rPr>
                <a:t> </a:t>
              </a:r>
              <a:r>
                <a:rPr lang="en-US" sz="3600">
                  <a:solidFill>
                    <a:srgbClr val="280850"/>
                  </a:solidFill>
                  <a:cs typeface="Space Mono"/>
                </a:rPr>
                <a:t>মুদ্রা</a:t>
              </a:r>
              <a:r>
                <a:rPr lang="en-US" sz="3600">
                  <a:solidFill>
                    <a:srgbClr val="280850"/>
                  </a:solidFill>
                  <a:latin typeface="Space Mono"/>
                </a:rPr>
                <a:t> </a:t>
              </a:r>
              <a:r>
                <a:rPr lang="en-US" sz="3600">
                  <a:solidFill>
                    <a:srgbClr val="280850"/>
                  </a:solidFill>
                  <a:cs typeface="Space Mono"/>
                </a:rPr>
                <a:t>প্রচলন</a:t>
              </a:r>
              <a:r>
                <a:rPr lang="en-US" sz="3600">
                  <a:solidFill>
                    <a:srgbClr val="280850"/>
                  </a:solidFill>
                  <a:latin typeface="Space Mono"/>
                </a:rPr>
                <a:t> </a:t>
              </a:r>
              <a:r>
                <a:rPr lang="en-US" sz="3600">
                  <a:solidFill>
                    <a:srgbClr val="280850"/>
                  </a:solidFill>
                  <a:cs typeface="Space Mono"/>
                </a:rPr>
                <a:t>করে।</a:t>
              </a:r>
              <a:r>
                <a:rPr lang="en-US" sz="3600">
                  <a:solidFill>
                    <a:srgbClr val="280850"/>
                  </a:solidFill>
                  <a:latin typeface="Space Mono"/>
                </a:rPr>
                <a:t> </a:t>
              </a:r>
              <a:r>
                <a:rPr lang="en-US" sz="3600">
                  <a:solidFill>
                    <a:srgbClr val="280850"/>
                  </a:solidFill>
                  <a:cs typeface="Space Mono"/>
                </a:rPr>
                <a:t>এ</a:t>
              </a:r>
              <a:r>
                <a:rPr lang="en-US" sz="3600">
                  <a:solidFill>
                    <a:srgbClr val="280850"/>
                  </a:solidFill>
                  <a:latin typeface="Space Mono"/>
                </a:rPr>
                <a:t> </a:t>
              </a:r>
              <a:r>
                <a:rPr lang="en-US" sz="3600">
                  <a:solidFill>
                    <a:srgbClr val="280850"/>
                  </a:solidFill>
                  <a:cs typeface="Space Mono"/>
                </a:rPr>
                <a:t>ব্যাংক</a:t>
              </a:r>
              <a:r>
                <a:rPr lang="en-US" sz="3600">
                  <a:solidFill>
                    <a:srgbClr val="280850"/>
                  </a:solidFill>
                  <a:latin typeface="Space Mono"/>
                </a:rPr>
                <a:t> </a:t>
              </a:r>
              <a:r>
                <a:rPr lang="en-US" sz="3600">
                  <a:solidFill>
                    <a:srgbClr val="280850"/>
                  </a:solidFill>
                  <a:cs typeface="Space Mono"/>
                </a:rPr>
                <a:t>দেশের</a:t>
              </a:r>
              <a:r>
                <a:rPr lang="en-US" sz="3600">
                  <a:solidFill>
                    <a:srgbClr val="280850"/>
                  </a:solidFill>
                  <a:latin typeface="Space Mono"/>
                </a:rPr>
                <a:t> </a:t>
              </a:r>
              <a:r>
                <a:rPr lang="en-US" sz="3600">
                  <a:solidFill>
                    <a:srgbClr val="280850"/>
                  </a:solidFill>
                  <a:cs typeface="Space Mono"/>
                </a:rPr>
                <a:t>প্রয়োজনের</a:t>
              </a:r>
              <a:r>
                <a:rPr lang="en-US" sz="3600">
                  <a:solidFill>
                    <a:srgbClr val="280850"/>
                  </a:solidFill>
                  <a:latin typeface="Space Mono"/>
                </a:rPr>
                <a:t> </a:t>
              </a:r>
              <a:r>
                <a:rPr lang="en-US" sz="3600">
                  <a:solidFill>
                    <a:srgbClr val="280850"/>
                  </a:solidFill>
                  <a:cs typeface="Space Mono"/>
                </a:rPr>
                <a:t>সাথে</a:t>
              </a:r>
              <a:r>
                <a:rPr lang="en-US" sz="3600">
                  <a:solidFill>
                    <a:srgbClr val="280850"/>
                  </a:solidFill>
                  <a:latin typeface="Space Mono"/>
                </a:rPr>
                <a:t> </a:t>
              </a:r>
              <a:r>
                <a:rPr lang="en-US" sz="3600">
                  <a:solidFill>
                    <a:srgbClr val="280850"/>
                  </a:solidFill>
                  <a:cs typeface="Space Mono"/>
                </a:rPr>
                <a:t>সামঞ্জস্য</a:t>
              </a:r>
              <a:r>
                <a:rPr lang="en-US" sz="3600">
                  <a:solidFill>
                    <a:srgbClr val="280850"/>
                  </a:solidFill>
                  <a:latin typeface="Space Mono"/>
                </a:rPr>
                <a:t> </a:t>
              </a:r>
              <a:r>
                <a:rPr lang="en-US" sz="3600">
                  <a:solidFill>
                    <a:srgbClr val="280850"/>
                  </a:solidFill>
                  <a:cs typeface="Space Mono"/>
                </a:rPr>
                <a:t>রেখে</a:t>
              </a:r>
              <a:r>
                <a:rPr lang="en-US" sz="3600">
                  <a:solidFill>
                    <a:srgbClr val="280850"/>
                  </a:solidFill>
                  <a:latin typeface="Space Mono"/>
                </a:rPr>
                <a:t> </a:t>
              </a:r>
              <a:r>
                <a:rPr lang="en-US" sz="3600">
                  <a:solidFill>
                    <a:srgbClr val="280850"/>
                  </a:solidFill>
                  <a:cs typeface="Space Mono"/>
                </a:rPr>
                <a:t>নোট</a:t>
              </a:r>
              <a:r>
                <a:rPr lang="en-US" sz="3600">
                  <a:solidFill>
                    <a:srgbClr val="280850"/>
                  </a:solidFill>
                  <a:latin typeface="Space Mono"/>
                </a:rPr>
                <a:t> </a:t>
              </a:r>
              <a:r>
                <a:rPr lang="en-US" sz="3600">
                  <a:solidFill>
                    <a:srgbClr val="280850"/>
                  </a:solidFill>
                  <a:cs typeface="Space Mono"/>
                </a:rPr>
                <a:t>প্রচলন</a:t>
              </a:r>
              <a:r>
                <a:rPr lang="en-US" sz="3600">
                  <a:solidFill>
                    <a:srgbClr val="280850"/>
                  </a:solidFill>
                  <a:latin typeface="Space Mono"/>
                </a:rPr>
                <a:t> </a:t>
              </a:r>
              <a:r>
                <a:rPr lang="en-US" sz="3600">
                  <a:solidFill>
                    <a:srgbClr val="280850"/>
                  </a:solidFill>
                  <a:cs typeface="Space Mono"/>
                </a:rPr>
                <a:t>করে।</a:t>
              </a:r>
            </a:p>
          </p:txBody>
        </p:sp>
        <p:sp>
          <p:nvSpPr>
            <p:cNvPr id="5" name="TextBox 5"/>
            <p:cNvSpPr txBox="1"/>
            <p:nvPr/>
          </p:nvSpPr>
          <p:spPr>
            <a:xfrm>
              <a:off x="0" y="85725"/>
              <a:ext cx="5893086" cy="883899"/>
            </a:xfrm>
            <a:prstGeom prst="rect">
              <a:avLst/>
            </a:prstGeom>
          </p:spPr>
          <p:txBody>
            <a:bodyPr lIns="0" tIns="0" rIns="0" bIns="0" rtlCol="0" anchor="t">
              <a:spAutoFit/>
            </a:bodyPr>
            <a:lstStyle/>
            <a:p>
              <a:pPr>
                <a:lnSpc>
                  <a:spcPts val="4799"/>
                </a:lnSpc>
              </a:pPr>
              <a:r>
                <a:rPr lang="en-US" sz="4799">
                  <a:solidFill>
                    <a:srgbClr val="6C11DF"/>
                  </a:solidFill>
                  <a:cs typeface="Pathway Gothic One"/>
                </a:rPr>
                <a:t>নোট ও মুদ্রা</a:t>
              </a:r>
              <a:r>
                <a:rPr lang="en-US" sz="4799">
                  <a:solidFill>
                    <a:srgbClr val="6C11DF"/>
                  </a:solidFill>
                  <a:latin typeface="Pathway Gothic One"/>
                </a:rPr>
                <a:t> </a:t>
              </a:r>
              <a:r>
                <a:rPr lang="en-US" sz="4799">
                  <a:solidFill>
                    <a:srgbClr val="6C11DF"/>
                  </a:solidFill>
                  <a:cs typeface="Pathway Gothic One"/>
                </a:rPr>
                <a:t>প্রচলন</a:t>
              </a:r>
            </a:p>
          </p:txBody>
        </p:sp>
      </p:grpSp>
      <p:pic>
        <p:nvPicPr>
          <p:cNvPr id="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1860579">
            <a:off x="7593050" y="-7234758"/>
            <a:ext cx="11651777" cy="11918455"/>
          </a:xfrm>
          <a:prstGeom prst="rect">
            <a:avLst/>
          </a:prstGeom>
        </p:spPr>
      </p:pic>
      <p:grpSp>
        <p:nvGrpSpPr>
          <p:cNvPr id="7" name="Group 7"/>
          <p:cNvGrpSpPr/>
          <p:nvPr/>
        </p:nvGrpSpPr>
        <p:grpSpPr>
          <a:xfrm>
            <a:off x="5758573" y="4125836"/>
            <a:ext cx="5318043" cy="5484673"/>
            <a:chOff x="0" y="0"/>
            <a:chExt cx="7090724" cy="7312897"/>
          </a:xfrm>
        </p:grpSpPr>
        <p:sp>
          <p:nvSpPr>
            <p:cNvPr id="8" name="TextBox 8"/>
            <p:cNvSpPr txBox="1"/>
            <p:nvPr/>
          </p:nvSpPr>
          <p:spPr>
            <a:xfrm>
              <a:off x="0" y="1332725"/>
              <a:ext cx="7090724" cy="5980172"/>
            </a:xfrm>
            <a:prstGeom prst="rect">
              <a:avLst/>
            </a:prstGeom>
          </p:spPr>
          <p:txBody>
            <a:bodyPr lIns="0" tIns="0" rIns="0" bIns="0" rtlCol="0" anchor="t">
              <a:spAutoFit/>
            </a:bodyPr>
            <a:lstStyle/>
            <a:p>
              <a:pPr>
                <a:lnSpc>
                  <a:spcPts val="4479"/>
                </a:lnSpc>
                <a:spcBef>
                  <a:spcPct val="0"/>
                </a:spcBef>
              </a:pPr>
              <a:r>
                <a:rPr lang="en-US" sz="3199">
                  <a:solidFill>
                    <a:srgbClr val="280850"/>
                  </a:solidFill>
                  <a:cs typeface="Space Mono"/>
                </a:rPr>
                <a:t>কেন্দ্রীয়</a:t>
              </a:r>
              <a:r>
                <a:rPr lang="en-US" sz="3199">
                  <a:solidFill>
                    <a:srgbClr val="280850"/>
                  </a:solidFill>
                  <a:latin typeface="Space Mono"/>
                </a:rPr>
                <a:t> </a:t>
              </a:r>
              <a:r>
                <a:rPr lang="en-US" sz="3199">
                  <a:solidFill>
                    <a:srgbClr val="280850"/>
                  </a:solidFill>
                  <a:cs typeface="Space Mono"/>
                </a:rPr>
                <a:t>ব্যাংক</a:t>
              </a:r>
              <a:r>
                <a:rPr lang="en-US" sz="3199">
                  <a:solidFill>
                    <a:srgbClr val="280850"/>
                  </a:solidFill>
                  <a:latin typeface="Space Mono"/>
                </a:rPr>
                <a:t> </a:t>
              </a:r>
              <a:r>
                <a:rPr lang="en-US" sz="3199">
                  <a:solidFill>
                    <a:srgbClr val="280850"/>
                  </a:solidFill>
                  <a:cs typeface="Space Mono"/>
                </a:rPr>
                <a:t>বিভিন্ন</a:t>
              </a:r>
              <a:r>
                <a:rPr lang="en-US" sz="3199">
                  <a:solidFill>
                    <a:srgbClr val="280850"/>
                  </a:solidFill>
                  <a:latin typeface="Space Mono"/>
                </a:rPr>
                <a:t> </a:t>
              </a:r>
              <a:r>
                <a:rPr lang="en-US" sz="3199">
                  <a:solidFill>
                    <a:srgbClr val="280850"/>
                  </a:solidFill>
                  <a:cs typeface="Space Mono"/>
                </a:rPr>
                <a:t>খাত</a:t>
              </a:r>
              <a:r>
                <a:rPr lang="en-US" sz="3199">
                  <a:solidFill>
                    <a:srgbClr val="280850"/>
                  </a:solidFill>
                  <a:latin typeface="Space Mono"/>
                </a:rPr>
                <a:t> </a:t>
              </a:r>
              <a:r>
                <a:rPr lang="en-US" sz="3199">
                  <a:solidFill>
                    <a:srgbClr val="280850"/>
                  </a:solidFill>
                  <a:cs typeface="Space Mono"/>
                </a:rPr>
                <a:t>থেকে</a:t>
              </a:r>
              <a:r>
                <a:rPr lang="en-US" sz="3199">
                  <a:solidFill>
                    <a:srgbClr val="280850"/>
                  </a:solidFill>
                  <a:latin typeface="Space Mono"/>
                </a:rPr>
                <a:t> </a:t>
              </a:r>
              <a:r>
                <a:rPr lang="en-US" sz="3199">
                  <a:solidFill>
                    <a:srgbClr val="280850"/>
                  </a:solidFill>
                  <a:cs typeface="Space Mono"/>
                </a:rPr>
                <a:t>সরকারের</a:t>
              </a:r>
              <a:r>
                <a:rPr lang="en-US" sz="3199">
                  <a:solidFill>
                    <a:srgbClr val="280850"/>
                  </a:solidFill>
                  <a:latin typeface="Space Mono"/>
                </a:rPr>
                <a:t> </a:t>
              </a:r>
              <a:r>
                <a:rPr lang="en-US" sz="3199">
                  <a:solidFill>
                    <a:srgbClr val="280850"/>
                  </a:solidFill>
                  <a:cs typeface="Space Mono"/>
                </a:rPr>
                <a:t>রাজস্ব</a:t>
              </a:r>
              <a:r>
                <a:rPr lang="en-US" sz="3199">
                  <a:solidFill>
                    <a:srgbClr val="280850"/>
                  </a:solidFill>
                  <a:latin typeface="Space Mono"/>
                </a:rPr>
                <a:t> </a:t>
              </a:r>
              <a:r>
                <a:rPr lang="en-US" sz="3199">
                  <a:solidFill>
                    <a:srgbClr val="280850"/>
                  </a:solidFill>
                  <a:cs typeface="Space Mono"/>
                </a:rPr>
                <a:t>পাওনা</a:t>
              </a:r>
              <a:r>
                <a:rPr lang="en-US" sz="3199">
                  <a:solidFill>
                    <a:srgbClr val="280850"/>
                  </a:solidFill>
                  <a:latin typeface="Space Mono"/>
                </a:rPr>
                <a:t> </a:t>
              </a:r>
              <a:r>
                <a:rPr lang="en-US" sz="3199">
                  <a:solidFill>
                    <a:srgbClr val="280850"/>
                  </a:solidFill>
                  <a:cs typeface="Space Mono"/>
                </a:rPr>
                <a:t>সরকারের</a:t>
              </a:r>
              <a:r>
                <a:rPr lang="en-US" sz="3199">
                  <a:solidFill>
                    <a:srgbClr val="280850"/>
                  </a:solidFill>
                  <a:latin typeface="Space Mono"/>
                </a:rPr>
                <a:t> </a:t>
              </a:r>
              <a:r>
                <a:rPr lang="en-US" sz="3199">
                  <a:solidFill>
                    <a:srgbClr val="280850"/>
                  </a:solidFill>
                  <a:cs typeface="Space Mono"/>
                </a:rPr>
                <a:t>হিসাবে</a:t>
              </a:r>
              <a:r>
                <a:rPr lang="en-US" sz="3199">
                  <a:solidFill>
                    <a:srgbClr val="280850"/>
                  </a:solidFill>
                  <a:latin typeface="Space Mono"/>
                </a:rPr>
                <a:t> </a:t>
              </a:r>
              <a:r>
                <a:rPr lang="en-US" sz="3199">
                  <a:solidFill>
                    <a:srgbClr val="280850"/>
                  </a:solidFill>
                  <a:cs typeface="Space Mono"/>
                </a:rPr>
                <a:t>জমা</a:t>
              </a:r>
              <a:r>
                <a:rPr lang="en-US" sz="3199">
                  <a:solidFill>
                    <a:srgbClr val="280850"/>
                  </a:solidFill>
                  <a:latin typeface="Space Mono"/>
                </a:rPr>
                <a:t> </a:t>
              </a:r>
              <a:r>
                <a:rPr lang="en-US" sz="3199">
                  <a:solidFill>
                    <a:srgbClr val="280850"/>
                  </a:solidFill>
                  <a:cs typeface="Space Mono"/>
                </a:rPr>
                <a:t>করে</a:t>
              </a:r>
              <a:r>
                <a:rPr lang="en-US" sz="3199">
                  <a:solidFill>
                    <a:srgbClr val="280850"/>
                  </a:solidFill>
                  <a:latin typeface="Space Mono"/>
                </a:rPr>
                <a:t> </a:t>
              </a:r>
              <a:r>
                <a:rPr lang="en-US" sz="3199">
                  <a:solidFill>
                    <a:srgbClr val="280850"/>
                  </a:solidFill>
                  <a:cs typeface="Space Mono"/>
                </a:rPr>
                <a:t>এবং</a:t>
              </a:r>
              <a:r>
                <a:rPr lang="en-US" sz="3199">
                  <a:solidFill>
                    <a:srgbClr val="280850"/>
                  </a:solidFill>
                  <a:latin typeface="Space Mono"/>
                </a:rPr>
                <a:t> </a:t>
              </a:r>
              <a:r>
                <a:rPr lang="en-US" sz="3199">
                  <a:solidFill>
                    <a:srgbClr val="280850"/>
                  </a:solidFill>
                  <a:cs typeface="Space Mono"/>
                </a:rPr>
                <a:t>সরকারের</a:t>
              </a:r>
              <a:r>
                <a:rPr lang="en-US" sz="3199">
                  <a:solidFill>
                    <a:srgbClr val="280850"/>
                  </a:solidFill>
                  <a:latin typeface="Space Mono"/>
                </a:rPr>
                <a:t> </a:t>
              </a:r>
              <a:r>
                <a:rPr lang="en-US" sz="3199">
                  <a:solidFill>
                    <a:srgbClr val="280850"/>
                  </a:solidFill>
                  <a:cs typeface="Space Mono"/>
                </a:rPr>
                <a:t>নির্দেশ</a:t>
              </a:r>
              <a:r>
                <a:rPr lang="en-US" sz="3199">
                  <a:solidFill>
                    <a:srgbClr val="280850"/>
                  </a:solidFill>
                  <a:latin typeface="Space Mono"/>
                </a:rPr>
                <a:t> </a:t>
              </a:r>
              <a:r>
                <a:rPr lang="en-US" sz="3199">
                  <a:solidFill>
                    <a:srgbClr val="280850"/>
                  </a:solidFill>
                  <a:cs typeface="Space Mono"/>
                </a:rPr>
                <a:t>অনুযায়ী</a:t>
              </a:r>
              <a:r>
                <a:rPr lang="en-US" sz="3199">
                  <a:solidFill>
                    <a:srgbClr val="280850"/>
                  </a:solidFill>
                  <a:latin typeface="Space Mono"/>
                </a:rPr>
                <a:t> </a:t>
              </a:r>
              <a:r>
                <a:rPr lang="en-US" sz="3199">
                  <a:solidFill>
                    <a:srgbClr val="280850"/>
                  </a:solidFill>
                  <a:cs typeface="Space Mono"/>
                </a:rPr>
                <a:t>বিভিন্ন খাতে অর্থ প্রদান করে</a:t>
              </a:r>
              <a:r>
                <a:rPr lang="en-US" sz="3199">
                  <a:solidFill>
                    <a:srgbClr val="280850"/>
                  </a:solidFill>
                  <a:latin typeface="Space Mono"/>
                </a:rPr>
                <a:t> </a:t>
              </a:r>
              <a:r>
                <a:rPr lang="en-US" sz="3199">
                  <a:solidFill>
                    <a:srgbClr val="280850"/>
                  </a:solidFill>
                  <a:cs typeface="Space Mono"/>
                </a:rPr>
                <a:t>।আর্থিক</a:t>
              </a:r>
              <a:r>
                <a:rPr lang="en-US" sz="3199">
                  <a:solidFill>
                    <a:srgbClr val="280850"/>
                  </a:solidFill>
                  <a:latin typeface="Space Mono"/>
                </a:rPr>
                <a:t> </a:t>
              </a:r>
              <a:r>
                <a:rPr lang="en-US" sz="3199">
                  <a:solidFill>
                    <a:srgbClr val="280850"/>
                  </a:solidFill>
                  <a:cs typeface="Space Mono"/>
                </a:rPr>
                <a:t>সংকটের</a:t>
              </a:r>
              <a:r>
                <a:rPr lang="en-US" sz="3199">
                  <a:solidFill>
                    <a:srgbClr val="280850"/>
                  </a:solidFill>
                  <a:latin typeface="Space Mono"/>
                </a:rPr>
                <a:t> </a:t>
              </a:r>
              <a:r>
                <a:rPr lang="en-US" sz="3199">
                  <a:solidFill>
                    <a:srgbClr val="280850"/>
                  </a:solidFill>
                  <a:cs typeface="Space Mono"/>
                </a:rPr>
                <a:t>সময় সরকারকে স্বল্প ও দীর্ঘমেয়াদী ঋণ প্রদান করে।</a:t>
              </a:r>
            </a:p>
          </p:txBody>
        </p:sp>
        <p:sp>
          <p:nvSpPr>
            <p:cNvPr id="9" name="TextBox 9"/>
            <p:cNvSpPr txBox="1"/>
            <p:nvPr/>
          </p:nvSpPr>
          <p:spPr>
            <a:xfrm>
              <a:off x="0" y="85725"/>
              <a:ext cx="7090724" cy="883899"/>
            </a:xfrm>
            <a:prstGeom prst="rect">
              <a:avLst/>
            </a:prstGeom>
          </p:spPr>
          <p:txBody>
            <a:bodyPr lIns="0" tIns="0" rIns="0" bIns="0" rtlCol="0" anchor="t">
              <a:spAutoFit/>
            </a:bodyPr>
            <a:lstStyle/>
            <a:p>
              <a:pPr>
                <a:lnSpc>
                  <a:spcPts val="4799"/>
                </a:lnSpc>
              </a:pPr>
              <a:r>
                <a:rPr lang="en-US" sz="4799">
                  <a:solidFill>
                    <a:srgbClr val="6C11DF"/>
                  </a:solidFill>
                  <a:cs typeface="Pathway Gothic One"/>
                </a:rPr>
                <a:t>সরকারের</a:t>
              </a:r>
              <a:r>
                <a:rPr lang="en-US" sz="4799">
                  <a:solidFill>
                    <a:srgbClr val="6C11DF"/>
                  </a:solidFill>
                  <a:latin typeface="Pathway Gothic One"/>
                </a:rPr>
                <a:t> ব্যাংক</a:t>
              </a:r>
            </a:p>
          </p:txBody>
        </p:sp>
      </p:grpSp>
      <p:grpSp>
        <p:nvGrpSpPr>
          <p:cNvPr id="10" name="Group 10"/>
          <p:cNvGrpSpPr/>
          <p:nvPr/>
        </p:nvGrpSpPr>
        <p:grpSpPr>
          <a:xfrm>
            <a:off x="11638779" y="4232453"/>
            <a:ext cx="5777860" cy="4919229"/>
            <a:chOff x="0" y="0"/>
            <a:chExt cx="7703814" cy="6558972"/>
          </a:xfrm>
        </p:grpSpPr>
        <p:sp>
          <p:nvSpPr>
            <p:cNvPr id="11" name="TextBox 11"/>
            <p:cNvSpPr txBox="1"/>
            <p:nvPr/>
          </p:nvSpPr>
          <p:spPr>
            <a:xfrm>
              <a:off x="0" y="1332725"/>
              <a:ext cx="7703814" cy="5226248"/>
            </a:xfrm>
            <a:prstGeom prst="rect">
              <a:avLst/>
            </a:prstGeom>
          </p:spPr>
          <p:txBody>
            <a:bodyPr lIns="0" tIns="0" rIns="0" bIns="0" rtlCol="0" anchor="t">
              <a:spAutoFit/>
            </a:bodyPr>
            <a:lstStyle/>
            <a:p>
              <a:pPr>
                <a:lnSpc>
                  <a:spcPts val="4479"/>
                </a:lnSpc>
                <a:spcBef>
                  <a:spcPct val="0"/>
                </a:spcBef>
              </a:pPr>
              <a:r>
                <a:rPr lang="en-US" sz="3199">
                  <a:solidFill>
                    <a:srgbClr val="280850"/>
                  </a:solidFill>
                  <a:cs typeface="Space Mono"/>
                </a:rPr>
                <a:t>কেন্দ্রীয়</a:t>
              </a:r>
              <a:r>
                <a:rPr lang="en-US" sz="3199">
                  <a:solidFill>
                    <a:srgbClr val="280850"/>
                  </a:solidFill>
                  <a:latin typeface="Space Mono"/>
                </a:rPr>
                <a:t> </a:t>
              </a:r>
              <a:r>
                <a:rPr lang="en-US" sz="3199">
                  <a:solidFill>
                    <a:srgbClr val="280850"/>
                  </a:solidFill>
                  <a:cs typeface="Space Mono"/>
                </a:rPr>
                <a:t>ব্যাংক</a:t>
              </a:r>
              <a:r>
                <a:rPr lang="en-US" sz="3199">
                  <a:solidFill>
                    <a:srgbClr val="280850"/>
                  </a:solidFill>
                  <a:latin typeface="Space Mono"/>
                </a:rPr>
                <a:t> </a:t>
              </a:r>
              <a:r>
                <a:rPr lang="en-US" sz="3199">
                  <a:solidFill>
                    <a:srgbClr val="280850"/>
                  </a:solidFill>
                  <a:cs typeface="Space Mono"/>
                </a:rPr>
                <a:t>দেশে</a:t>
              </a:r>
              <a:r>
                <a:rPr lang="en-US" sz="3199">
                  <a:solidFill>
                    <a:srgbClr val="280850"/>
                  </a:solidFill>
                  <a:latin typeface="Space Mono"/>
                </a:rPr>
                <a:t> </a:t>
              </a:r>
              <a:r>
                <a:rPr lang="en-US" sz="3199">
                  <a:solidFill>
                    <a:srgbClr val="280850"/>
                  </a:solidFill>
                  <a:cs typeface="Space Mono"/>
                </a:rPr>
                <a:t>নতুন</a:t>
              </a:r>
              <a:r>
                <a:rPr lang="en-US" sz="3199">
                  <a:solidFill>
                    <a:srgbClr val="280850"/>
                  </a:solidFill>
                  <a:latin typeface="Space Mono"/>
                </a:rPr>
                <a:t> </a:t>
              </a:r>
              <a:r>
                <a:rPr lang="en-US" sz="3199">
                  <a:solidFill>
                    <a:srgbClr val="280850"/>
                  </a:solidFill>
                  <a:cs typeface="Space Mono"/>
                </a:rPr>
                <a:t>ব্যাংক</a:t>
              </a:r>
              <a:r>
                <a:rPr lang="en-US" sz="3199">
                  <a:solidFill>
                    <a:srgbClr val="280850"/>
                  </a:solidFill>
                  <a:latin typeface="Space Mono"/>
                </a:rPr>
                <a:t> </a:t>
              </a:r>
              <a:r>
                <a:rPr lang="en-US" sz="3199">
                  <a:solidFill>
                    <a:srgbClr val="280850"/>
                  </a:solidFill>
                  <a:cs typeface="Space Mono"/>
                </a:rPr>
                <a:t>ও</a:t>
              </a:r>
              <a:r>
                <a:rPr lang="en-US" sz="3199">
                  <a:solidFill>
                    <a:srgbClr val="280850"/>
                  </a:solidFill>
                  <a:latin typeface="Space Mono"/>
                </a:rPr>
                <a:t> </a:t>
              </a:r>
              <a:r>
                <a:rPr lang="en-US" sz="3199">
                  <a:solidFill>
                    <a:srgbClr val="280850"/>
                  </a:solidFill>
                  <a:cs typeface="Space Mono"/>
                </a:rPr>
                <a:t>শাখা</a:t>
              </a:r>
              <a:r>
                <a:rPr lang="en-US" sz="3199">
                  <a:solidFill>
                    <a:srgbClr val="280850"/>
                  </a:solidFill>
                  <a:latin typeface="Space Mono"/>
                </a:rPr>
                <a:t> </a:t>
              </a:r>
              <a:r>
                <a:rPr lang="en-US" sz="3199">
                  <a:solidFill>
                    <a:srgbClr val="280850"/>
                  </a:solidFill>
                  <a:cs typeface="Space Mono"/>
                </a:rPr>
                <a:t>প্রতিষ্ঠানকে</a:t>
              </a:r>
              <a:r>
                <a:rPr lang="en-US" sz="3199">
                  <a:solidFill>
                    <a:srgbClr val="280850"/>
                  </a:solidFill>
                  <a:latin typeface="Space Mono"/>
                </a:rPr>
                <a:t> </a:t>
              </a:r>
              <a:r>
                <a:rPr lang="en-US" sz="3199">
                  <a:solidFill>
                    <a:srgbClr val="280850"/>
                  </a:solidFill>
                  <a:cs typeface="Space Mono"/>
                </a:rPr>
                <a:t>অনুমতি</a:t>
              </a:r>
              <a:r>
                <a:rPr lang="en-US" sz="3199">
                  <a:solidFill>
                    <a:srgbClr val="280850"/>
                  </a:solidFill>
                  <a:latin typeface="Space Mono"/>
                </a:rPr>
                <a:t> </a:t>
              </a:r>
              <a:r>
                <a:rPr lang="en-US" sz="3199">
                  <a:solidFill>
                    <a:srgbClr val="280850"/>
                  </a:solidFill>
                  <a:cs typeface="Space Mono"/>
                </a:rPr>
                <a:t>প্রদান</a:t>
              </a:r>
              <a:r>
                <a:rPr lang="en-US" sz="3199">
                  <a:solidFill>
                    <a:srgbClr val="280850"/>
                  </a:solidFill>
                  <a:latin typeface="Space Mono"/>
                </a:rPr>
                <a:t> </a:t>
              </a:r>
              <a:r>
                <a:rPr lang="en-US" sz="3199">
                  <a:solidFill>
                    <a:srgbClr val="280850"/>
                  </a:solidFill>
                  <a:cs typeface="Space Mono"/>
                </a:rPr>
                <a:t>করে।</a:t>
              </a:r>
              <a:r>
                <a:rPr lang="en-US" sz="3199">
                  <a:solidFill>
                    <a:srgbClr val="280850"/>
                  </a:solidFill>
                  <a:latin typeface="Space Mono"/>
                </a:rPr>
                <a:t> </a:t>
              </a:r>
              <a:r>
                <a:rPr lang="en-US" sz="3199">
                  <a:solidFill>
                    <a:srgbClr val="280850"/>
                  </a:solidFill>
                  <a:cs typeface="Space Mono"/>
                </a:rPr>
                <a:t>তার</a:t>
              </a:r>
              <a:r>
                <a:rPr lang="en-US" sz="3199">
                  <a:solidFill>
                    <a:srgbClr val="280850"/>
                  </a:solidFill>
                  <a:latin typeface="Space Mono"/>
                </a:rPr>
                <a:t> </a:t>
              </a:r>
              <a:r>
                <a:rPr lang="en-US" sz="3199">
                  <a:solidFill>
                    <a:srgbClr val="280850"/>
                  </a:solidFill>
                  <a:cs typeface="Space Mono"/>
                </a:rPr>
                <a:t>অধীন</a:t>
              </a:r>
              <a:r>
                <a:rPr lang="en-US" sz="3199">
                  <a:solidFill>
                    <a:srgbClr val="280850"/>
                  </a:solidFill>
                  <a:latin typeface="Space Mono"/>
                </a:rPr>
                <a:t> </a:t>
              </a:r>
              <a:r>
                <a:rPr lang="en-US" sz="3199">
                  <a:solidFill>
                    <a:srgbClr val="280850"/>
                  </a:solidFill>
                  <a:cs typeface="Space Mono"/>
                </a:rPr>
                <a:t>তালিকাভুক্ত</a:t>
              </a:r>
              <a:r>
                <a:rPr lang="en-US" sz="3199">
                  <a:solidFill>
                    <a:srgbClr val="280850"/>
                  </a:solidFill>
                  <a:latin typeface="Space Mono"/>
                </a:rPr>
                <a:t> </a:t>
              </a:r>
              <a:r>
                <a:rPr lang="en-US" sz="3199">
                  <a:solidFill>
                    <a:srgbClr val="280850"/>
                  </a:solidFill>
                  <a:cs typeface="Space Mono"/>
                </a:rPr>
                <a:t>ব্যাংকসমূহকে</a:t>
              </a:r>
              <a:r>
                <a:rPr lang="en-US" sz="3199">
                  <a:solidFill>
                    <a:srgbClr val="280850"/>
                  </a:solidFill>
                  <a:latin typeface="Space Mono"/>
                </a:rPr>
                <a:t> </a:t>
              </a:r>
              <a:r>
                <a:rPr lang="en-US" sz="3199">
                  <a:solidFill>
                    <a:srgbClr val="280850"/>
                  </a:solidFill>
                  <a:cs typeface="Space Mono"/>
                </a:rPr>
                <a:t>সঠিকভাবে</a:t>
              </a:r>
              <a:r>
                <a:rPr lang="en-US" sz="3199">
                  <a:solidFill>
                    <a:srgbClr val="280850"/>
                  </a:solidFill>
                  <a:latin typeface="Space Mono"/>
                </a:rPr>
                <a:t> </a:t>
              </a:r>
              <a:r>
                <a:rPr lang="en-US" sz="3199">
                  <a:solidFill>
                    <a:srgbClr val="280850"/>
                  </a:solidFill>
                  <a:cs typeface="Space Mono"/>
                </a:rPr>
                <a:t>পরিচালনার</a:t>
              </a:r>
              <a:r>
                <a:rPr lang="en-US" sz="3199">
                  <a:solidFill>
                    <a:srgbClr val="280850"/>
                  </a:solidFill>
                  <a:latin typeface="Space Mono"/>
                </a:rPr>
                <a:t> </a:t>
              </a:r>
              <a:r>
                <a:rPr lang="en-US" sz="3199">
                  <a:solidFill>
                    <a:srgbClr val="280850"/>
                  </a:solidFill>
                  <a:cs typeface="Space Mono"/>
                </a:rPr>
                <a:t>জন্য</a:t>
              </a:r>
              <a:r>
                <a:rPr lang="en-US" sz="3199">
                  <a:solidFill>
                    <a:srgbClr val="280850"/>
                  </a:solidFill>
                  <a:latin typeface="Space Mono"/>
                </a:rPr>
                <a:t> </a:t>
              </a:r>
              <a:r>
                <a:rPr lang="en-US" sz="3199">
                  <a:solidFill>
                    <a:srgbClr val="280850"/>
                  </a:solidFill>
                  <a:cs typeface="Space Mono"/>
                </a:rPr>
                <a:t>দিক-নির্দেশনা</a:t>
              </a:r>
              <a:r>
                <a:rPr lang="en-US" sz="3199">
                  <a:solidFill>
                    <a:srgbClr val="280850"/>
                  </a:solidFill>
                  <a:latin typeface="Space Mono"/>
                </a:rPr>
                <a:t> </a:t>
              </a:r>
              <a:r>
                <a:rPr lang="en-US" sz="3199">
                  <a:solidFill>
                    <a:srgbClr val="280850"/>
                  </a:solidFill>
                  <a:cs typeface="Space Mono"/>
                </a:rPr>
                <a:t>ও</a:t>
              </a:r>
              <a:r>
                <a:rPr lang="en-US" sz="3199">
                  <a:solidFill>
                    <a:srgbClr val="280850"/>
                  </a:solidFill>
                  <a:latin typeface="Space Mono"/>
                </a:rPr>
                <a:t> </a:t>
              </a:r>
              <a:r>
                <a:rPr lang="en-US" sz="3199">
                  <a:solidFill>
                    <a:srgbClr val="280850"/>
                  </a:solidFill>
                  <a:cs typeface="Space Mono"/>
                </a:rPr>
                <a:t>পরামর্শ প্রদান</a:t>
              </a:r>
              <a:r>
                <a:rPr lang="en-US" sz="3199">
                  <a:solidFill>
                    <a:srgbClr val="280850"/>
                  </a:solidFill>
                  <a:latin typeface="Space Mono"/>
                </a:rPr>
                <a:t> </a:t>
              </a:r>
              <a:r>
                <a:rPr lang="en-US" sz="3199">
                  <a:solidFill>
                    <a:srgbClr val="280850"/>
                  </a:solidFill>
                  <a:cs typeface="Space Mono"/>
                </a:rPr>
                <a:t>করে।</a:t>
              </a:r>
            </a:p>
          </p:txBody>
        </p:sp>
        <p:sp>
          <p:nvSpPr>
            <p:cNvPr id="12" name="TextBox 12"/>
            <p:cNvSpPr txBox="1"/>
            <p:nvPr/>
          </p:nvSpPr>
          <p:spPr>
            <a:xfrm>
              <a:off x="0" y="85725"/>
              <a:ext cx="7703814" cy="883899"/>
            </a:xfrm>
            <a:prstGeom prst="rect">
              <a:avLst/>
            </a:prstGeom>
          </p:spPr>
          <p:txBody>
            <a:bodyPr lIns="0" tIns="0" rIns="0" bIns="0" rtlCol="0" anchor="t">
              <a:spAutoFit/>
            </a:bodyPr>
            <a:lstStyle/>
            <a:p>
              <a:pPr>
                <a:lnSpc>
                  <a:spcPts val="4799"/>
                </a:lnSpc>
              </a:pPr>
              <a:r>
                <a:rPr lang="en-US" sz="4799">
                  <a:solidFill>
                    <a:srgbClr val="6C11DF"/>
                  </a:solidFill>
                  <a:cs typeface="Pathway Gothic One"/>
                </a:rPr>
                <a:t>অন্যান্য ব্যাংকের</a:t>
              </a:r>
              <a:r>
                <a:rPr lang="en-US" sz="4799">
                  <a:solidFill>
                    <a:srgbClr val="6C11DF"/>
                  </a:solidFill>
                  <a:latin typeface="Pathway Gothic One"/>
                </a:rPr>
                <a:t> </a:t>
              </a:r>
              <a:r>
                <a:rPr lang="en-US" sz="4799">
                  <a:solidFill>
                    <a:srgbClr val="6C11DF"/>
                  </a:solidFill>
                  <a:cs typeface="Pathway Gothic One"/>
                </a:rPr>
                <a:t>ব্যাংক</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3" name="Group 3"/>
          <p:cNvGrpSpPr/>
          <p:nvPr/>
        </p:nvGrpSpPr>
        <p:grpSpPr>
          <a:xfrm>
            <a:off x="596294" y="1669810"/>
            <a:ext cx="8327943" cy="6370024"/>
            <a:chOff x="0" y="0"/>
            <a:chExt cx="70189126" cy="53687498"/>
          </a:xfrm>
          <a:solidFill>
            <a:srgbClr val="00B050"/>
          </a:solidFill>
        </p:grpSpPr>
        <p:sp>
          <p:nvSpPr>
            <p:cNvPr id="4" name="Freeform 4"/>
            <p:cNvSpPr/>
            <p:nvPr/>
          </p:nvSpPr>
          <p:spPr>
            <a:xfrm>
              <a:off x="72390" y="72390"/>
              <a:ext cx="70044347" cy="53542719"/>
            </a:xfrm>
            <a:custGeom>
              <a:avLst/>
              <a:gdLst/>
              <a:ahLst/>
              <a:cxnLst/>
              <a:rect l="l" t="t" r="r" b="b"/>
              <a:pathLst>
                <a:path w="70044347" h="53542719">
                  <a:moveTo>
                    <a:pt x="0" y="0"/>
                  </a:moveTo>
                  <a:lnTo>
                    <a:pt x="70044347" y="0"/>
                  </a:lnTo>
                  <a:lnTo>
                    <a:pt x="70044347" y="53542719"/>
                  </a:lnTo>
                  <a:lnTo>
                    <a:pt x="0" y="53542719"/>
                  </a:lnTo>
                  <a:lnTo>
                    <a:pt x="0" y="0"/>
                  </a:lnTo>
                  <a:close/>
                </a:path>
              </a:pathLst>
            </a:custGeom>
            <a:grpFill/>
          </p:spPr>
        </p:sp>
        <p:sp>
          <p:nvSpPr>
            <p:cNvPr id="5" name="Freeform 5"/>
            <p:cNvSpPr/>
            <p:nvPr/>
          </p:nvSpPr>
          <p:spPr>
            <a:xfrm>
              <a:off x="0" y="0"/>
              <a:ext cx="70189123" cy="53687495"/>
            </a:xfrm>
            <a:custGeom>
              <a:avLst/>
              <a:gdLst/>
              <a:ahLst/>
              <a:cxnLst/>
              <a:rect l="l" t="t" r="r" b="b"/>
              <a:pathLst>
                <a:path w="70189123" h="53687495">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grpFill/>
          </p:spPr>
        </p:sp>
      </p:grpSp>
      <p:grpSp>
        <p:nvGrpSpPr>
          <p:cNvPr id="6" name="Group 6"/>
          <p:cNvGrpSpPr/>
          <p:nvPr/>
        </p:nvGrpSpPr>
        <p:grpSpPr>
          <a:xfrm>
            <a:off x="1108679" y="3071349"/>
            <a:ext cx="7244746" cy="3112942"/>
            <a:chOff x="0" y="76200"/>
            <a:chExt cx="9659662" cy="4150590"/>
          </a:xfrm>
        </p:grpSpPr>
        <p:sp>
          <p:nvSpPr>
            <p:cNvPr id="7" name="TextBox 7"/>
            <p:cNvSpPr txBox="1"/>
            <p:nvPr/>
          </p:nvSpPr>
          <p:spPr>
            <a:xfrm>
              <a:off x="0" y="1177236"/>
              <a:ext cx="9659662" cy="3049554"/>
            </a:xfrm>
            <a:prstGeom prst="rect">
              <a:avLst/>
            </a:prstGeom>
          </p:spPr>
          <p:txBody>
            <a:bodyPr lIns="0" tIns="0" rIns="0" bIns="0" rtlCol="0" ancho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4479"/>
                </a:lnSpc>
                <a:spcBef>
                  <a:spcPct val="0"/>
                </a:spcBef>
              </a:pPr>
              <a:r>
                <a:rPr lang="en-US" sz="3199"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কোন দেশের অর্থনৈতিক উন্নয়নের ক্ষেত্রে ঋণের স্বল্পতা ও আধিক্য উভয়ই ক্ষতিকর। কেননা বাণিজ্যিক ব্যাংক সমূহ যে ঋণ দেয় তা মোট অর্থের যোগান এর মধ্যে অন্তর্ভুক্ত হয়, </a:t>
              </a:r>
            </a:p>
            <a:p>
              <a:pPr>
                <a:lnSpc>
                  <a:spcPts val="4479"/>
                </a:lnSpc>
                <a:spcBef>
                  <a:spcPct val="0"/>
                </a:spcBef>
              </a:pPr>
              <a:r>
                <a:rPr lang="en-US" sz="3199"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যব দামস্তর এবং অর্থের মূল্যের উপর প্রভাব বিস্তার করে।</a:t>
              </a:r>
            </a:p>
          </p:txBody>
        </p:sp>
        <p:sp>
          <p:nvSpPr>
            <p:cNvPr id="8" name="TextBox 8"/>
            <p:cNvSpPr txBox="1"/>
            <p:nvPr/>
          </p:nvSpPr>
          <p:spPr>
            <a:xfrm>
              <a:off x="0" y="76200"/>
              <a:ext cx="9659662" cy="754052"/>
            </a:xfrm>
            <a:prstGeom prst="rect">
              <a:avLst/>
            </a:prstGeom>
          </p:spPr>
          <p:txBody>
            <a:bodyPr lIns="0" tIns="0" rIns="0" bIns="0" rtlCol="0" ancho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4200"/>
                </a:lnSpc>
              </a:pPr>
              <a:r>
                <a:rPr lang="en-US" sz="4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ঋণ নিয়ন্ত্রণ</a:t>
              </a:r>
            </a:p>
          </p:txBody>
        </p:sp>
      </p:grpSp>
      <p:grpSp>
        <p:nvGrpSpPr>
          <p:cNvPr id="10" name="Group 10"/>
          <p:cNvGrpSpPr/>
          <p:nvPr/>
        </p:nvGrpSpPr>
        <p:grpSpPr>
          <a:xfrm>
            <a:off x="9717104" y="1669810"/>
            <a:ext cx="8327943" cy="6370024"/>
            <a:chOff x="0" y="0"/>
            <a:chExt cx="70189126" cy="53687498"/>
          </a:xfrm>
          <a:solidFill>
            <a:srgbClr val="00B050"/>
          </a:solidFill>
        </p:grpSpPr>
        <p:sp>
          <p:nvSpPr>
            <p:cNvPr id="11" name="Freeform 11"/>
            <p:cNvSpPr/>
            <p:nvPr/>
          </p:nvSpPr>
          <p:spPr>
            <a:xfrm>
              <a:off x="72390" y="72390"/>
              <a:ext cx="70044347" cy="53542719"/>
            </a:xfrm>
            <a:custGeom>
              <a:avLst/>
              <a:gdLst/>
              <a:ahLst/>
              <a:cxnLst/>
              <a:rect l="l" t="t" r="r" b="b"/>
              <a:pathLst>
                <a:path w="70044347" h="53542719">
                  <a:moveTo>
                    <a:pt x="0" y="0"/>
                  </a:moveTo>
                  <a:lnTo>
                    <a:pt x="70044347" y="0"/>
                  </a:lnTo>
                  <a:lnTo>
                    <a:pt x="70044347" y="53542719"/>
                  </a:lnTo>
                  <a:lnTo>
                    <a:pt x="0" y="53542719"/>
                  </a:lnTo>
                  <a:lnTo>
                    <a:pt x="0" y="0"/>
                  </a:lnTo>
                  <a:close/>
                </a:path>
              </a:pathLst>
            </a:custGeom>
            <a:grpFill/>
          </p:spPr>
        </p:sp>
        <p:sp>
          <p:nvSpPr>
            <p:cNvPr id="12" name="Freeform 12"/>
            <p:cNvSpPr/>
            <p:nvPr/>
          </p:nvSpPr>
          <p:spPr>
            <a:xfrm>
              <a:off x="0" y="0"/>
              <a:ext cx="70189123" cy="53687495"/>
            </a:xfrm>
            <a:custGeom>
              <a:avLst/>
              <a:gdLst/>
              <a:ahLst/>
              <a:cxnLst/>
              <a:rect l="l" t="t" r="r" b="b"/>
              <a:pathLst>
                <a:path w="70189123" h="53687495">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grpFill/>
          </p:spPr>
        </p:sp>
      </p:grpSp>
      <p:grpSp>
        <p:nvGrpSpPr>
          <p:cNvPr id="13" name="Group 13"/>
          <p:cNvGrpSpPr/>
          <p:nvPr/>
        </p:nvGrpSpPr>
        <p:grpSpPr>
          <a:xfrm>
            <a:off x="10196582" y="1950896"/>
            <a:ext cx="7368988" cy="4658327"/>
            <a:chOff x="0" y="76200"/>
            <a:chExt cx="9825318" cy="6211102"/>
          </a:xfrm>
          <a:solidFill>
            <a:srgbClr val="00B050"/>
          </a:solidFill>
        </p:grpSpPr>
        <p:sp>
          <p:nvSpPr>
            <p:cNvPr id="14" name="TextBox 14"/>
            <p:cNvSpPr txBox="1"/>
            <p:nvPr/>
          </p:nvSpPr>
          <p:spPr>
            <a:xfrm>
              <a:off x="0" y="1186761"/>
              <a:ext cx="9825318" cy="5100541"/>
            </a:xfrm>
            <a:prstGeom prst="rect">
              <a:avLst/>
            </a:prstGeom>
            <a:grpFill/>
          </p:spPr>
          <p:txBody>
            <a:bodyPr lIns="0" tIns="0" rIns="0" bIns="0" rtlCol="0" ancho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5040"/>
                </a:lnSpc>
                <a:spcBef>
                  <a:spcPct val="0"/>
                </a:spcBef>
              </a:pPr>
              <a:r>
                <a:rPr lang="en-US" sz="36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কেন্দ্রীয় ব্যাংকের তালিকাভুক্ত ব্যাংক সমূহ কখনো আর্থিক সংকটের সম্মুখীন হয়ে অন্য কোন উৎস থেকে ঋণ সংগ্রহ করতে ব্যর্থ হলে কেন্দ্রীয় ব্যাংকের শরণাপন্ন হয়। তখন কেন্দ্রীয় ব্যাংক সংকটাপন্ন ব্যাংকসমূহের এর নির্দিষ্ট জামানতের বিপরীতে ও বিভিন্ন ঋণপত্রের বিপরীতে ঋণ প্রদান করে।</a:t>
              </a:r>
            </a:p>
          </p:txBody>
        </p:sp>
        <p:sp>
          <p:nvSpPr>
            <p:cNvPr id="15" name="TextBox 15"/>
            <p:cNvSpPr txBox="1"/>
            <p:nvPr/>
          </p:nvSpPr>
          <p:spPr>
            <a:xfrm>
              <a:off x="0" y="76200"/>
              <a:ext cx="9825318" cy="754052"/>
            </a:xfrm>
            <a:prstGeom prst="rect">
              <a:avLst/>
            </a:prstGeom>
            <a:grpFill/>
          </p:spPr>
          <p:txBody>
            <a:bodyPr lIns="0" tIns="0" rIns="0" bIns="0" rtlCol="0" ancho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4200"/>
                </a:lnSpc>
              </a:pPr>
              <a:r>
                <a:rPr lang="en-US" sz="4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সর্বশেষ ঋণদাতা</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3" name="Group 3"/>
          <p:cNvGrpSpPr/>
          <p:nvPr/>
        </p:nvGrpSpPr>
        <p:grpSpPr>
          <a:xfrm>
            <a:off x="393096" y="1236316"/>
            <a:ext cx="8220498" cy="6287840"/>
            <a:chOff x="0" y="0"/>
            <a:chExt cx="70189126" cy="53687498"/>
          </a:xfrm>
        </p:grpSpPr>
        <p:sp>
          <p:nvSpPr>
            <p:cNvPr id="4" name="Freeform 4"/>
            <p:cNvSpPr/>
            <p:nvPr/>
          </p:nvSpPr>
          <p:spPr>
            <a:xfrm>
              <a:off x="72390" y="72390"/>
              <a:ext cx="70044347" cy="53542719"/>
            </a:xfrm>
            <a:custGeom>
              <a:avLst/>
              <a:gdLst/>
              <a:ahLst/>
              <a:cxnLst/>
              <a:rect l="l" t="t" r="r" b="b"/>
              <a:pathLst>
                <a:path w="70044347" h="53542719">
                  <a:moveTo>
                    <a:pt x="0" y="0"/>
                  </a:moveTo>
                  <a:lnTo>
                    <a:pt x="70044347" y="0"/>
                  </a:lnTo>
                  <a:lnTo>
                    <a:pt x="70044347" y="53542719"/>
                  </a:lnTo>
                  <a:lnTo>
                    <a:pt x="0" y="53542719"/>
                  </a:lnTo>
                  <a:lnTo>
                    <a:pt x="0" y="0"/>
                  </a:lnTo>
                  <a:close/>
                </a:path>
              </a:pathLst>
            </a:custGeom>
            <a:solidFill>
              <a:srgbClr val="FFFF00"/>
            </a:solidFill>
            <a:ln>
              <a:solidFill>
                <a:schemeClr val="bg1"/>
              </a:solidFill>
            </a:ln>
          </p:spPr>
        </p:sp>
        <p:sp>
          <p:nvSpPr>
            <p:cNvPr id="5" name="Freeform 5"/>
            <p:cNvSpPr/>
            <p:nvPr/>
          </p:nvSpPr>
          <p:spPr>
            <a:xfrm>
              <a:off x="0" y="0"/>
              <a:ext cx="70189123" cy="53687495"/>
            </a:xfrm>
            <a:custGeom>
              <a:avLst/>
              <a:gdLst/>
              <a:ahLst/>
              <a:cxnLst/>
              <a:rect l="l" t="t" r="r" b="b"/>
              <a:pathLst>
                <a:path w="70189123" h="53687495">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solidFill>
              <a:srgbClr val="6C11DF"/>
            </a:solidFill>
            <a:ln>
              <a:solidFill>
                <a:srgbClr val="FFFF00"/>
              </a:solidFill>
            </a:ln>
          </p:spPr>
        </p:sp>
      </p:grpSp>
      <p:grpSp>
        <p:nvGrpSpPr>
          <p:cNvPr id="6" name="Group 6"/>
          <p:cNvGrpSpPr/>
          <p:nvPr/>
        </p:nvGrpSpPr>
        <p:grpSpPr>
          <a:xfrm>
            <a:off x="1028700" y="2132725"/>
            <a:ext cx="7485718" cy="4206899"/>
            <a:chOff x="0" y="95251"/>
            <a:chExt cx="9980957" cy="5609198"/>
          </a:xfrm>
        </p:grpSpPr>
        <p:sp>
          <p:nvSpPr>
            <p:cNvPr id="7" name="TextBox 7"/>
            <p:cNvSpPr txBox="1"/>
            <p:nvPr/>
          </p:nvSpPr>
          <p:spPr>
            <a:xfrm>
              <a:off x="0" y="2789635"/>
              <a:ext cx="9980957" cy="2914814"/>
            </a:xfrm>
            <a:prstGeom prst="rect">
              <a:avLst/>
            </a:prstGeom>
          </p:spPr>
          <p:txBody>
            <a:bodyPr lIns="0" tIns="0" rIns="0" bIns="0" rtlCol="0" anchor="t">
              <a:spAutoFit/>
            </a:bodyPr>
            <a:lstStyle/>
            <a:p>
              <a:pPr>
                <a:lnSpc>
                  <a:spcPts val="4301"/>
                </a:lnSpc>
                <a:spcBef>
                  <a:spcPct val="0"/>
                </a:spcBef>
              </a:pPr>
              <a:r>
                <a:rPr lang="en-US" sz="3072" dirty="0" err="1">
                  <a:solidFill>
                    <a:srgbClr val="280850"/>
                  </a:solidFill>
                  <a:latin typeface="NikoshBAN" pitchFamily="2" charset="0"/>
                  <a:cs typeface="NikoshBAN" pitchFamily="2" charset="0"/>
                </a:rPr>
                <a:t>বৈদেশিক</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লেনদেনে</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ভারসাম্য</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আনয়ন</a:t>
              </a:r>
              <a:r>
                <a:rPr lang="en-US" sz="3072" dirty="0">
                  <a:solidFill>
                    <a:srgbClr val="280850"/>
                  </a:solidFill>
                  <a:latin typeface="NikoshBAN" pitchFamily="2" charset="0"/>
                  <a:cs typeface="NikoshBAN" pitchFamily="2" charset="0"/>
                </a:rPr>
                <a:t> ও </a:t>
              </a:r>
              <a:r>
                <a:rPr lang="en-US" sz="3072" dirty="0" err="1">
                  <a:solidFill>
                    <a:srgbClr val="280850"/>
                  </a:solidFill>
                  <a:latin typeface="NikoshBAN" pitchFamily="2" charset="0"/>
                  <a:cs typeface="NikoshBAN" pitchFamily="2" charset="0"/>
                </a:rPr>
                <a:t>স্থিতিশীলতা</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বজায</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রাখার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জন্য</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কেন্দ্রীয</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ব্যাংক</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দেশীয</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মুদ্রার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সাথে</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বিদেশি</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মুদ্রার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বিনিময</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হার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নির্ধারণ</a:t>
              </a:r>
              <a:r>
                <a:rPr lang="en-US" sz="3072" dirty="0">
                  <a:solidFill>
                    <a:srgbClr val="280850"/>
                  </a:solidFill>
                  <a:latin typeface="NikoshBAN" pitchFamily="2" charset="0"/>
                  <a:cs typeface="NikoshBAN" pitchFamily="2" charset="0"/>
                </a:rPr>
                <a:t> ও </a:t>
              </a:r>
              <a:r>
                <a:rPr lang="en-US" sz="3072" dirty="0" err="1">
                  <a:solidFill>
                    <a:srgbClr val="280850"/>
                  </a:solidFill>
                  <a:latin typeface="NikoshBAN" pitchFamily="2" charset="0"/>
                  <a:cs typeface="NikoshBAN" pitchFamily="2" charset="0"/>
                </a:rPr>
                <a:t>নিয়ন্ত্রণ</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করে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যেমন</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টাকার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বিপরীতে</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ডলার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ইউরো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ইত্যাদির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বিনিময</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হার</a:t>
              </a:r>
              <a:r>
                <a:rPr lang="en-US" sz="3072" dirty="0">
                  <a:solidFill>
                    <a:srgbClr val="280850"/>
                  </a:solidFill>
                  <a:latin typeface="NikoshBAN" pitchFamily="2" charset="0"/>
                  <a:cs typeface="NikoshBAN" pitchFamily="2" charset="0"/>
                </a:rPr>
                <a:t> </a:t>
              </a:r>
              <a:r>
                <a:rPr lang="en-US" sz="3072" dirty="0" err="1">
                  <a:solidFill>
                    <a:srgbClr val="280850"/>
                  </a:solidFill>
                  <a:latin typeface="NikoshBAN" pitchFamily="2" charset="0"/>
                  <a:cs typeface="NikoshBAN" pitchFamily="2" charset="0"/>
                </a:rPr>
                <a:t>নির্ধারণ</a:t>
              </a:r>
              <a:r>
                <a:rPr lang="en-US" sz="3072" dirty="0">
                  <a:solidFill>
                    <a:srgbClr val="280850"/>
                  </a:solidFill>
                  <a:latin typeface="NikoshBAN" pitchFamily="2" charset="0"/>
                  <a:cs typeface="NikoshBAN" pitchFamily="2" charset="0"/>
                </a:rPr>
                <a:t>।</a:t>
              </a:r>
            </a:p>
          </p:txBody>
        </p:sp>
        <p:sp>
          <p:nvSpPr>
            <p:cNvPr id="8" name="TextBox 8"/>
            <p:cNvSpPr txBox="1"/>
            <p:nvPr/>
          </p:nvSpPr>
          <p:spPr>
            <a:xfrm>
              <a:off x="0" y="95251"/>
              <a:ext cx="9980957" cy="1042336"/>
            </a:xfrm>
            <a:prstGeom prst="rect">
              <a:avLst/>
            </a:prstGeom>
          </p:spPr>
          <p:txBody>
            <a:bodyPr lIns="0" tIns="0" rIns="0" bIns="0" rtlCol="0" anchor="t">
              <a:spAutoFit/>
            </a:bodyPr>
            <a:lstStyle/>
            <a:p>
              <a:pPr>
                <a:lnSpc>
                  <a:spcPts val="5821"/>
                </a:lnSpc>
              </a:pPr>
              <a:r>
                <a:rPr lang="en-US" sz="5821" dirty="0" err="1">
                  <a:solidFill>
                    <a:srgbClr val="6C11DF"/>
                  </a:solidFill>
                  <a:latin typeface="NikoshBAN" pitchFamily="2" charset="0"/>
                  <a:cs typeface="NikoshBAN" pitchFamily="2" charset="0"/>
                </a:rPr>
                <a:t>বিনিময</a:t>
              </a:r>
              <a:r>
                <a:rPr lang="en-US" sz="5821" dirty="0">
                  <a:solidFill>
                    <a:srgbClr val="6C11DF"/>
                  </a:solidFill>
                  <a:latin typeface="NikoshBAN" pitchFamily="2" charset="0"/>
                  <a:cs typeface="NikoshBAN" pitchFamily="2" charset="0"/>
                </a:rPr>
                <a:t>় </a:t>
              </a:r>
              <a:r>
                <a:rPr lang="en-US" sz="5821" dirty="0" err="1">
                  <a:solidFill>
                    <a:srgbClr val="6C11DF"/>
                  </a:solidFill>
                  <a:latin typeface="NikoshBAN" pitchFamily="2" charset="0"/>
                  <a:cs typeface="NikoshBAN" pitchFamily="2" charset="0"/>
                </a:rPr>
                <a:t>হার</a:t>
              </a:r>
              <a:r>
                <a:rPr lang="en-US" sz="5821" dirty="0">
                  <a:solidFill>
                    <a:srgbClr val="6C11DF"/>
                  </a:solidFill>
                  <a:latin typeface="NikoshBAN" pitchFamily="2" charset="0"/>
                  <a:cs typeface="NikoshBAN" pitchFamily="2" charset="0"/>
                </a:rPr>
                <a:t> </a:t>
              </a:r>
              <a:r>
                <a:rPr lang="en-US" sz="5821" dirty="0" err="1">
                  <a:solidFill>
                    <a:srgbClr val="6C11DF"/>
                  </a:solidFill>
                  <a:latin typeface="NikoshBAN" pitchFamily="2" charset="0"/>
                  <a:cs typeface="NikoshBAN" pitchFamily="2" charset="0"/>
                </a:rPr>
                <a:t>নির্ধারণ</a:t>
              </a:r>
              <a:r>
                <a:rPr lang="en-US" sz="5821" dirty="0">
                  <a:solidFill>
                    <a:srgbClr val="6C11DF"/>
                  </a:solidFill>
                  <a:latin typeface="NikoshBAN" pitchFamily="2" charset="0"/>
                  <a:cs typeface="NikoshBAN" pitchFamily="2" charset="0"/>
                </a:rPr>
                <a:t> ও </a:t>
              </a:r>
              <a:r>
                <a:rPr lang="en-US" sz="5821" dirty="0" err="1">
                  <a:solidFill>
                    <a:srgbClr val="6C11DF"/>
                  </a:solidFill>
                  <a:latin typeface="NikoshBAN" pitchFamily="2" charset="0"/>
                  <a:cs typeface="NikoshBAN" pitchFamily="2" charset="0"/>
                </a:rPr>
                <a:t>নিয়ন্ত্রণ</a:t>
              </a:r>
              <a:endParaRPr lang="en-US" sz="5821" dirty="0">
                <a:solidFill>
                  <a:srgbClr val="6C11DF"/>
                </a:solidFill>
                <a:latin typeface="NikoshBAN" pitchFamily="2" charset="0"/>
                <a:cs typeface="NikoshBAN" pitchFamily="2" charset="0"/>
              </a:endParaRPr>
            </a:p>
          </p:txBody>
        </p:sp>
      </p:grpSp>
      <p:grpSp>
        <p:nvGrpSpPr>
          <p:cNvPr id="10" name="Group 10"/>
          <p:cNvGrpSpPr/>
          <p:nvPr/>
        </p:nvGrpSpPr>
        <p:grpSpPr>
          <a:xfrm>
            <a:off x="9753600" y="1257300"/>
            <a:ext cx="8220498" cy="6287840"/>
            <a:chOff x="0" y="0"/>
            <a:chExt cx="70189126" cy="53687498"/>
          </a:xfrm>
          <a:solidFill>
            <a:srgbClr val="FFFF00"/>
          </a:solidFill>
        </p:grpSpPr>
        <p:sp>
          <p:nvSpPr>
            <p:cNvPr id="11" name="Freeform 11"/>
            <p:cNvSpPr/>
            <p:nvPr/>
          </p:nvSpPr>
          <p:spPr>
            <a:xfrm>
              <a:off x="72390" y="72390"/>
              <a:ext cx="70044347" cy="53542719"/>
            </a:xfrm>
            <a:custGeom>
              <a:avLst/>
              <a:gdLst/>
              <a:ahLst/>
              <a:cxnLst/>
              <a:rect l="l" t="t" r="r" b="b"/>
              <a:pathLst>
                <a:path w="70044347" h="53542719">
                  <a:moveTo>
                    <a:pt x="0" y="0"/>
                  </a:moveTo>
                  <a:lnTo>
                    <a:pt x="70044347" y="0"/>
                  </a:lnTo>
                  <a:lnTo>
                    <a:pt x="70044347" y="53542719"/>
                  </a:lnTo>
                  <a:lnTo>
                    <a:pt x="0" y="53542719"/>
                  </a:lnTo>
                  <a:lnTo>
                    <a:pt x="0" y="0"/>
                  </a:lnTo>
                  <a:close/>
                </a:path>
              </a:pathLst>
            </a:custGeom>
            <a:grpFill/>
          </p:spPr>
        </p:sp>
        <p:sp>
          <p:nvSpPr>
            <p:cNvPr id="12" name="Freeform 12"/>
            <p:cNvSpPr/>
            <p:nvPr/>
          </p:nvSpPr>
          <p:spPr>
            <a:xfrm>
              <a:off x="0" y="0"/>
              <a:ext cx="70189123" cy="53687495"/>
            </a:xfrm>
            <a:custGeom>
              <a:avLst/>
              <a:gdLst/>
              <a:ahLst/>
              <a:cxnLst/>
              <a:rect l="l" t="t" r="r" b="b"/>
              <a:pathLst>
                <a:path w="70189123" h="53687495">
                  <a:moveTo>
                    <a:pt x="70044345" y="53542716"/>
                  </a:moveTo>
                  <a:lnTo>
                    <a:pt x="70189123" y="53542716"/>
                  </a:lnTo>
                  <a:lnTo>
                    <a:pt x="70189123" y="53687495"/>
                  </a:lnTo>
                  <a:lnTo>
                    <a:pt x="70044345" y="53687495"/>
                  </a:lnTo>
                  <a:lnTo>
                    <a:pt x="70044345" y="53542716"/>
                  </a:lnTo>
                  <a:close/>
                  <a:moveTo>
                    <a:pt x="0" y="144780"/>
                  </a:moveTo>
                  <a:lnTo>
                    <a:pt x="144780" y="144780"/>
                  </a:lnTo>
                  <a:lnTo>
                    <a:pt x="144780" y="53542716"/>
                  </a:lnTo>
                  <a:lnTo>
                    <a:pt x="0" y="53542716"/>
                  </a:lnTo>
                  <a:lnTo>
                    <a:pt x="0" y="144780"/>
                  </a:lnTo>
                  <a:close/>
                  <a:moveTo>
                    <a:pt x="0" y="53542716"/>
                  </a:moveTo>
                  <a:lnTo>
                    <a:pt x="144780" y="53542716"/>
                  </a:lnTo>
                  <a:lnTo>
                    <a:pt x="144780" y="53687495"/>
                  </a:lnTo>
                  <a:lnTo>
                    <a:pt x="0" y="53687495"/>
                  </a:lnTo>
                  <a:lnTo>
                    <a:pt x="0" y="53542716"/>
                  </a:lnTo>
                  <a:close/>
                  <a:moveTo>
                    <a:pt x="70044345" y="144780"/>
                  </a:moveTo>
                  <a:lnTo>
                    <a:pt x="70189123" y="144780"/>
                  </a:lnTo>
                  <a:lnTo>
                    <a:pt x="70189123" y="53542716"/>
                  </a:lnTo>
                  <a:lnTo>
                    <a:pt x="70044345" y="53542716"/>
                  </a:lnTo>
                  <a:lnTo>
                    <a:pt x="70044345" y="144780"/>
                  </a:lnTo>
                  <a:close/>
                  <a:moveTo>
                    <a:pt x="144780" y="53542716"/>
                  </a:moveTo>
                  <a:lnTo>
                    <a:pt x="70044345" y="53542716"/>
                  </a:lnTo>
                  <a:lnTo>
                    <a:pt x="70044345" y="53687495"/>
                  </a:lnTo>
                  <a:lnTo>
                    <a:pt x="144780" y="53687495"/>
                  </a:lnTo>
                  <a:lnTo>
                    <a:pt x="144780" y="53542716"/>
                  </a:lnTo>
                  <a:close/>
                  <a:moveTo>
                    <a:pt x="70044345" y="0"/>
                  </a:moveTo>
                  <a:lnTo>
                    <a:pt x="70189123" y="0"/>
                  </a:lnTo>
                  <a:lnTo>
                    <a:pt x="70189123" y="144780"/>
                  </a:lnTo>
                  <a:lnTo>
                    <a:pt x="70044345" y="144780"/>
                  </a:lnTo>
                  <a:lnTo>
                    <a:pt x="70044345" y="0"/>
                  </a:lnTo>
                  <a:close/>
                  <a:moveTo>
                    <a:pt x="0" y="0"/>
                  </a:moveTo>
                  <a:lnTo>
                    <a:pt x="144780" y="0"/>
                  </a:lnTo>
                  <a:lnTo>
                    <a:pt x="144780" y="144780"/>
                  </a:lnTo>
                  <a:lnTo>
                    <a:pt x="0" y="144780"/>
                  </a:lnTo>
                  <a:lnTo>
                    <a:pt x="0" y="0"/>
                  </a:lnTo>
                  <a:close/>
                  <a:moveTo>
                    <a:pt x="144780" y="0"/>
                  </a:moveTo>
                  <a:lnTo>
                    <a:pt x="70044345" y="0"/>
                  </a:lnTo>
                  <a:lnTo>
                    <a:pt x="70044345" y="144780"/>
                  </a:lnTo>
                  <a:lnTo>
                    <a:pt x="144780" y="144780"/>
                  </a:lnTo>
                  <a:lnTo>
                    <a:pt x="144780" y="0"/>
                  </a:lnTo>
                  <a:close/>
                </a:path>
              </a:pathLst>
            </a:custGeom>
            <a:grpFill/>
          </p:spPr>
        </p:sp>
      </p:grpSp>
      <p:grpSp>
        <p:nvGrpSpPr>
          <p:cNvPr id="13" name="Group 13"/>
          <p:cNvGrpSpPr/>
          <p:nvPr/>
        </p:nvGrpSpPr>
        <p:grpSpPr>
          <a:xfrm>
            <a:off x="10140972" y="1679981"/>
            <a:ext cx="7485718" cy="4396403"/>
            <a:chOff x="0" y="114300"/>
            <a:chExt cx="9980957" cy="5861870"/>
          </a:xfrm>
        </p:grpSpPr>
        <p:sp>
          <p:nvSpPr>
            <p:cNvPr id="14" name="TextBox 14"/>
            <p:cNvSpPr txBox="1"/>
            <p:nvPr/>
          </p:nvSpPr>
          <p:spPr>
            <a:xfrm>
              <a:off x="0" y="1730564"/>
              <a:ext cx="9980957" cy="4245606"/>
            </a:xfrm>
            <a:prstGeom prst="rect">
              <a:avLst/>
            </a:prstGeom>
          </p:spPr>
          <p:txBody>
            <a:bodyPr lIns="0" tIns="0" rIns="0" bIns="0" rtlCol="0" anchor="t">
              <a:spAutoFit/>
            </a:bodyPr>
            <a:lstStyle/>
            <a:p>
              <a:pPr>
                <a:lnSpc>
                  <a:spcPts val="5040"/>
                </a:lnSpc>
                <a:spcBef>
                  <a:spcPct val="0"/>
                </a:spcBef>
              </a:pPr>
              <a:r>
                <a:rPr lang="en-US" sz="3600" dirty="0" err="1">
                  <a:solidFill>
                    <a:srgbClr val="280850"/>
                  </a:solidFill>
                  <a:latin typeface="NikoshBAN" pitchFamily="2" charset="0"/>
                  <a:cs typeface="NikoshBAN" pitchFamily="2" charset="0"/>
                </a:rPr>
                <a:t>দৈনন্দিন</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ব্যবসা-বাণিজ্য</a:t>
              </a:r>
              <a:r>
                <a:rPr lang="en-US" sz="3600" dirty="0">
                  <a:solidFill>
                    <a:srgbClr val="280850"/>
                  </a:solidFill>
                  <a:latin typeface="NikoshBAN" pitchFamily="2" charset="0"/>
                  <a:cs typeface="NikoshBAN" pitchFamily="2" charset="0"/>
                </a:rPr>
                <a:t> ও </a:t>
              </a:r>
              <a:r>
                <a:rPr lang="en-US" sz="3600" dirty="0" err="1">
                  <a:solidFill>
                    <a:srgbClr val="280850"/>
                  </a:solidFill>
                  <a:latin typeface="NikoshBAN" pitchFamily="2" charset="0"/>
                  <a:cs typeface="NikoshBAN" pitchFamily="2" charset="0"/>
                </a:rPr>
                <a:t>লেনদেনের</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ফলে</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বাণিজ্যিক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ব্যাংকগুলোর</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মধ্যে</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চেক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ব্যাংক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ড্রাফট</a:t>
              </a:r>
              <a:r>
                <a:rPr lang="en-US" sz="3600" dirty="0">
                  <a:solidFill>
                    <a:srgbClr val="280850"/>
                  </a:solidFill>
                  <a:latin typeface="NikoshBAN" pitchFamily="2" charset="0"/>
                  <a:cs typeface="NikoshBAN" pitchFamily="2" charset="0"/>
                </a:rPr>
                <a:t> ও </a:t>
              </a:r>
              <a:r>
                <a:rPr lang="en-US" sz="3600" dirty="0" err="1">
                  <a:solidFill>
                    <a:srgbClr val="280850"/>
                  </a:solidFill>
                  <a:latin typeface="NikoshBAN" pitchFamily="2" charset="0"/>
                  <a:cs typeface="NikoshBAN" pitchFamily="2" charset="0"/>
                </a:rPr>
                <a:t>পেঅর্ডার</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আদান-প্রদান</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হয</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এভাবে</a:t>
              </a:r>
              <a:r>
                <a:rPr lang="en-US" sz="3600" dirty="0">
                  <a:solidFill>
                    <a:srgbClr val="280850"/>
                  </a:solidFill>
                  <a:latin typeface="NikoshBAN" pitchFamily="2" charset="0"/>
                  <a:cs typeface="NikoshBAN" pitchFamily="2" charset="0"/>
                </a:rPr>
                <a:t> এ </a:t>
              </a:r>
              <a:r>
                <a:rPr lang="en-US" sz="3600" dirty="0" err="1">
                  <a:solidFill>
                    <a:srgbClr val="280850"/>
                  </a:solidFill>
                  <a:latin typeface="NikoshBAN" pitchFamily="2" charset="0"/>
                  <a:cs typeface="NikoshBAN" pitchFamily="2" charset="0"/>
                </a:rPr>
                <a:t>ব্যাংক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বাণিজ্যিক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বাণিজ্যিক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ব্যাংকসমূহের</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চেক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ব্যাংক</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ড্রাফট</a:t>
              </a:r>
              <a:r>
                <a:rPr lang="en-US" sz="3600" dirty="0">
                  <a:solidFill>
                    <a:srgbClr val="280850"/>
                  </a:solidFill>
                  <a:latin typeface="NikoshBAN" pitchFamily="2" charset="0"/>
                  <a:cs typeface="NikoshBAN" pitchFamily="2" charset="0"/>
                </a:rPr>
                <a:t> ও </a:t>
              </a:r>
              <a:r>
                <a:rPr lang="en-US" sz="3600" dirty="0" err="1">
                  <a:solidFill>
                    <a:srgbClr val="280850"/>
                  </a:solidFill>
                  <a:latin typeface="NikoshBAN" pitchFamily="2" charset="0"/>
                  <a:cs typeface="NikoshBAN" pitchFamily="2" charset="0"/>
                </a:rPr>
                <a:t>পেঅর্ডারের</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নিকাশঘর</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হিসাবে</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দায়িত্ব</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পালন</a:t>
              </a:r>
              <a:r>
                <a:rPr lang="en-US" sz="3600" dirty="0">
                  <a:solidFill>
                    <a:srgbClr val="280850"/>
                  </a:solidFill>
                  <a:latin typeface="NikoshBAN" pitchFamily="2" charset="0"/>
                  <a:cs typeface="NikoshBAN" pitchFamily="2" charset="0"/>
                </a:rPr>
                <a:t> </a:t>
              </a:r>
              <a:r>
                <a:rPr lang="en-US" sz="3600" dirty="0" err="1">
                  <a:solidFill>
                    <a:srgbClr val="280850"/>
                  </a:solidFill>
                  <a:latin typeface="NikoshBAN" pitchFamily="2" charset="0"/>
                  <a:cs typeface="NikoshBAN" pitchFamily="2" charset="0"/>
                </a:rPr>
                <a:t>করে</a:t>
              </a:r>
              <a:r>
                <a:rPr lang="en-US" sz="3600" dirty="0">
                  <a:solidFill>
                    <a:srgbClr val="280850"/>
                  </a:solidFill>
                  <a:latin typeface="NikoshBAN" pitchFamily="2" charset="0"/>
                  <a:cs typeface="NikoshBAN" pitchFamily="2" charset="0"/>
                </a:rPr>
                <a:t>।</a:t>
              </a:r>
            </a:p>
          </p:txBody>
        </p:sp>
        <p:sp>
          <p:nvSpPr>
            <p:cNvPr id="15" name="TextBox 15"/>
            <p:cNvSpPr txBox="1"/>
            <p:nvPr/>
          </p:nvSpPr>
          <p:spPr>
            <a:xfrm>
              <a:off x="0" y="114300"/>
              <a:ext cx="9980957" cy="1203863"/>
            </a:xfrm>
            <a:prstGeom prst="rect">
              <a:avLst/>
            </a:prstGeom>
          </p:spPr>
          <p:txBody>
            <a:bodyPr lIns="0" tIns="0" rIns="0" bIns="0" rtlCol="0" anchor="t">
              <a:spAutoFit/>
            </a:bodyPr>
            <a:lstStyle/>
            <a:p>
              <a:pPr>
                <a:lnSpc>
                  <a:spcPts val="6510"/>
                </a:lnSpc>
              </a:pPr>
              <a:r>
                <a:rPr lang="en-US" sz="6510" dirty="0" err="1">
                  <a:solidFill>
                    <a:srgbClr val="6C11DF"/>
                  </a:solidFill>
                  <a:latin typeface="NikoshBAN" pitchFamily="2" charset="0"/>
                  <a:cs typeface="NikoshBAN" pitchFamily="2" charset="0"/>
                </a:rPr>
                <a:t>নিকাশ</a:t>
              </a:r>
              <a:r>
                <a:rPr lang="en-US" sz="6510" dirty="0">
                  <a:solidFill>
                    <a:srgbClr val="6C11DF"/>
                  </a:solidFill>
                  <a:latin typeface="NikoshBAN" pitchFamily="2" charset="0"/>
                  <a:cs typeface="NikoshBAN" pitchFamily="2" charset="0"/>
                </a:rPr>
                <a:t> </a:t>
              </a:r>
              <a:r>
                <a:rPr lang="en-US" sz="6510" dirty="0" err="1">
                  <a:solidFill>
                    <a:srgbClr val="6C11DF"/>
                  </a:solidFill>
                  <a:latin typeface="NikoshBAN" pitchFamily="2" charset="0"/>
                  <a:cs typeface="NikoshBAN" pitchFamily="2" charset="0"/>
                </a:rPr>
                <a:t>ঘর</a:t>
              </a:r>
              <a:endParaRPr lang="en-US" sz="6510" dirty="0">
                <a:solidFill>
                  <a:srgbClr val="6C11DF"/>
                </a:solidFill>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7703781" y="1488473"/>
            <a:ext cx="1704249" cy="1176189"/>
            <a:chOff x="0" y="0"/>
            <a:chExt cx="2684819" cy="1852930"/>
          </a:xfrm>
        </p:grpSpPr>
        <p:sp>
          <p:nvSpPr>
            <p:cNvPr id="3" name="Freeform 3"/>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id="4" name="TextBox 4"/>
          <p:cNvSpPr txBox="1"/>
          <p:nvPr/>
        </p:nvSpPr>
        <p:spPr>
          <a:xfrm>
            <a:off x="2277427" y="314488"/>
            <a:ext cx="12556958"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বাংলাদেশের ব্যাংক</a:t>
            </a:r>
            <a:r>
              <a:rPr lang="en-US" sz="6400">
                <a:solidFill>
                  <a:srgbClr val="FFC0C0"/>
                </a:solidFill>
                <a:latin typeface="League Spartan"/>
              </a:rPr>
              <a:t> </a:t>
            </a:r>
            <a:r>
              <a:rPr lang="en-US" sz="6400">
                <a:solidFill>
                  <a:srgbClr val="FFC0C0"/>
                </a:solidFill>
                <a:cs typeface="League Spartan"/>
              </a:rPr>
              <a:t>ব্যবস্থা</a:t>
            </a:r>
          </a:p>
        </p:txBody>
      </p:sp>
      <p:grpSp>
        <p:nvGrpSpPr>
          <p:cNvPr id="5" name="Group 5"/>
          <p:cNvGrpSpPr/>
          <p:nvPr/>
        </p:nvGrpSpPr>
        <p:grpSpPr>
          <a:xfrm rot="5400000">
            <a:off x="7732356" y="3435711"/>
            <a:ext cx="1704249" cy="1176189"/>
            <a:chOff x="0" y="0"/>
            <a:chExt cx="2684819" cy="1852930"/>
          </a:xfrm>
        </p:grpSpPr>
        <p:sp>
          <p:nvSpPr>
            <p:cNvPr id="6" name="Freeform 6"/>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id="7" name="Group 7"/>
          <p:cNvGrpSpPr/>
          <p:nvPr/>
        </p:nvGrpSpPr>
        <p:grpSpPr>
          <a:xfrm rot="5400000">
            <a:off x="13807098" y="3435711"/>
            <a:ext cx="1704249" cy="1176189"/>
            <a:chOff x="0" y="0"/>
            <a:chExt cx="2684819" cy="1852930"/>
          </a:xfrm>
        </p:grpSpPr>
        <p:sp>
          <p:nvSpPr>
            <p:cNvPr id="8" name="Freeform 8"/>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id="9" name="Group 9"/>
          <p:cNvGrpSpPr/>
          <p:nvPr/>
        </p:nvGrpSpPr>
        <p:grpSpPr>
          <a:xfrm rot="5400000">
            <a:off x="1677587" y="3314216"/>
            <a:ext cx="1704249" cy="1176189"/>
            <a:chOff x="0" y="0"/>
            <a:chExt cx="2684819" cy="1852930"/>
          </a:xfrm>
        </p:grpSpPr>
        <p:sp>
          <p:nvSpPr>
            <p:cNvPr id="10" name="Freeform 10"/>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id="11" name="TextBox 11"/>
          <p:cNvSpPr txBox="1"/>
          <p:nvPr/>
        </p:nvSpPr>
        <p:spPr>
          <a:xfrm>
            <a:off x="0" y="5200650"/>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কেন্দ্রীয় ব্যাংক</a:t>
            </a:r>
          </a:p>
        </p:txBody>
      </p:sp>
      <p:sp>
        <p:nvSpPr>
          <p:cNvPr id="12" name="TextBox 12"/>
          <p:cNvSpPr txBox="1"/>
          <p:nvPr/>
        </p:nvSpPr>
        <p:spPr>
          <a:xfrm>
            <a:off x="5630923" y="5200650"/>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বাণিজ্যিক ব্যাংক</a:t>
            </a:r>
          </a:p>
        </p:txBody>
      </p:sp>
      <p:sp>
        <p:nvSpPr>
          <p:cNvPr id="13" name="TextBox 13"/>
          <p:cNvSpPr txBox="1"/>
          <p:nvPr/>
        </p:nvSpPr>
        <p:spPr>
          <a:xfrm>
            <a:off x="12114726" y="5200650"/>
            <a:ext cx="5800679"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বিশেষায়িত ব্যাংক</a:t>
            </a:r>
          </a:p>
        </p:txBody>
      </p:sp>
      <p:grpSp>
        <p:nvGrpSpPr>
          <p:cNvPr id="14" name="Group 14"/>
          <p:cNvGrpSpPr/>
          <p:nvPr/>
        </p:nvGrpSpPr>
        <p:grpSpPr>
          <a:xfrm rot="5400000">
            <a:off x="1657615" y="6374635"/>
            <a:ext cx="1704249" cy="1176189"/>
            <a:chOff x="0" y="0"/>
            <a:chExt cx="2684819" cy="1852930"/>
          </a:xfrm>
        </p:grpSpPr>
        <p:sp>
          <p:nvSpPr>
            <p:cNvPr id="15" name="Freeform 15"/>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id="16" name="TextBox 16"/>
          <p:cNvSpPr txBox="1"/>
          <p:nvPr/>
        </p:nvSpPr>
        <p:spPr>
          <a:xfrm>
            <a:off x="0" y="8146732"/>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বাংলাদেশ ব্যাংক</a:t>
            </a:r>
          </a:p>
        </p:txBody>
      </p:sp>
      <p:grpSp>
        <p:nvGrpSpPr>
          <p:cNvPr id="17" name="Group 17"/>
          <p:cNvGrpSpPr/>
          <p:nvPr/>
        </p:nvGrpSpPr>
        <p:grpSpPr>
          <a:xfrm rot="5400000">
            <a:off x="14111424" y="6243530"/>
            <a:ext cx="1667887" cy="1151094"/>
            <a:chOff x="0" y="0"/>
            <a:chExt cx="2684819" cy="1852930"/>
          </a:xfrm>
        </p:grpSpPr>
        <p:sp>
          <p:nvSpPr>
            <p:cNvPr id="18" name="Freeform 18"/>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id="19" name="TextBox 19"/>
          <p:cNvSpPr txBox="1"/>
          <p:nvPr/>
        </p:nvSpPr>
        <p:spPr>
          <a:xfrm>
            <a:off x="10474146" y="7767638"/>
            <a:ext cx="7905650" cy="2357120"/>
          </a:xfrm>
          <a:prstGeom prst="rect">
            <a:avLst/>
          </a:prstGeom>
        </p:spPr>
        <p:txBody>
          <a:bodyPr lIns="0" tIns="0" rIns="0" bIns="0" rtlCol="0" anchor="t">
            <a:spAutoFit/>
          </a:bodyPr>
          <a:lstStyle/>
          <a:p>
            <a:pPr algn="ctr">
              <a:lnSpc>
                <a:spcPts val="6160"/>
              </a:lnSpc>
            </a:pPr>
            <a:r>
              <a:rPr lang="en-US" sz="5600">
                <a:solidFill>
                  <a:srgbClr val="FFC0C0"/>
                </a:solidFill>
                <a:cs typeface="League Spartan"/>
              </a:rPr>
              <a:t>বাংলাদেশ কৃষি ব্যাংক</a:t>
            </a:r>
          </a:p>
          <a:p>
            <a:pPr algn="ctr">
              <a:lnSpc>
                <a:spcPts val="6160"/>
              </a:lnSpc>
            </a:pPr>
            <a:r>
              <a:rPr lang="en-US" sz="5600">
                <a:solidFill>
                  <a:srgbClr val="FFC0C0"/>
                </a:solidFill>
                <a:cs typeface="League Spartan"/>
              </a:rPr>
              <a:t>বাংলাদেশ সমবায় ব্যাংক</a:t>
            </a:r>
          </a:p>
          <a:p>
            <a:pPr algn="ctr">
              <a:lnSpc>
                <a:spcPts val="6160"/>
              </a:lnSpc>
            </a:pPr>
            <a:r>
              <a:rPr lang="en-US" sz="5600">
                <a:solidFill>
                  <a:srgbClr val="FFC0C0"/>
                </a:solidFill>
                <a:cs typeface="League Spartan"/>
              </a:rPr>
              <a:t>গ্রামীণ ব্যাংক</a:t>
            </a:r>
          </a:p>
        </p:txBody>
      </p:sp>
      <p:pic>
        <p:nvPicPr>
          <p:cNvPr id="20" name="Picture 20"/>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2277427" y="2767696"/>
            <a:ext cx="12667941" cy="36852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2"/>
          <p:cNvSpPr txBox="1"/>
          <p:nvPr/>
        </p:nvSpPr>
        <p:spPr>
          <a:xfrm>
            <a:off x="7274472" y="252095"/>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বাণিজ্যিক ব্যাংক</a:t>
            </a:r>
          </a:p>
        </p:txBody>
      </p:sp>
      <p:grpSp>
        <p:nvGrpSpPr>
          <p:cNvPr id="3" name="Group 3"/>
          <p:cNvGrpSpPr/>
          <p:nvPr/>
        </p:nvGrpSpPr>
        <p:grpSpPr>
          <a:xfrm rot="5400000">
            <a:off x="8950817" y="1370880"/>
            <a:ext cx="1347947" cy="930287"/>
            <a:chOff x="0" y="0"/>
            <a:chExt cx="2684819" cy="1852930"/>
          </a:xfrm>
        </p:grpSpPr>
        <p:sp>
          <p:nvSpPr>
            <p:cNvPr id="4" name="Freeform 4"/>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id="5" name="Group 5"/>
          <p:cNvGrpSpPr/>
          <p:nvPr/>
        </p:nvGrpSpPr>
        <p:grpSpPr>
          <a:xfrm rot="5400000">
            <a:off x="13651541" y="3231054"/>
            <a:ext cx="1188586" cy="820304"/>
            <a:chOff x="0" y="0"/>
            <a:chExt cx="2684819" cy="1852930"/>
          </a:xfrm>
        </p:grpSpPr>
        <p:sp>
          <p:nvSpPr>
            <p:cNvPr id="6" name="Freeform 6"/>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pic>
        <p:nvPicPr>
          <p:cNvPr id="7" name="Picture 7"/>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4805186" y="2699824"/>
            <a:ext cx="9639209" cy="280413"/>
          </a:xfrm>
          <a:prstGeom prst="rect">
            <a:avLst/>
          </a:prstGeom>
        </p:spPr>
      </p:pic>
      <p:sp>
        <p:nvSpPr>
          <p:cNvPr id="8" name="TextBox 8"/>
          <p:cNvSpPr txBox="1"/>
          <p:nvPr/>
        </p:nvSpPr>
        <p:spPr>
          <a:xfrm>
            <a:off x="11628377" y="4292648"/>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বিদেশী</a:t>
            </a:r>
          </a:p>
        </p:txBody>
      </p:sp>
      <p:sp>
        <p:nvSpPr>
          <p:cNvPr id="9" name="TextBox 9"/>
          <p:cNvSpPr txBox="1"/>
          <p:nvPr/>
        </p:nvSpPr>
        <p:spPr>
          <a:xfrm>
            <a:off x="2399876" y="4225973"/>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দেশি</a:t>
            </a:r>
          </a:p>
        </p:txBody>
      </p:sp>
      <p:pic>
        <p:nvPicPr>
          <p:cNvPr id="10" name="Picture 10"/>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957296" y="5066801"/>
            <a:ext cx="9336386" cy="271604"/>
          </a:xfrm>
          <a:prstGeom prst="rect">
            <a:avLst/>
          </a:prstGeom>
        </p:spPr>
      </p:pic>
      <p:grpSp>
        <p:nvGrpSpPr>
          <p:cNvPr id="11" name="Group 11"/>
          <p:cNvGrpSpPr/>
          <p:nvPr/>
        </p:nvGrpSpPr>
        <p:grpSpPr>
          <a:xfrm rot="5400000">
            <a:off x="8935170" y="5547236"/>
            <a:ext cx="1347947" cy="930287"/>
            <a:chOff x="0" y="0"/>
            <a:chExt cx="2684819" cy="1852930"/>
          </a:xfrm>
        </p:grpSpPr>
        <p:sp>
          <p:nvSpPr>
            <p:cNvPr id="12" name="Freeform 12"/>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id="13" name="Group 13"/>
          <p:cNvGrpSpPr/>
          <p:nvPr/>
        </p:nvGrpSpPr>
        <p:grpSpPr>
          <a:xfrm rot="5400000">
            <a:off x="821338" y="5411434"/>
            <a:ext cx="1347947" cy="930287"/>
            <a:chOff x="0" y="0"/>
            <a:chExt cx="2684819" cy="1852930"/>
          </a:xfrm>
        </p:grpSpPr>
        <p:sp>
          <p:nvSpPr>
            <p:cNvPr id="14" name="Freeform 14"/>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id="15" name="Group 15"/>
          <p:cNvGrpSpPr/>
          <p:nvPr/>
        </p:nvGrpSpPr>
        <p:grpSpPr>
          <a:xfrm rot="5400000">
            <a:off x="13770421" y="5275632"/>
            <a:ext cx="1347947" cy="930287"/>
            <a:chOff x="0" y="0"/>
            <a:chExt cx="2684819" cy="1852930"/>
          </a:xfrm>
        </p:grpSpPr>
        <p:sp>
          <p:nvSpPr>
            <p:cNvPr id="16" name="Freeform 16"/>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id="17" name="TextBox 17"/>
          <p:cNvSpPr txBox="1"/>
          <p:nvPr/>
        </p:nvSpPr>
        <p:spPr>
          <a:xfrm>
            <a:off x="-1375141" y="6607700"/>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সরকারি</a:t>
            </a:r>
          </a:p>
        </p:txBody>
      </p:sp>
      <p:sp>
        <p:nvSpPr>
          <p:cNvPr id="18" name="TextBox 18"/>
          <p:cNvSpPr txBox="1"/>
          <p:nvPr/>
        </p:nvSpPr>
        <p:spPr>
          <a:xfrm>
            <a:off x="6328538" y="6743502"/>
            <a:ext cx="5630923" cy="909955"/>
          </a:xfrm>
          <a:prstGeom prst="rect">
            <a:avLst/>
          </a:prstGeom>
        </p:spPr>
        <p:txBody>
          <a:bodyPr lIns="0" tIns="0" rIns="0" bIns="0" rtlCol="0" anchor="t">
            <a:spAutoFit/>
          </a:bodyPr>
          <a:lstStyle/>
          <a:p>
            <a:pPr algn="ctr">
              <a:lnSpc>
                <a:spcPts val="7040"/>
              </a:lnSpc>
            </a:pPr>
            <a:r>
              <a:rPr lang="en-US" sz="6400">
                <a:solidFill>
                  <a:srgbClr val="FFC0C0"/>
                </a:solidFill>
                <a:cs typeface="League Spartan"/>
              </a:rPr>
              <a:t>বেসরকারি</a:t>
            </a:r>
          </a:p>
        </p:txBody>
      </p:sp>
      <p:grpSp>
        <p:nvGrpSpPr>
          <p:cNvPr id="19" name="Group 19"/>
          <p:cNvGrpSpPr/>
          <p:nvPr/>
        </p:nvGrpSpPr>
        <p:grpSpPr>
          <a:xfrm rot="5400000">
            <a:off x="4621045" y="3024172"/>
            <a:ext cx="1188586" cy="820304"/>
            <a:chOff x="0" y="0"/>
            <a:chExt cx="2684819" cy="1852930"/>
          </a:xfrm>
        </p:grpSpPr>
        <p:sp>
          <p:nvSpPr>
            <p:cNvPr id="20" name="Freeform 20"/>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id="21" name="Group 21"/>
          <p:cNvGrpSpPr/>
          <p:nvPr/>
        </p:nvGrpSpPr>
        <p:grpSpPr>
          <a:xfrm rot="5400000">
            <a:off x="8959859" y="7614793"/>
            <a:ext cx="1188586" cy="820304"/>
            <a:chOff x="0" y="0"/>
            <a:chExt cx="2684819" cy="1852930"/>
          </a:xfrm>
        </p:grpSpPr>
        <p:sp>
          <p:nvSpPr>
            <p:cNvPr id="22" name="Freeform 22"/>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grpSp>
        <p:nvGrpSpPr>
          <p:cNvPr id="23" name="Group 23"/>
          <p:cNvGrpSpPr/>
          <p:nvPr/>
        </p:nvGrpSpPr>
        <p:grpSpPr>
          <a:xfrm rot="5400000">
            <a:off x="846027" y="7616072"/>
            <a:ext cx="1188586" cy="820304"/>
            <a:chOff x="0" y="0"/>
            <a:chExt cx="2684819" cy="1852930"/>
          </a:xfrm>
        </p:grpSpPr>
        <p:sp>
          <p:nvSpPr>
            <p:cNvPr id="24" name="Freeform 24"/>
            <p:cNvSpPr/>
            <p:nvPr/>
          </p:nvSpPr>
          <p:spPr>
            <a:xfrm>
              <a:off x="0" y="0"/>
              <a:ext cx="2684819" cy="1854200"/>
            </a:xfrm>
            <a:custGeom>
              <a:avLst/>
              <a:gdLst/>
              <a:ahLst/>
              <a:cxnLst/>
              <a:rect l="l" t="t" r="r" b="b"/>
              <a:pathLst>
                <a:path w="2684819" h="1854200">
                  <a:moveTo>
                    <a:pt x="2584489" y="739140"/>
                  </a:moveTo>
                  <a:lnTo>
                    <a:pt x="1663739" y="49530"/>
                  </a:lnTo>
                  <a:cubicBezTo>
                    <a:pt x="1619289" y="16510"/>
                    <a:pt x="1571029" y="0"/>
                    <a:pt x="1521499" y="0"/>
                  </a:cubicBezTo>
                  <a:cubicBezTo>
                    <a:pt x="1416089" y="0"/>
                    <a:pt x="1338619" y="81280"/>
                    <a:pt x="1338619" y="194310"/>
                  </a:cubicBezTo>
                  <a:lnTo>
                    <a:pt x="1338619" y="605790"/>
                  </a:lnTo>
                  <a:lnTo>
                    <a:pt x="313690" y="605790"/>
                  </a:lnTo>
                  <a:cubicBezTo>
                    <a:pt x="139700" y="609600"/>
                    <a:pt x="0" y="751840"/>
                    <a:pt x="0" y="927100"/>
                  </a:cubicBezTo>
                  <a:cubicBezTo>
                    <a:pt x="0" y="1102360"/>
                    <a:pt x="139700" y="1244600"/>
                    <a:pt x="313690" y="1248410"/>
                  </a:cubicBezTo>
                  <a:lnTo>
                    <a:pt x="1338619" y="1248410"/>
                  </a:lnTo>
                  <a:lnTo>
                    <a:pt x="1338619" y="1659890"/>
                  </a:lnTo>
                  <a:cubicBezTo>
                    <a:pt x="1338619" y="1772920"/>
                    <a:pt x="1416089" y="1854200"/>
                    <a:pt x="1521499" y="1854200"/>
                  </a:cubicBezTo>
                  <a:cubicBezTo>
                    <a:pt x="1571029" y="1854200"/>
                    <a:pt x="1619289" y="1836420"/>
                    <a:pt x="1663739" y="1803400"/>
                  </a:cubicBezTo>
                  <a:lnTo>
                    <a:pt x="2584489" y="1115060"/>
                  </a:lnTo>
                  <a:cubicBezTo>
                    <a:pt x="2647989" y="1066800"/>
                    <a:pt x="2684819" y="998220"/>
                    <a:pt x="2684819" y="927100"/>
                  </a:cubicBezTo>
                  <a:cubicBezTo>
                    <a:pt x="2684819" y="854710"/>
                    <a:pt x="2647989" y="787400"/>
                    <a:pt x="2584489" y="739140"/>
                  </a:cubicBezTo>
                  <a:close/>
                </a:path>
              </a:pathLst>
            </a:custGeom>
            <a:solidFill>
              <a:srgbClr val="55A4A5"/>
            </a:solidFill>
          </p:spPr>
        </p:sp>
      </p:grpSp>
      <p:sp>
        <p:nvSpPr>
          <p:cNvPr id="25" name="TextBox 25"/>
          <p:cNvSpPr txBox="1"/>
          <p:nvPr/>
        </p:nvSpPr>
        <p:spPr>
          <a:xfrm>
            <a:off x="13580" y="8658616"/>
            <a:ext cx="5515490" cy="1188629"/>
          </a:xfrm>
          <a:prstGeom prst="rect">
            <a:avLst/>
          </a:prstGeom>
        </p:spPr>
        <p:txBody>
          <a:bodyPr lIns="0" tIns="0" rIns="0" bIns="0" rtlCol="0" anchor="t">
            <a:spAutoFit/>
          </a:bodyPr>
          <a:lstStyle/>
          <a:p>
            <a:pPr algn="ctr">
              <a:lnSpc>
                <a:spcPts val="4660"/>
              </a:lnSpc>
              <a:spcBef>
                <a:spcPct val="0"/>
              </a:spcBef>
            </a:pPr>
            <a:r>
              <a:rPr lang="en-US" sz="4237">
                <a:solidFill>
                  <a:srgbClr val="FFC0C0"/>
                </a:solidFill>
                <a:cs typeface="League Spartan Bold"/>
              </a:rPr>
              <a:t>জনতা ব্যাংক লিমিটেড </a:t>
            </a:r>
          </a:p>
          <a:p>
            <a:pPr algn="ctr">
              <a:lnSpc>
                <a:spcPts val="4660"/>
              </a:lnSpc>
              <a:spcBef>
                <a:spcPct val="0"/>
              </a:spcBef>
            </a:pPr>
            <a:r>
              <a:rPr lang="en-US" sz="4237">
                <a:solidFill>
                  <a:srgbClr val="FFC0C0"/>
                </a:solidFill>
                <a:cs typeface="League Spartan Bold"/>
              </a:rPr>
              <a:t>সোনালী ব্যাংক লিমিটেড</a:t>
            </a:r>
          </a:p>
        </p:txBody>
      </p:sp>
      <p:sp>
        <p:nvSpPr>
          <p:cNvPr id="26" name="TextBox 26"/>
          <p:cNvSpPr txBox="1"/>
          <p:nvPr/>
        </p:nvSpPr>
        <p:spPr>
          <a:xfrm>
            <a:off x="6970988" y="8647813"/>
            <a:ext cx="4988474" cy="1535818"/>
          </a:xfrm>
          <a:prstGeom prst="rect">
            <a:avLst/>
          </a:prstGeom>
        </p:spPr>
        <p:txBody>
          <a:bodyPr lIns="0" tIns="0" rIns="0" bIns="0" rtlCol="0" anchor="t">
            <a:spAutoFit/>
          </a:bodyPr>
          <a:lstStyle/>
          <a:p>
            <a:pPr algn="ctr">
              <a:lnSpc>
                <a:spcPts val="4021"/>
              </a:lnSpc>
              <a:spcBef>
                <a:spcPct val="0"/>
              </a:spcBef>
            </a:pPr>
            <a:r>
              <a:rPr lang="en-US" sz="3655">
                <a:solidFill>
                  <a:srgbClr val="FFC0C0"/>
                </a:solidFill>
                <a:cs typeface="League Spartan Bold"/>
              </a:rPr>
              <a:t>ব্র্যাক ব্যাংক লিমিটেড </a:t>
            </a:r>
          </a:p>
          <a:p>
            <a:pPr algn="ctr">
              <a:lnSpc>
                <a:spcPts val="4021"/>
              </a:lnSpc>
              <a:spcBef>
                <a:spcPct val="0"/>
              </a:spcBef>
            </a:pPr>
            <a:r>
              <a:rPr lang="en-US" sz="3655">
                <a:solidFill>
                  <a:srgbClr val="FFC0C0"/>
                </a:solidFill>
                <a:cs typeface="League Spartan Bold"/>
              </a:rPr>
              <a:t>সিটি ব্যাংক লিমিটেড</a:t>
            </a:r>
          </a:p>
          <a:p>
            <a:pPr algn="ctr">
              <a:lnSpc>
                <a:spcPts val="4021"/>
              </a:lnSpc>
              <a:spcBef>
                <a:spcPct val="0"/>
              </a:spcBef>
            </a:pPr>
            <a:r>
              <a:rPr lang="en-US" sz="3655">
                <a:solidFill>
                  <a:srgbClr val="FFC0C0"/>
                </a:solidFill>
                <a:latin typeface="League Spartan Bold"/>
              </a:rPr>
              <a:t> ন্যাশনাল ব্যাংক লিমিটেড</a:t>
            </a:r>
          </a:p>
        </p:txBody>
      </p:sp>
      <p:sp>
        <p:nvSpPr>
          <p:cNvPr id="27" name="TextBox 27"/>
          <p:cNvSpPr txBox="1"/>
          <p:nvPr/>
        </p:nvSpPr>
        <p:spPr>
          <a:xfrm>
            <a:off x="12163169" y="6724452"/>
            <a:ext cx="5850473" cy="1900518"/>
          </a:xfrm>
          <a:prstGeom prst="rect">
            <a:avLst/>
          </a:prstGeom>
        </p:spPr>
        <p:txBody>
          <a:bodyPr lIns="0" tIns="0" rIns="0" bIns="0" rtlCol="0" anchor="t">
            <a:spAutoFit/>
          </a:bodyPr>
          <a:lstStyle/>
          <a:p>
            <a:pPr algn="ctr">
              <a:lnSpc>
                <a:spcPts val="4983"/>
              </a:lnSpc>
              <a:spcBef>
                <a:spcPct val="0"/>
              </a:spcBef>
            </a:pPr>
            <a:r>
              <a:rPr lang="en-US" sz="4530">
                <a:solidFill>
                  <a:srgbClr val="FFC0C0"/>
                </a:solidFill>
                <a:cs typeface="League Spartan Bold"/>
              </a:rPr>
              <a:t>স্ট্যান্ডার্ড চার্টার্ড ব্যাংক</a:t>
            </a:r>
          </a:p>
          <a:p>
            <a:pPr algn="ctr">
              <a:lnSpc>
                <a:spcPts val="4983"/>
              </a:lnSpc>
              <a:spcBef>
                <a:spcPct val="0"/>
              </a:spcBef>
            </a:pPr>
            <a:r>
              <a:rPr lang="en-US" sz="4530">
                <a:solidFill>
                  <a:srgbClr val="FFC0C0"/>
                </a:solidFill>
                <a:latin typeface="League Spartan Bold"/>
              </a:rPr>
              <a:t> স্টেট ব্যাংক অফ ইন্ডিয়া</a:t>
            </a:r>
          </a:p>
          <a:p>
            <a:pPr algn="ctr">
              <a:lnSpc>
                <a:spcPts val="4983"/>
              </a:lnSpc>
              <a:spcBef>
                <a:spcPct val="0"/>
              </a:spcBef>
            </a:pPr>
            <a:r>
              <a:rPr lang="en-US" sz="4530">
                <a:solidFill>
                  <a:srgbClr val="FFC0C0"/>
                </a:solidFill>
                <a:latin typeface="League Spartan Bold"/>
              </a:rPr>
              <a:t> এইচএসবিসি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 name="Group 2"/>
          <p:cNvGrpSpPr/>
          <p:nvPr/>
        </p:nvGrpSpPr>
        <p:grpSpPr>
          <a:xfrm>
            <a:off x="3970822" y="2747064"/>
            <a:ext cx="10429291" cy="5276268"/>
            <a:chOff x="321423" y="1690861"/>
            <a:chExt cx="13905721" cy="7035023"/>
          </a:xfrm>
        </p:grpSpPr>
        <p:sp>
          <p:nvSpPr>
            <p:cNvPr id="3" name="TextBox 3"/>
            <p:cNvSpPr txBox="1"/>
            <p:nvPr/>
          </p:nvSpPr>
          <p:spPr>
            <a:xfrm rot="21007540">
              <a:off x="321423" y="1690861"/>
              <a:ext cx="13634597" cy="3847206"/>
            </a:xfrm>
            <a:prstGeom prst="rect">
              <a:avLst/>
            </a:prstGeom>
          </p:spPr>
          <p:txBody>
            <a:bodyPr lIns="0" tIns="0" rIns="0" bIns="0" rtlCol="0" anchor="t">
              <a:spAutoFit/>
            </a:bodyPr>
            <a:lstStyle/>
            <a:p>
              <a:pPr algn="ctr">
                <a:lnSpc>
                  <a:spcPts val="22455"/>
                </a:lnSpc>
                <a:spcBef>
                  <a:spcPct val="0"/>
                </a:spcBef>
              </a:pPr>
              <a:endParaRPr lang="en-US" sz="22455" dirty="0">
                <a:solidFill>
                  <a:srgbClr val="F6F3E4"/>
                </a:solidFill>
                <a:latin typeface="Bukhari Script Bold"/>
              </a:endParaRPr>
            </a:p>
          </p:txBody>
        </p:sp>
        <p:sp>
          <p:nvSpPr>
            <p:cNvPr id="4" name="TextBox 4"/>
            <p:cNvSpPr txBox="1"/>
            <p:nvPr/>
          </p:nvSpPr>
          <p:spPr>
            <a:xfrm rot="21084639">
              <a:off x="1792626" y="5271947"/>
              <a:ext cx="12434518" cy="3453937"/>
            </a:xfrm>
            <a:prstGeom prst="rect">
              <a:avLst/>
            </a:prstGeom>
          </p:spPr>
          <p:txBody>
            <a:bodyPr lIns="0" tIns="0" rIns="0" bIns="0" rtlCol="0" anchor="t">
              <a:spAutoFit/>
            </a:bodyPr>
            <a:lstStyle/>
            <a:p>
              <a:pPr algn="ctr">
                <a:lnSpc>
                  <a:spcPts val="20210"/>
                </a:lnSpc>
                <a:spcBef>
                  <a:spcPct val="0"/>
                </a:spcBef>
              </a:pPr>
              <a:endParaRPr lang="en-US" sz="20210" dirty="0">
                <a:solidFill>
                  <a:srgbClr val="F6F3E4"/>
                </a:solidFill>
                <a:latin typeface="Bukhari Script Bold"/>
              </a:endParaRPr>
            </a:p>
          </p:txBody>
        </p:sp>
      </p:grpSp>
      <p:sp>
        <p:nvSpPr>
          <p:cNvPr id="5" name="TextBox 4"/>
          <p:cNvSpPr txBox="1"/>
          <p:nvPr/>
        </p:nvSpPr>
        <p:spPr>
          <a:xfrm>
            <a:off x="5257800" y="3202037"/>
            <a:ext cx="7467600" cy="37702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39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ধন্যবাদ</a:t>
            </a:r>
            <a:r>
              <a:rPr lang="en-US" sz="23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23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4" name="Rectangle 13"/>
          <p:cNvSpPr/>
          <p:nvPr/>
        </p:nvSpPr>
        <p:spPr>
          <a:xfrm>
            <a:off x="228600" y="190500"/>
            <a:ext cx="17754600" cy="9791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457200" y="7138615"/>
            <a:ext cx="17449800" cy="1667123"/>
          </a:xfrm>
          <a:prstGeom prst="rect">
            <a:avLst/>
          </a:prstGeom>
        </p:spPr>
        <p:txBody>
          <a:bodyPr wrap="square" lIns="0" tIns="0" rIns="0" bIns="0" rtlCol="0" anchor="t">
            <a:spAutoFit/>
          </a:bodyPr>
          <a:lstStyle/>
          <a:p>
            <a:pPr>
              <a:lnSpc>
                <a:spcPts val="6460"/>
              </a:lnSpc>
            </a:pPr>
            <a:r>
              <a:rPr lang="en-US" sz="4800" dirty="0" err="1">
                <a:solidFill>
                  <a:srgbClr val="1A1E2D"/>
                </a:solidFill>
                <a:latin typeface="NikoshBAN" pitchFamily="2" charset="0"/>
                <a:cs typeface="NikoshBAN" pitchFamily="2" charset="0"/>
              </a:rPr>
              <a:t>সরকার</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কর্তৃক</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প্রবর্তিত</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যে</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বস্তু</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মূল্যের</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পরিমাপক</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দেনাপাওনা</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মেটানোর</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উপায়</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হিসেবে</a:t>
            </a:r>
            <a:r>
              <a:rPr lang="en-US" sz="4800" dirty="0">
                <a:solidFill>
                  <a:srgbClr val="1A1E2D"/>
                </a:solidFill>
                <a:latin typeface="NikoshBAN" pitchFamily="2" charset="0"/>
                <a:cs typeface="NikoshBAN" pitchFamily="2" charset="0"/>
              </a:rPr>
              <a:t> </a:t>
            </a:r>
            <a:r>
              <a:rPr lang="en-US" sz="4800" dirty="0" err="1" smtClean="0">
                <a:solidFill>
                  <a:srgbClr val="1A1E2D"/>
                </a:solidFill>
                <a:latin typeface="NikoshBAN" pitchFamily="2" charset="0"/>
                <a:cs typeface="NikoshBAN" pitchFamily="2" charset="0"/>
              </a:rPr>
              <a:t>সর্ব</a:t>
            </a:r>
            <a:r>
              <a:rPr lang="en-US" sz="4800" dirty="0" err="1" smtClean="0">
                <a:solidFill>
                  <a:srgbClr val="1A1E2D"/>
                </a:solidFill>
                <a:latin typeface="NikoshBAN" pitchFamily="2" charset="0"/>
                <a:cs typeface="NikoshBAN" pitchFamily="2" charset="0"/>
              </a:rPr>
              <a:t>ত্র</a:t>
            </a:r>
            <a:r>
              <a:rPr lang="en-US" sz="4800" dirty="0" smtClean="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গ্রহণযোগ্য</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সঞ্চয়ের</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বাহন</a:t>
            </a:r>
            <a:r>
              <a:rPr lang="en-US" sz="4800" dirty="0">
                <a:solidFill>
                  <a:srgbClr val="1A1E2D"/>
                </a:solidFill>
                <a:latin typeface="NikoshBAN" pitchFamily="2" charset="0"/>
                <a:cs typeface="NikoshBAN" pitchFamily="2" charset="0"/>
              </a:rPr>
              <a:t> ও </a:t>
            </a:r>
            <a:r>
              <a:rPr lang="en-US" sz="4800" dirty="0" err="1">
                <a:solidFill>
                  <a:srgbClr val="1A1E2D"/>
                </a:solidFill>
                <a:latin typeface="NikoshBAN" pitchFamily="2" charset="0"/>
                <a:cs typeface="NikoshBAN" pitchFamily="2" charset="0"/>
              </a:rPr>
              <a:t>ঋণের</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ভিত্তি</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হিসেবে</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স্বীকৃত</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তাকে</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অর্থ</a:t>
            </a:r>
            <a:r>
              <a:rPr lang="en-US" sz="4800" dirty="0">
                <a:solidFill>
                  <a:srgbClr val="1A1E2D"/>
                </a:solidFill>
                <a:latin typeface="NikoshBAN" pitchFamily="2" charset="0"/>
                <a:cs typeface="NikoshBAN" pitchFamily="2" charset="0"/>
              </a:rPr>
              <a:t> </a:t>
            </a:r>
            <a:r>
              <a:rPr lang="en-US" sz="4800" dirty="0" err="1">
                <a:solidFill>
                  <a:srgbClr val="1A1E2D"/>
                </a:solidFill>
                <a:latin typeface="NikoshBAN" pitchFamily="2" charset="0"/>
                <a:cs typeface="NikoshBAN" pitchFamily="2" charset="0"/>
              </a:rPr>
              <a:t>বলে</a:t>
            </a:r>
            <a:r>
              <a:rPr lang="en-US" sz="4800" dirty="0">
                <a:solidFill>
                  <a:srgbClr val="1A1E2D"/>
                </a:solidFill>
                <a:latin typeface="NikoshBAN" pitchFamily="2" charset="0"/>
                <a:cs typeface="NikoshBAN" pitchFamily="2" charset="0"/>
              </a:rPr>
              <a:t>।</a:t>
            </a:r>
          </a:p>
        </p:txBody>
      </p:sp>
      <p:grpSp>
        <p:nvGrpSpPr>
          <p:cNvPr id="4" name="Group 4"/>
          <p:cNvGrpSpPr/>
          <p:nvPr/>
        </p:nvGrpSpPr>
        <p:grpSpPr>
          <a:xfrm>
            <a:off x="16083443" y="1340375"/>
            <a:ext cx="985357" cy="226106"/>
            <a:chOff x="0" y="0"/>
            <a:chExt cx="1313810" cy="301474"/>
          </a:xfrm>
        </p:grpSpPr>
        <p:grpSp>
          <p:nvGrpSpPr>
            <p:cNvPr id="5" name="Group 5"/>
            <p:cNvGrpSpPr/>
            <p:nvPr/>
          </p:nvGrpSpPr>
          <p:grpSpPr>
            <a:xfrm>
              <a:off x="0" y="0"/>
              <a:ext cx="301474" cy="30147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7" name="Group 7"/>
            <p:cNvGrpSpPr/>
            <p:nvPr/>
          </p:nvGrpSpPr>
          <p:grpSpPr>
            <a:xfrm>
              <a:off x="506168" y="0"/>
              <a:ext cx="301474" cy="30147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id="9" name="Group 9"/>
            <p:cNvGrpSpPr/>
            <p:nvPr/>
          </p:nvGrpSpPr>
          <p:grpSpPr>
            <a:xfrm>
              <a:off x="1012335" y="0"/>
              <a:ext cx="301474" cy="30147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
        <p:nvSpPr>
          <p:cNvPr id="11" name="TextBox 11"/>
          <p:cNvSpPr txBox="1"/>
          <p:nvPr/>
        </p:nvSpPr>
        <p:spPr>
          <a:xfrm>
            <a:off x="313916" y="5327893"/>
            <a:ext cx="7229884" cy="1339607"/>
          </a:xfrm>
          <a:prstGeom prst="rect">
            <a:avLst/>
          </a:prstGeom>
        </p:spPr>
        <p:txBody>
          <a:bodyPr lIns="0" tIns="0" rIns="0" bIns="0" rtlCol="0" anchor="t">
            <a:spAutoFit/>
          </a:bodyPr>
          <a:lstStyle/>
          <a:p>
            <a:pPr marL="0" lvl="0" indent="0" algn="l">
              <a:lnSpc>
                <a:spcPts val="10338"/>
              </a:lnSpc>
              <a:spcBef>
                <a:spcPct val="0"/>
              </a:spcBef>
            </a:pPr>
            <a:r>
              <a:rPr lang="en-US" sz="9398" dirty="0" err="1">
                <a:solidFill>
                  <a:srgbClr val="1A1E2D"/>
                </a:solidFill>
                <a:latin typeface="NikoshBAN" pitchFamily="2" charset="0"/>
                <a:cs typeface="NikoshBAN" pitchFamily="2" charset="0"/>
              </a:rPr>
              <a:t>অর্থ</a:t>
            </a:r>
            <a:endParaRPr lang="en-US" sz="9398" dirty="0">
              <a:solidFill>
                <a:srgbClr val="1A1E2D"/>
              </a:solidFill>
              <a:latin typeface="NikoshBAN" pitchFamily="2" charset="0"/>
              <a:cs typeface="NikoshBAN" pitchFamily="2" charset="0"/>
            </a:endParaRPr>
          </a:p>
        </p:txBody>
      </p:sp>
      <p:pic>
        <p:nvPicPr>
          <p:cNvPr id="13" name="Picture 6"/>
          <p:cNvPicPr>
            <a:picLocks noChangeAspect="1"/>
          </p:cNvPicPr>
          <p:nvPr/>
        </p:nvPicPr>
        <p:blipFill>
          <a:blip r:embed="rId2"/>
          <a:srcRect/>
          <a:stretch>
            <a:fillRect/>
          </a:stretch>
        </p:blipFill>
        <p:spPr>
          <a:xfrm>
            <a:off x="7315200" y="723900"/>
            <a:ext cx="3810000" cy="3810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3" name="Group 3"/>
          <p:cNvGrpSpPr/>
          <p:nvPr/>
        </p:nvGrpSpPr>
        <p:grpSpPr>
          <a:xfrm>
            <a:off x="3310474" y="1485900"/>
            <a:ext cx="11667051" cy="1752600"/>
            <a:chOff x="0" y="-536488"/>
            <a:chExt cx="15556068" cy="3356475"/>
          </a:xfrm>
        </p:grpSpPr>
        <p:sp>
          <p:nvSpPr>
            <p:cNvPr id="4" name="TextBox 4"/>
            <p:cNvSpPr txBox="1"/>
            <p:nvPr/>
          </p:nvSpPr>
          <p:spPr>
            <a:xfrm>
              <a:off x="0" y="2137748"/>
              <a:ext cx="15556068" cy="682239"/>
            </a:xfrm>
            <a:prstGeom prst="rect">
              <a:avLst/>
            </a:prstGeom>
          </p:spPr>
          <p:txBody>
            <a:bodyPr lIns="0" tIns="0" rIns="0" bIns="0" rtlCol="0" anchor="t">
              <a:spAutoFit/>
            </a:bodyPr>
            <a:lstStyle/>
            <a:p>
              <a:pPr algn="ctr">
                <a:lnSpc>
                  <a:spcPts val="4200"/>
                </a:lnSpc>
              </a:pPr>
              <a:r>
                <a:rPr lang="en-US" sz="2800" dirty="0" err="1">
                  <a:solidFill>
                    <a:srgbClr val="1A1E2D"/>
                  </a:solidFill>
                  <a:latin typeface="NikoshBAN" pitchFamily="2" charset="0"/>
                  <a:cs typeface="NikoshBAN" pitchFamily="2" charset="0"/>
                </a:rPr>
                <a:t>তৈরির</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উপকরণের</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দিক</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থেকে</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অর্থকে</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দুভাগে</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ভাগ</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করা</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যায়</a:t>
              </a:r>
              <a:r>
                <a:rPr lang="en-US" sz="2800" dirty="0">
                  <a:solidFill>
                    <a:srgbClr val="1A1E2D"/>
                  </a:solidFill>
                  <a:latin typeface="NikoshBAN" pitchFamily="2" charset="0"/>
                  <a:cs typeface="NikoshBAN" pitchFamily="2" charset="0"/>
                </a:rPr>
                <a:t>।</a:t>
              </a:r>
            </a:p>
          </p:txBody>
        </p:sp>
        <p:sp>
          <p:nvSpPr>
            <p:cNvPr id="5" name="TextBox 5"/>
            <p:cNvSpPr txBox="1"/>
            <p:nvPr/>
          </p:nvSpPr>
          <p:spPr>
            <a:xfrm>
              <a:off x="52951" y="-536488"/>
              <a:ext cx="15503117" cy="1642534"/>
            </a:xfrm>
            <a:prstGeom prst="rect">
              <a:avLst/>
            </a:prstGeom>
          </p:spPr>
          <p:txBody>
            <a:bodyPr lIns="0" tIns="0" rIns="0" bIns="0" rtlCol="0" anchor="t">
              <a:spAutoFit/>
            </a:bodyPr>
            <a:lstStyle/>
            <a:p>
              <a:pPr algn="ctr">
                <a:lnSpc>
                  <a:spcPts val="9350"/>
                </a:lnSpc>
                <a:spcBef>
                  <a:spcPct val="0"/>
                </a:spcBef>
              </a:pPr>
              <a:r>
                <a:rPr lang="en-US" sz="8500" dirty="0" err="1">
                  <a:solidFill>
                    <a:srgbClr val="1A1E2D"/>
                  </a:solidFill>
                  <a:latin typeface="NikoshBAN" pitchFamily="2" charset="0"/>
                  <a:cs typeface="NikoshBAN" pitchFamily="2" charset="0"/>
                </a:rPr>
                <a:t>অর্থের</a:t>
              </a:r>
              <a:r>
                <a:rPr lang="en-US" sz="8500" dirty="0">
                  <a:solidFill>
                    <a:srgbClr val="1A1E2D"/>
                  </a:solidFill>
                  <a:latin typeface="NikoshBAN" pitchFamily="2" charset="0"/>
                  <a:cs typeface="NikoshBAN" pitchFamily="2" charset="0"/>
                </a:rPr>
                <a:t> </a:t>
              </a:r>
              <a:r>
                <a:rPr lang="en-US" sz="8500" dirty="0" err="1">
                  <a:solidFill>
                    <a:srgbClr val="1A1E2D"/>
                  </a:solidFill>
                  <a:latin typeface="NikoshBAN" pitchFamily="2" charset="0"/>
                  <a:cs typeface="NikoshBAN" pitchFamily="2" charset="0"/>
                </a:rPr>
                <a:t>প্রকারভেদ</a:t>
              </a:r>
              <a:endParaRPr lang="en-US" sz="8500" dirty="0">
                <a:solidFill>
                  <a:srgbClr val="1A1E2D"/>
                </a:solidFill>
                <a:latin typeface="NikoshBAN" pitchFamily="2" charset="0"/>
                <a:cs typeface="NikoshBAN" pitchFamily="2" charset="0"/>
              </a:endParaRPr>
            </a:p>
          </p:txBody>
        </p:sp>
      </p:grpSp>
      <p:grpSp>
        <p:nvGrpSpPr>
          <p:cNvPr id="6" name="Group 6"/>
          <p:cNvGrpSpPr/>
          <p:nvPr/>
        </p:nvGrpSpPr>
        <p:grpSpPr>
          <a:xfrm>
            <a:off x="3310474" y="6183268"/>
            <a:ext cx="5000955" cy="3913232"/>
            <a:chOff x="0" y="0"/>
            <a:chExt cx="6667940" cy="5217643"/>
          </a:xfrm>
        </p:grpSpPr>
        <p:sp>
          <p:nvSpPr>
            <p:cNvPr id="7" name="AutoShape 7"/>
            <p:cNvSpPr/>
            <p:nvPr/>
          </p:nvSpPr>
          <p:spPr>
            <a:xfrm>
              <a:off x="0" y="0"/>
              <a:ext cx="5707996" cy="1207273"/>
            </a:xfrm>
            <a:prstGeom prst="rect">
              <a:avLst/>
            </a:prstGeom>
            <a:solidFill>
              <a:srgbClr val="E60053"/>
            </a:solidFill>
          </p:spPr>
        </p:sp>
        <p:sp>
          <p:nvSpPr>
            <p:cNvPr id="8" name="TextBox 8"/>
            <p:cNvSpPr txBox="1"/>
            <p:nvPr/>
          </p:nvSpPr>
          <p:spPr>
            <a:xfrm>
              <a:off x="472937" y="288756"/>
              <a:ext cx="4762123" cy="825867"/>
            </a:xfrm>
            <a:prstGeom prst="rect">
              <a:avLst/>
            </a:prstGeom>
          </p:spPr>
          <p:txBody>
            <a:bodyPr lIns="0" tIns="0" rIns="0" bIns="0" rtlCol="0" anchor="t">
              <a:spAutoFit/>
            </a:bodyPr>
            <a:lstStyle/>
            <a:p>
              <a:pPr algn="ctr">
                <a:lnSpc>
                  <a:spcPts val="5040"/>
                </a:lnSpc>
              </a:pPr>
              <a:r>
                <a:rPr lang="en-US" sz="3600" spc="72">
                  <a:solidFill>
                    <a:srgbClr val="FFFFFF"/>
                  </a:solidFill>
                  <a:latin typeface="NikoshBAN" pitchFamily="2" charset="0"/>
                  <a:cs typeface="NikoshBAN" pitchFamily="2" charset="0"/>
                </a:rPr>
                <a:t>ধাতব মুদ্রা</a:t>
              </a:r>
            </a:p>
          </p:txBody>
        </p:sp>
        <p:sp>
          <p:nvSpPr>
            <p:cNvPr id="9" name="TextBox 9"/>
            <p:cNvSpPr txBox="1"/>
            <p:nvPr/>
          </p:nvSpPr>
          <p:spPr>
            <a:xfrm>
              <a:off x="0" y="1662824"/>
              <a:ext cx="6667940" cy="3554819"/>
            </a:xfrm>
            <a:prstGeom prst="rect">
              <a:avLst/>
            </a:prstGeom>
          </p:spPr>
          <p:txBody>
            <a:bodyPr lIns="0" tIns="0" rIns="0" bIns="0" rtlCol="0" anchor="t">
              <a:spAutoFit/>
            </a:bodyPr>
            <a:lstStyle/>
            <a:p>
              <a:pPr>
                <a:lnSpc>
                  <a:spcPts val="4200"/>
                </a:lnSpc>
              </a:pPr>
              <a:r>
                <a:rPr lang="en-US" sz="2800">
                  <a:solidFill>
                    <a:srgbClr val="1A1E2D"/>
                  </a:solidFill>
                  <a:latin typeface="NikoshBAN" pitchFamily="2" charset="0"/>
                  <a:cs typeface="NikoshBAN" pitchFamily="2" charset="0"/>
                </a:rPr>
                <a:t>ধাতব খন্ড় দ্বারা তৈরি যে মুদ্রার মাধ্যমে মানুষ প্রাত্যহিক জীবনের লেনদেন করে, তাকে ধাতব মুদ্রা বলে।</a:t>
              </a:r>
            </a:p>
            <a:p>
              <a:pPr>
                <a:lnSpc>
                  <a:spcPts val="4200"/>
                </a:lnSpc>
              </a:pPr>
              <a:r>
                <a:rPr lang="en-US" sz="2800">
                  <a:solidFill>
                    <a:srgbClr val="1A1E2D"/>
                  </a:solidFill>
                  <a:latin typeface="NikoshBAN" pitchFamily="2" charset="0"/>
                  <a:cs typeface="NikoshBAN" pitchFamily="2" charset="0"/>
                </a:rPr>
                <a:t>বাংলাদেশে ৫ টাকা, ২ টাকা, ১ টাকা, ৫০ পয়সা ইত্যাদি ধাতব মুদ্রা আছে।</a:t>
              </a:r>
            </a:p>
          </p:txBody>
        </p:sp>
      </p:grpSp>
      <p:grpSp>
        <p:nvGrpSpPr>
          <p:cNvPr id="10" name="Group 10"/>
          <p:cNvGrpSpPr/>
          <p:nvPr/>
        </p:nvGrpSpPr>
        <p:grpSpPr>
          <a:xfrm>
            <a:off x="10696245" y="6134100"/>
            <a:ext cx="5000955" cy="3913232"/>
            <a:chOff x="0" y="0"/>
            <a:chExt cx="6667940" cy="5217643"/>
          </a:xfrm>
        </p:grpSpPr>
        <p:sp>
          <p:nvSpPr>
            <p:cNvPr id="11" name="AutoShape 11"/>
            <p:cNvSpPr/>
            <p:nvPr/>
          </p:nvSpPr>
          <p:spPr>
            <a:xfrm>
              <a:off x="0" y="0"/>
              <a:ext cx="5707996" cy="1207273"/>
            </a:xfrm>
            <a:prstGeom prst="rect">
              <a:avLst/>
            </a:prstGeom>
            <a:solidFill>
              <a:srgbClr val="E60053"/>
            </a:solidFill>
          </p:spPr>
        </p:sp>
        <p:sp>
          <p:nvSpPr>
            <p:cNvPr id="12" name="TextBox 12"/>
            <p:cNvSpPr txBox="1"/>
            <p:nvPr/>
          </p:nvSpPr>
          <p:spPr>
            <a:xfrm>
              <a:off x="472937" y="288756"/>
              <a:ext cx="4762123" cy="825867"/>
            </a:xfrm>
            <a:prstGeom prst="rect">
              <a:avLst/>
            </a:prstGeom>
          </p:spPr>
          <p:txBody>
            <a:bodyPr lIns="0" tIns="0" rIns="0" bIns="0" rtlCol="0" anchor="t">
              <a:spAutoFit/>
            </a:bodyPr>
            <a:lstStyle/>
            <a:p>
              <a:pPr marL="0" lvl="0" indent="0" algn="ctr">
                <a:lnSpc>
                  <a:spcPts val="5040"/>
                </a:lnSpc>
                <a:spcBef>
                  <a:spcPct val="0"/>
                </a:spcBef>
              </a:pPr>
              <a:r>
                <a:rPr lang="en-US" sz="3600" spc="72">
                  <a:solidFill>
                    <a:srgbClr val="FFFFFF"/>
                  </a:solidFill>
                  <a:latin typeface="NikoshBAN" pitchFamily="2" charset="0"/>
                  <a:cs typeface="NikoshBAN" pitchFamily="2" charset="0"/>
                </a:rPr>
                <a:t>কাগজি নোট</a:t>
              </a:r>
            </a:p>
          </p:txBody>
        </p:sp>
        <p:sp>
          <p:nvSpPr>
            <p:cNvPr id="13" name="TextBox 13"/>
            <p:cNvSpPr txBox="1"/>
            <p:nvPr/>
          </p:nvSpPr>
          <p:spPr>
            <a:xfrm>
              <a:off x="0" y="1662824"/>
              <a:ext cx="6667940" cy="3554819"/>
            </a:xfrm>
            <a:prstGeom prst="rect">
              <a:avLst/>
            </a:prstGeom>
          </p:spPr>
          <p:txBody>
            <a:bodyPr lIns="0" tIns="0" rIns="0" bIns="0" rtlCol="0" anchor="t">
              <a:spAutoFit/>
            </a:bodyPr>
            <a:lstStyle/>
            <a:p>
              <a:pPr>
                <a:lnSpc>
                  <a:spcPts val="4200"/>
                </a:lnSpc>
              </a:pPr>
              <a:r>
                <a:rPr lang="en-US" sz="2800">
                  <a:solidFill>
                    <a:srgbClr val="1A1E2D"/>
                  </a:solidFill>
                  <a:latin typeface="NikoshBAN" pitchFamily="2" charset="0"/>
                  <a:cs typeface="NikoshBAN" pitchFamily="2" charset="0"/>
                </a:rPr>
                <a:t>যেসব মুদ্রা কাগজ দ্বারা তৈরি করা হয়, তাকে কাগজি মুদ্রা বা  নোট বলে।</a:t>
              </a:r>
            </a:p>
            <a:p>
              <a:pPr>
                <a:lnSpc>
                  <a:spcPts val="4200"/>
                </a:lnSpc>
              </a:pPr>
              <a:r>
                <a:rPr lang="en-US" sz="2800">
                  <a:solidFill>
                    <a:srgbClr val="1A1E2D"/>
                  </a:solidFill>
                  <a:latin typeface="NikoshBAN" pitchFamily="2" charset="0"/>
                  <a:cs typeface="NikoshBAN" pitchFamily="2" charset="0"/>
                </a:rPr>
                <a:t>বাংলাদেশের কাগজি মুদ্রা হলো ১ টাকা, ২ টাকা, ৫ টাকা, ১০ টাকা, ২০টাকা, ৫০ টাকা, ১০০ টাকা, ৫০০ টাকা, ১০০০ টাকার নোট।</a:t>
              </a:r>
            </a:p>
          </p:txBody>
        </p:sp>
      </p:grpSp>
      <p:grpSp>
        <p:nvGrpSpPr>
          <p:cNvPr id="14" name="Group 14"/>
          <p:cNvGrpSpPr/>
          <p:nvPr/>
        </p:nvGrpSpPr>
        <p:grpSpPr>
          <a:xfrm>
            <a:off x="16273943" y="1224632"/>
            <a:ext cx="985357" cy="226106"/>
            <a:chOff x="0" y="0"/>
            <a:chExt cx="1313810" cy="301474"/>
          </a:xfrm>
        </p:grpSpPr>
        <p:grpSp>
          <p:nvGrpSpPr>
            <p:cNvPr id="15" name="Group 15"/>
            <p:cNvGrpSpPr/>
            <p:nvPr/>
          </p:nvGrpSpPr>
          <p:grpSpPr>
            <a:xfrm>
              <a:off x="0" y="0"/>
              <a:ext cx="301474" cy="30147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id="17" name="Group 17"/>
            <p:cNvGrpSpPr/>
            <p:nvPr/>
          </p:nvGrpSpPr>
          <p:grpSpPr>
            <a:xfrm>
              <a:off x="506168" y="0"/>
              <a:ext cx="301474" cy="30147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19" name="Group 19"/>
            <p:cNvGrpSpPr/>
            <p:nvPr/>
          </p:nvGrpSpPr>
          <p:grpSpPr>
            <a:xfrm>
              <a:off x="1012335" y="0"/>
              <a:ext cx="301474" cy="30147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pic>
        <p:nvPicPr>
          <p:cNvPr id="21" name="Picture 20" descr="171201kalerkantho.jpg"/>
          <p:cNvPicPr>
            <a:picLocks noChangeAspect="1"/>
          </p:cNvPicPr>
          <p:nvPr/>
        </p:nvPicPr>
        <p:blipFill>
          <a:blip r:embed="rId2"/>
          <a:stretch>
            <a:fillRect/>
          </a:stretch>
        </p:blipFill>
        <p:spPr>
          <a:xfrm>
            <a:off x="11201400" y="4092512"/>
            <a:ext cx="3276600" cy="1978247"/>
          </a:xfrm>
          <a:prstGeom prst="rect">
            <a:avLst/>
          </a:prstGeom>
        </p:spPr>
      </p:pic>
      <p:pic>
        <p:nvPicPr>
          <p:cNvPr id="22" name="Picture 21" descr="images.jpg"/>
          <p:cNvPicPr>
            <a:picLocks noChangeAspect="1"/>
          </p:cNvPicPr>
          <p:nvPr/>
        </p:nvPicPr>
        <p:blipFill>
          <a:blip r:embed="rId3"/>
          <a:stretch>
            <a:fillRect/>
          </a:stretch>
        </p:blipFill>
        <p:spPr>
          <a:xfrm>
            <a:off x="4267200" y="3990975"/>
            <a:ext cx="2143125" cy="21431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3" name="Group 3"/>
          <p:cNvGrpSpPr/>
          <p:nvPr/>
        </p:nvGrpSpPr>
        <p:grpSpPr>
          <a:xfrm>
            <a:off x="3310474" y="1945416"/>
            <a:ext cx="11667051" cy="2057840"/>
            <a:chOff x="0" y="76200"/>
            <a:chExt cx="15556068" cy="2743787"/>
          </a:xfrm>
        </p:grpSpPr>
        <p:sp>
          <p:nvSpPr>
            <p:cNvPr id="4" name="TextBox 4"/>
            <p:cNvSpPr txBox="1"/>
            <p:nvPr/>
          </p:nvSpPr>
          <p:spPr>
            <a:xfrm>
              <a:off x="0" y="2137748"/>
              <a:ext cx="15556068" cy="682239"/>
            </a:xfrm>
            <a:prstGeom prst="rect">
              <a:avLst/>
            </a:prstGeom>
          </p:spPr>
          <p:txBody>
            <a:bodyPr lIns="0" tIns="0" rIns="0" bIns="0" rtlCol="0" anchor="t">
              <a:spAutoFit/>
            </a:bodyPr>
            <a:lstStyle/>
            <a:p>
              <a:pPr algn="ctr">
                <a:lnSpc>
                  <a:spcPts val="4200"/>
                </a:lnSpc>
              </a:pPr>
              <a:r>
                <a:rPr lang="en-US" sz="2800" dirty="0" err="1">
                  <a:solidFill>
                    <a:srgbClr val="1A1E2D"/>
                  </a:solidFill>
                  <a:latin typeface="NikoshBAN" pitchFamily="2" charset="0"/>
                  <a:cs typeface="NikoshBAN" pitchFamily="2" charset="0"/>
                </a:rPr>
                <a:t>ধাতব</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মুদ্রাকে</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বস্তুগত</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মূল্যমানের</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দিক</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থেকে</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আবার</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দুভাগে</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ভাগ</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করা</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যায়</a:t>
              </a:r>
              <a:r>
                <a:rPr lang="en-US" sz="2800" dirty="0">
                  <a:solidFill>
                    <a:srgbClr val="1A1E2D"/>
                  </a:solidFill>
                  <a:latin typeface="NikoshBAN" pitchFamily="2" charset="0"/>
                  <a:cs typeface="NikoshBAN" pitchFamily="2" charset="0"/>
                </a:rPr>
                <a:t>।</a:t>
              </a:r>
            </a:p>
          </p:txBody>
        </p:sp>
        <p:sp>
          <p:nvSpPr>
            <p:cNvPr id="5" name="TextBox 5"/>
            <p:cNvSpPr txBox="1"/>
            <p:nvPr/>
          </p:nvSpPr>
          <p:spPr>
            <a:xfrm>
              <a:off x="52951" y="76200"/>
              <a:ext cx="15503117" cy="1642533"/>
            </a:xfrm>
            <a:prstGeom prst="rect">
              <a:avLst/>
            </a:prstGeom>
          </p:spPr>
          <p:txBody>
            <a:bodyPr lIns="0" tIns="0" rIns="0" bIns="0" rtlCol="0" anchor="t">
              <a:spAutoFit/>
            </a:bodyPr>
            <a:lstStyle/>
            <a:p>
              <a:pPr algn="ctr">
                <a:lnSpc>
                  <a:spcPts val="9350"/>
                </a:lnSpc>
                <a:spcBef>
                  <a:spcPct val="0"/>
                </a:spcBef>
              </a:pPr>
              <a:r>
                <a:rPr lang="en-US" sz="8500" dirty="0" err="1">
                  <a:solidFill>
                    <a:srgbClr val="1A1E2D"/>
                  </a:solidFill>
                  <a:latin typeface="NikoshBAN" pitchFamily="2" charset="0"/>
                  <a:cs typeface="NikoshBAN" pitchFamily="2" charset="0"/>
                </a:rPr>
                <a:t>ধাতব</a:t>
              </a:r>
              <a:r>
                <a:rPr lang="en-US" sz="8500" dirty="0">
                  <a:solidFill>
                    <a:srgbClr val="1A1E2D"/>
                  </a:solidFill>
                  <a:latin typeface="NikoshBAN" pitchFamily="2" charset="0"/>
                  <a:cs typeface="NikoshBAN" pitchFamily="2" charset="0"/>
                </a:rPr>
                <a:t> </a:t>
              </a:r>
              <a:r>
                <a:rPr lang="en-US" sz="8500" dirty="0" err="1">
                  <a:solidFill>
                    <a:srgbClr val="1A1E2D"/>
                  </a:solidFill>
                  <a:latin typeface="NikoshBAN" pitchFamily="2" charset="0"/>
                  <a:cs typeface="NikoshBAN" pitchFamily="2" charset="0"/>
                </a:rPr>
                <a:t>মুদ্রা</a:t>
              </a:r>
              <a:endParaRPr lang="en-US" sz="8500" dirty="0">
                <a:solidFill>
                  <a:srgbClr val="1A1E2D"/>
                </a:solidFill>
                <a:latin typeface="NikoshBAN" pitchFamily="2" charset="0"/>
                <a:cs typeface="NikoshBAN" pitchFamily="2" charset="0"/>
              </a:endParaRPr>
            </a:p>
          </p:txBody>
        </p:sp>
      </p:grpSp>
      <p:grpSp>
        <p:nvGrpSpPr>
          <p:cNvPr id="6" name="Group 6"/>
          <p:cNvGrpSpPr/>
          <p:nvPr/>
        </p:nvGrpSpPr>
        <p:grpSpPr>
          <a:xfrm>
            <a:off x="3222218" y="5817241"/>
            <a:ext cx="5000955" cy="3671410"/>
            <a:chOff x="0" y="0"/>
            <a:chExt cx="6667940" cy="4895213"/>
          </a:xfrm>
        </p:grpSpPr>
        <p:sp>
          <p:nvSpPr>
            <p:cNvPr id="7" name="AutoShape 7"/>
            <p:cNvSpPr/>
            <p:nvPr/>
          </p:nvSpPr>
          <p:spPr>
            <a:xfrm>
              <a:off x="0" y="0"/>
              <a:ext cx="5707996" cy="1207273"/>
            </a:xfrm>
            <a:prstGeom prst="rect">
              <a:avLst/>
            </a:prstGeom>
            <a:solidFill>
              <a:srgbClr val="E60053"/>
            </a:solidFill>
          </p:spPr>
        </p:sp>
        <p:sp>
          <p:nvSpPr>
            <p:cNvPr id="8" name="TextBox 8"/>
            <p:cNvSpPr txBox="1"/>
            <p:nvPr/>
          </p:nvSpPr>
          <p:spPr>
            <a:xfrm>
              <a:off x="472937" y="288756"/>
              <a:ext cx="4762123" cy="825867"/>
            </a:xfrm>
            <a:prstGeom prst="rect">
              <a:avLst/>
            </a:prstGeom>
          </p:spPr>
          <p:txBody>
            <a:bodyPr lIns="0" tIns="0" rIns="0" bIns="0" rtlCol="0" anchor="t">
              <a:spAutoFit/>
            </a:bodyPr>
            <a:lstStyle/>
            <a:p>
              <a:pPr algn="ctr">
                <a:lnSpc>
                  <a:spcPts val="5040"/>
                </a:lnSpc>
              </a:pPr>
              <a:r>
                <a:rPr lang="en-US" sz="3600" spc="72">
                  <a:solidFill>
                    <a:srgbClr val="FFFFFF"/>
                  </a:solidFill>
                  <a:latin typeface="NikoshBAN" pitchFamily="2" charset="0"/>
                  <a:cs typeface="NikoshBAN" pitchFamily="2" charset="0"/>
                </a:rPr>
                <a:t>প্রামাণিক মুদ্রা </a:t>
              </a:r>
            </a:p>
          </p:txBody>
        </p:sp>
        <p:sp>
          <p:nvSpPr>
            <p:cNvPr id="9" name="TextBox 9"/>
            <p:cNvSpPr txBox="1"/>
            <p:nvPr/>
          </p:nvSpPr>
          <p:spPr>
            <a:xfrm>
              <a:off x="0" y="1653299"/>
              <a:ext cx="6667940" cy="3241914"/>
            </a:xfrm>
            <a:prstGeom prst="rect">
              <a:avLst/>
            </a:prstGeom>
          </p:spPr>
          <p:txBody>
            <a:bodyPr lIns="0" tIns="0" rIns="0" bIns="0" rtlCol="0" anchor="t">
              <a:spAutoFit/>
            </a:bodyPr>
            <a:lstStyle/>
            <a:p>
              <a:pPr>
                <a:lnSpc>
                  <a:spcPts val="4800"/>
                </a:lnSpc>
              </a:pPr>
              <a:r>
                <a:rPr lang="en-US" sz="3200">
                  <a:solidFill>
                    <a:srgbClr val="1A1E2D"/>
                  </a:solidFill>
                  <a:latin typeface="NikoshBAN" pitchFamily="2" charset="0"/>
                  <a:cs typeface="NikoshBAN" pitchFamily="2" charset="0"/>
                </a:rPr>
                <a:t>প্রামাণিক মুদ্রা বলতে বোঝায় যে মুদ্রা  গলানোর মৃধ্যমে ধাতু হিসেবে বিক্রি করলে দৃশ্যমান মূল্যের সমপরিমান মূল্য পাওয়া যায়।</a:t>
              </a:r>
            </a:p>
          </p:txBody>
        </p:sp>
      </p:grpSp>
      <p:grpSp>
        <p:nvGrpSpPr>
          <p:cNvPr id="10" name="Group 10"/>
          <p:cNvGrpSpPr/>
          <p:nvPr/>
        </p:nvGrpSpPr>
        <p:grpSpPr>
          <a:xfrm>
            <a:off x="10064826" y="5905500"/>
            <a:ext cx="5000955" cy="3055856"/>
            <a:chOff x="0" y="0"/>
            <a:chExt cx="6667940" cy="4074475"/>
          </a:xfrm>
        </p:grpSpPr>
        <p:sp>
          <p:nvSpPr>
            <p:cNvPr id="11" name="AutoShape 11"/>
            <p:cNvSpPr/>
            <p:nvPr/>
          </p:nvSpPr>
          <p:spPr>
            <a:xfrm>
              <a:off x="0" y="0"/>
              <a:ext cx="5707996" cy="1207273"/>
            </a:xfrm>
            <a:prstGeom prst="rect">
              <a:avLst/>
            </a:prstGeom>
            <a:solidFill>
              <a:srgbClr val="E60053"/>
            </a:solidFill>
          </p:spPr>
        </p:sp>
        <p:sp>
          <p:nvSpPr>
            <p:cNvPr id="12" name="TextBox 12"/>
            <p:cNvSpPr txBox="1"/>
            <p:nvPr/>
          </p:nvSpPr>
          <p:spPr>
            <a:xfrm>
              <a:off x="472937" y="288756"/>
              <a:ext cx="4762123" cy="825867"/>
            </a:xfrm>
            <a:prstGeom prst="rect">
              <a:avLst/>
            </a:prstGeom>
          </p:spPr>
          <p:txBody>
            <a:bodyPr lIns="0" tIns="0" rIns="0" bIns="0" rtlCol="0" anchor="t">
              <a:spAutoFit/>
            </a:bodyPr>
            <a:lstStyle/>
            <a:p>
              <a:pPr marL="0" lvl="0" indent="0" algn="ctr">
                <a:lnSpc>
                  <a:spcPts val="5040"/>
                </a:lnSpc>
                <a:spcBef>
                  <a:spcPct val="0"/>
                </a:spcBef>
              </a:pPr>
              <a:r>
                <a:rPr lang="en-US" sz="3600" spc="72">
                  <a:solidFill>
                    <a:srgbClr val="FFFFFF"/>
                  </a:solidFill>
                  <a:latin typeface="NikoshBAN" pitchFamily="2" charset="0"/>
                  <a:cs typeface="NikoshBAN" pitchFamily="2" charset="0"/>
                </a:rPr>
                <a:t>প্রতীক মুদ্রা</a:t>
              </a:r>
            </a:p>
          </p:txBody>
        </p:sp>
        <p:sp>
          <p:nvSpPr>
            <p:cNvPr id="13" name="TextBox 13"/>
            <p:cNvSpPr txBox="1"/>
            <p:nvPr/>
          </p:nvSpPr>
          <p:spPr>
            <a:xfrm>
              <a:off x="0" y="1653299"/>
              <a:ext cx="6667940" cy="2421176"/>
            </a:xfrm>
            <a:prstGeom prst="rect">
              <a:avLst/>
            </a:prstGeom>
          </p:spPr>
          <p:txBody>
            <a:bodyPr lIns="0" tIns="0" rIns="0" bIns="0" rtlCol="0" anchor="t">
              <a:spAutoFit/>
            </a:bodyPr>
            <a:lstStyle/>
            <a:p>
              <a:pPr>
                <a:lnSpc>
                  <a:spcPts val="4800"/>
                </a:lnSpc>
              </a:pPr>
              <a:r>
                <a:rPr lang="en-US" sz="3200">
                  <a:solidFill>
                    <a:srgbClr val="1A1E2D"/>
                  </a:solidFill>
                  <a:latin typeface="NikoshBAN" pitchFamily="2" charset="0"/>
                  <a:cs typeface="NikoshBAN" pitchFamily="2" charset="0"/>
                </a:rPr>
                <a:t>প্রতীক মুদ্রা বলতে বোঝায় যে মুদ্রার ধাতব মূল্য তার দৃশ্যমান মূল্যের চেয়ে কম থাকে।</a:t>
              </a:r>
            </a:p>
          </p:txBody>
        </p:sp>
      </p:grpSp>
      <p:grpSp>
        <p:nvGrpSpPr>
          <p:cNvPr id="14" name="Group 14"/>
          <p:cNvGrpSpPr/>
          <p:nvPr/>
        </p:nvGrpSpPr>
        <p:grpSpPr>
          <a:xfrm>
            <a:off x="16273943" y="1224632"/>
            <a:ext cx="985357" cy="226106"/>
            <a:chOff x="0" y="0"/>
            <a:chExt cx="1313810" cy="301474"/>
          </a:xfrm>
        </p:grpSpPr>
        <p:grpSp>
          <p:nvGrpSpPr>
            <p:cNvPr id="15" name="Group 15"/>
            <p:cNvGrpSpPr/>
            <p:nvPr/>
          </p:nvGrpSpPr>
          <p:grpSpPr>
            <a:xfrm>
              <a:off x="0" y="0"/>
              <a:ext cx="301474" cy="30147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id="17" name="Group 17"/>
            <p:cNvGrpSpPr/>
            <p:nvPr/>
          </p:nvGrpSpPr>
          <p:grpSpPr>
            <a:xfrm>
              <a:off x="506168" y="0"/>
              <a:ext cx="301474" cy="30147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19" name="Group 19"/>
            <p:cNvGrpSpPr/>
            <p:nvPr/>
          </p:nvGrpSpPr>
          <p:grpSpPr>
            <a:xfrm>
              <a:off x="1012335" y="0"/>
              <a:ext cx="301474" cy="30147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3" name="Group 3"/>
          <p:cNvGrpSpPr/>
          <p:nvPr/>
        </p:nvGrpSpPr>
        <p:grpSpPr>
          <a:xfrm>
            <a:off x="3310474" y="1915945"/>
            <a:ext cx="11667051" cy="2123792"/>
            <a:chOff x="0" y="76200"/>
            <a:chExt cx="15556068" cy="2831723"/>
          </a:xfrm>
        </p:grpSpPr>
        <p:sp>
          <p:nvSpPr>
            <p:cNvPr id="4" name="TextBox 4"/>
            <p:cNvSpPr txBox="1"/>
            <p:nvPr/>
          </p:nvSpPr>
          <p:spPr>
            <a:xfrm>
              <a:off x="0" y="2128223"/>
              <a:ext cx="15556068" cy="779700"/>
            </a:xfrm>
            <a:prstGeom prst="rect">
              <a:avLst/>
            </a:prstGeom>
          </p:spPr>
          <p:txBody>
            <a:bodyPr lIns="0" tIns="0" rIns="0" bIns="0" rtlCol="0" anchor="t">
              <a:spAutoFit/>
            </a:bodyPr>
            <a:lstStyle/>
            <a:p>
              <a:pPr algn="ctr">
                <a:lnSpc>
                  <a:spcPts val="4800"/>
                </a:lnSpc>
              </a:pPr>
              <a:r>
                <a:rPr lang="en-US" sz="3200" dirty="0" err="1">
                  <a:solidFill>
                    <a:srgbClr val="1A1E2D"/>
                  </a:solidFill>
                  <a:latin typeface="NikoshBAN" pitchFamily="2" charset="0"/>
                  <a:cs typeface="NikoshBAN" pitchFamily="2" charset="0"/>
                </a:rPr>
                <a:t>কাগজি</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মুদ্রাকে</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দুভাগে</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ভাগ</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করা</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যায়</a:t>
              </a:r>
              <a:endParaRPr lang="en-US" sz="3200" dirty="0">
                <a:solidFill>
                  <a:srgbClr val="1A1E2D"/>
                </a:solidFill>
                <a:latin typeface="NikoshBAN" pitchFamily="2" charset="0"/>
                <a:cs typeface="NikoshBAN" pitchFamily="2" charset="0"/>
              </a:endParaRPr>
            </a:p>
          </p:txBody>
        </p:sp>
        <p:sp>
          <p:nvSpPr>
            <p:cNvPr id="5" name="TextBox 5"/>
            <p:cNvSpPr txBox="1"/>
            <p:nvPr/>
          </p:nvSpPr>
          <p:spPr>
            <a:xfrm>
              <a:off x="52951" y="76200"/>
              <a:ext cx="15503117" cy="1642533"/>
            </a:xfrm>
            <a:prstGeom prst="rect">
              <a:avLst/>
            </a:prstGeom>
          </p:spPr>
          <p:txBody>
            <a:bodyPr lIns="0" tIns="0" rIns="0" bIns="0" rtlCol="0" anchor="t">
              <a:spAutoFit/>
            </a:bodyPr>
            <a:lstStyle/>
            <a:p>
              <a:pPr algn="ctr">
                <a:lnSpc>
                  <a:spcPts val="9350"/>
                </a:lnSpc>
                <a:spcBef>
                  <a:spcPct val="0"/>
                </a:spcBef>
              </a:pPr>
              <a:r>
                <a:rPr lang="en-US" sz="8500" dirty="0" err="1">
                  <a:solidFill>
                    <a:srgbClr val="1A1E2D"/>
                  </a:solidFill>
                  <a:latin typeface="NikoshBAN" pitchFamily="2" charset="0"/>
                  <a:cs typeface="NikoshBAN" pitchFamily="2" charset="0"/>
                </a:rPr>
                <a:t>কাগজি</a:t>
              </a:r>
              <a:r>
                <a:rPr lang="en-US" sz="8500" dirty="0">
                  <a:solidFill>
                    <a:srgbClr val="1A1E2D"/>
                  </a:solidFill>
                  <a:latin typeface="NikoshBAN" pitchFamily="2" charset="0"/>
                  <a:cs typeface="NikoshBAN" pitchFamily="2" charset="0"/>
                </a:rPr>
                <a:t> </a:t>
              </a:r>
              <a:r>
                <a:rPr lang="en-US" sz="8500" dirty="0" err="1">
                  <a:solidFill>
                    <a:srgbClr val="1A1E2D"/>
                  </a:solidFill>
                  <a:latin typeface="NikoshBAN" pitchFamily="2" charset="0"/>
                  <a:cs typeface="NikoshBAN" pitchFamily="2" charset="0"/>
                </a:rPr>
                <a:t>নোট</a:t>
              </a:r>
              <a:endParaRPr lang="en-US" sz="8500" dirty="0">
                <a:solidFill>
                  <a:srgbClr val="1A1E2D"/>
                </a:solidFill>
                <a:latin typeface="NikoshBAN" pitchFamily="2" charset="0"/>
                <a:cs typeface="NikoshBAN" pitchFamily="2" charset="0"/>
              </a:endParaRPr>
            </a:p>
          </p:txBody>
        </p:sp>
      </p:grpSp>
      <p:grpSp>
        <p:nvGrpSpPr>
          <p:cNvPr id="6" name="Group 6"/>
          <p:cNvGrpSpPr/>
          <p:nvPr/>
        </p:nvGrpSpPr>
        <p:grpSpPr>
          <a:xfrm>
            <a:off x="2550043" y="5143500"/>
            <a:ext cx="5587768" cy="4067114"/>
            <a:chOff x="0" y="0"/>
            <a:chExt cx="7450358" cy="5422818"/>
          </a:xfrm>
        </p:grpSpPr>
        <p:sp>
          <p:nvSpPr>
            <p:cNvPr id="7" name="AutoShape 7"/>
            <p:cNvSpPr/>
            <p:nvPr/>
          </p:nvSpPr>
          <p:spPr>
            <a:xfrm>
              <a:off x="0" y="0"/>
              <a:ext cx="6377773" cy="1348934"/>
            </a:xfrm>
            <a:prstGeom prst="rect">
              <a:avLst/>
            </a:prstGeom>
            <a:solidFill>
              <a:srgbClr val="E60053"/>
            </a:solidFill>
          </p:spPr>
        </p:sp>
        <p:sp>
          <p:nvSpPr>
            <p:cNvPr id="8" name="TextBox 8"/>
            <p:cNvSpPr txBox="1"/>
            <p:nvPr/>
          </p:nvSpPr>
          <p:spPr>
            <a:xfrm>
              <a:off x="528431" y="320937"/>
              <a:ext cx="5320911" cy="924527"/>
            </a:xfrm>
            <a:prstGeom prst="rect">
              <a:avLst/>
            </a:prstGeom>
          </p:spPr>
          <p:txBody>
            <a:bodyPr lIns="0" tIns="0" rIns="0" bIns="0" rtlCol="0" anchor="t">
              <a:spAutoFit/>
            </a:bodyPr>
            <a:lstStyle/>
            <a:p>
              <a:pPr algn="ctr">
                <a:lnSpc>
                  <a:spcPts val="5631"/>
                </a:lnSpc>
              </a:pPr>
              <a:r>
                <a:rPr lang="en-US" sz="4022" spc="80">
                  <a:solidFill>
                    <a:srgbClr val="FFFFFF"/>
                  </a:solidFill>
                  <a:latin typeface="NikoshBAN" pitchFamily="2" charset="0"/>
                  <a:cs typeface="NikoshBAN" pitchFamily="2" charset="0"/>
                </a:rPr>
                <a:t>রূপান্তরযোগ্য মুদ্রা</a:t>
              </a:r>
            </a:p>
          </p:txBody>
        </p:sp>
        <p:sp>
          <p:nvSpPr>
            <p:cNvPr id="9" name="TextBox 9"/>
            <p:cNvSpPr txBox="1"/>
            <p:nvPr/>
          </p:nvSpPr>
          <p:spPr>
            <a:xfrm>
              <a:off x="0" y="1867999"/>
              <a:ext cx="7450358" cy="3554819"/>
            </a:xfrm>
            <a:prstGeom prst="rect">
              <a:avLst/>
            </a:prstGeom>
          </p:spPr>
          <p:txBody>
            <a:bodyPr lIns="0" tIns="0" rIns="0" bIns="0" rtlCol="0" anchor="t">
              <a:spAutoFit/>
            </a:bodyPr>
            <a:lstStyle/>
            <a:p>
              <a:pPr>
                <a:lnSpc>
                  <a:spcPts val="4200"/>
                </a:lnSpc>
              </a:pPr>
              <a:r>
                <a:rPr lang="en-US" sz="2800">
                  <a:solidFill>
                    <a:srgbClr val="1A1E2D"/>
                  </a:solidFill>
                  <a:latin typeface="NikoshBAN" pitchFamily="2" charset="0"/>
                  <a:cs typeface="NikoshBAN" pitchFamily="2" charset="0"/>
                </a:rPr>
                <a:t>রূপান্তরযোগ্য মুদ্রা বলতে বুঝায় যে কাগজি নোটের পরিবর্তে চাওয়ামাএ সরকার সমমূল্যের দেশীয় মুদ্রা দিতে বাদ্য  থাকে ।বাংলাদেশের রূপান্তরযোগ্য মুদ্রা হলো - ৫ টাকা ,১০ টাকা, ২০ টাকা, ৫০ টাকা, ১০০ টাকা, ৫০০ টাকা ও ১০০০ টাকার নোট।</a:t>
              </a:r>
            </a:p>
          </p:txBody>
        </p:sp>
      </p:grpSp>
      <p:grpSp>
        <p:nvGrpSpPr>
          <p:cNvPr id="10" name="Group 10"/>
          <p:cNvGrpSpPr/>
          <p:nvPr/>
        </p:nvGrpSpPr>
        <p:grpSpPr>
          <a:xfrm>
            <a:off x="9453310" y="5143500"/>
            <a:ext cx="5524216" cy="4057590"/>
            <a:chOff x="0" y="0"/>
            <a:chExt cx="7365621" cy="5410120"/>
          </a:xfrm>
        </p:grpSpPr>
        <p:sp>
          <p:nvSpPr>
            <p:cNvPr id="11" name="AutoShape 11"/>
            <p:cNvSpPr/>
            <p:nvPr/>
          </p:nvSpPr>
          <p:spPr>
            <a:xfrm>
              <a:off x="0" y="0"/>
              <a:ext cx="6305235" cy="1333592"/>
            </a:xfrm>
            <a:prstGeom prst="rect">
              <a:avLst/>
            </a:prstGeom>
            <a:solidFill>
              <a:srgbClr val="E60053"/>
            </a:solidFill>
          </p:spPr>
        </p:sp>
        <p:sp>
          <p:nvSpPr>
            <p:cNvPr id="12" name="TextBox 12"/>
            <p:cNvSpPr txBox="1"/>
            <p:nvPr/>
          </p:nvSpPr>
          <p:spPr>
            <a:xfrm>
              <a:off x="522421" y="335471"/>
              <a:ext cx="5260393" cy="741228"/>
            </a:xfrm>
            <a:prstGeom prst="rect">
              <a:avLst/>
            </a:prstGeom>
          </p:spPr>
          <p:txBody>
            <a:bodyPr lIns="0" tIns="0" rIns="0" bIns="0" rtlCol="0" anchor="t">
              <a:spAutoFit/>
            </a:bodyPr>
            <a:lstStyle/>
            <a:p>
              <a:pPr marL="0" lvl="0" indent="0" algn="ctr">
                <a:lnSpc>
                  <a:spcPts val="4479"/>
                </a:lnSpc>
                <a:spcBef>
                  <a:spcPct val="0"/>
                </a:spcBef>
              </a:pPr>
              <a:r>
                <a:rPr lang="en-US" sz="3199" spc="63">
                  <a:solidFill>
                    <a:srgbClr val="FFFFFF"/>
                  </a:solidFill>
                  <a:latin typeface="NikoshBAN" pitchFamily="2" charset="0"/>
                  <a:cs typeface="NikoshBAN" pitchFamily="2" charset="0"/>
                </a:rPr>
                <a:t>রূপান্তর অযোগ্য</a:t>
              </a:r>
              <a:r>
                <a:rPr lang="en-US" sz="3199" u="none" spc="63">
                  <a:solidFill>
                    <a:srgbClr val="FFFFFF"/>
                  </a:solidFill>
                  <a:latin typeface="NikoshBAN" pitchFamily="2" charset="0"/>
                  <a:cs typeface="NikoshBAN" pitchFamily="2" charset="0"/>
                </a:rPr>
                <a:t> মুদ্রা</a:t>
              </a:r>
            </a:p>
          </p:txBody>
        </p:sp>
        <p:sp>
          <p:nvSpPr>
            <p:cNvPr id="13" name="TextBox 13"/>
            <p:cNvSpPr txBox="1"/>
            <p:nvPr/>
          </p:nvSpPr>
          <p:spPr>
            <a:xfrm>
              <a:off x="0" y="1855302"/>
              <a:ext cx="7365621" cy="3554818"/>
            </a:xfrm>
            <a:prstGeom prst="rect">
              <a:avLst/>
            </a:prstGeom>
          </p:spPr>
          <p:txBody>
            <a:bodyPr lIns="0" tIns="0" rIns="0" bIns="0" rtlCol="0" anchor="t">
              <a:spAutoFit/>
            </a:bodyPr>
            <a:lstStyle/>
            <a:p>
              <a:pPr>
                <a:lnSpc>
                  <a:spcPts val="4199"/>
                </a:lnSpc>
              </a:pPr>
              <a:r>
                <a:rPr lang="en-US" sz="2800">
                  <a:solidFill>
                    <a:srgbClr val="1A1E2D"/>
                  </a:solidFill>
                  <a:latin typeface="NikoshBAN" pitchFamily="2" charset="0"/>
                  <a:cs typeface="NikoshBAN" pitchFamily="2" charset="0"/>
                </a:rPr>
                <a:t>রূপান্তর অযোগ্য মুদ্রা বলতে বুঝায় যে কাগজি নোটের পরিবর্তে সরকারের কাছ থেকে কোনো বৈদেশিক মুদ্রা, সোনা, রূপা পাওয়া যায় না।</a:t>
              </a:r>
            </a:p>
            <a:p>
              <a:pPr>
                <a:lnSpc>
                  <a:spcPts val="4200"/>
                </a:lnSpc>
              </a:pPr>
              <a:r>
                <a:rPr lang="en-US" sz="2799">
                  <a:solidFill>
                    <a:srgbClr val="1A1E2D"/>
                  </a:solidFill>
                  <a:latin typeface="NikoshBAN" pitchFamily="2" charset="0"/>
                  <a:cs typeface="NikoshBAN" pitchFamily="2" charset="0"/>
                </a:rPr>
                <a:t>বাংলাদেশের রূপান্তর অযোগ্য মুদ্রা হলো - ১ টাকা ও ২ টাকার নোট।</a:t>
              </a:r>
            </a:p>
          </p:txBody>
        </p:sp>
      </p:grpSp>
      <p:grpSp>
        <p:nvGrpSpPr>
          <p:cNvPr id="14" name="Group 14"/>
          <p:cNvGrpSpPr/>
          <p:nvPr/>
        </p:nvGrpSpPr>
        <p:grpSpPr>
          <a:xfrm>
            <a:off x="16273943" y="1224632"/>
            <a:ext cx="985357" cy="226106"/>
            <a:chOff x="0" y="0"/>
            <a:chExt cx="1313810" cy="301474"/>
          </a:xfrm>
        </p:grpSpPr>
        <p:grpSp>
          <p:nvGrpSpPr>
            <p:cNvPr id="15" name="Group 15"/>
            <p:cNvGrpSpPr/>
            <p:nvPr/>
          </p:nvGrpSpPr>
          <p:grpSpPr>
            <a:xfrm>
              <a:off x="0" y="0"/>
              <a:ext cx="301474" cy="30147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id="17" name="Group 17"/>
            <p:cNvGrpSpPr/>
            <p:nvPr/>
          </p:nvGrpSpPr>
          <p:grpSpPr>
            <a:xfrm>
              <a:off x="506168" y="0"/>
              <a:ext cx="301474" cy="30147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19" name="Group 19"/>
            <p:cNvGrpSpPr/>
            <p:nvPr/>
          </p:nvGrpSpPr>
          <p:grpSpPr>
            <a:xfrm>
              <a:off x="1012335" y="0"/>
              <a:ext cx="301474" cy="30147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pSp>
        <p:nvGrpSpPr>
          <p:cNvPr id="3" name="Group 3"/>
          <p:cNvGrpSpPr/>
          <p:nvPr/>
        </p:nvGrpSpPr>
        <p:grpSpPr>
          <a:xfrm>
            <a:off x="3310474" y="1915945"/>
            <a:ext cx="11667051" cy="2123792"/>
            <a:chOff x="0" y="76200"/>
            <a:chExt cx="15556068" cy="2831723"/>
          </a:xfrm>
        </p:grpSpPr>
        <p:sp>
          <p:nvSpPr>
            <p:cNvPr id="4" name="TextBox 4"/>
            <p:cNvSpPr txBox="1"/>
            <p:nvPr/>
          </p:nvSpPr>
          <p:spPr>
            <a:xfrm>
              <a:off x="0" y="2128223"/>
              <a:ext cx="15556068" cy="779700"/>
            </a:xfrm>
            <a:prstGeom prst="rect">
              <a:avLst/>
            </a:prstGeom>
          </p:spPr>
          <p:txBody>
            <a:bodyPr lIns="0" tIns="0" rIns="0" bIns="0" rtlCol="0" anchor="t">
              <a:spAutoFit/>
            </a:bodyPr>
            <a:lstStyle/>
            <a:p>
              <a:pPr algn="ctr">
                <a:lnSpc>
                  <a:spcPts val="4800"/>
                </a:lnSpc>
              </a:pPr>
              <a:r>
                <a:rPr lang="en-US" sz="3200" dirty="0" err="1">
                  <a:solidFill>
                    <a:srgbClr val="1A1E2D"/>
                  </a:solidFill>
                  <a:latin typeface="NikoshBAN" pitchFamily="2" charset="0"/>
                  <a:cs typeface="NikoshBAN" pitchFamily="2" charset="0"/>
                </a:rPr>
                <a:t>গ্রহণের</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বাধ্যবাধকতার</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দিক</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থেকে</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অর্থকে</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দুভাগে</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ভাগ</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করা</a:t>
              </a:r>
              <a:r>
                <a:rPr lang="en-US" sz="3200" dirty="0">
                  <a:solidFill>
                    <a:srgbClr val="1A1E2D"/>
                  </a:solidFill>
                  <a:latin typeface="NikoshBAN" pitchFamily="2" charset="0"/>
                  <a:cs typeface="NikoshBAN" pitchFamily="2" charset="0"/>
                </a:rPr>
                <a:t> </a:t>
              </a:r>
              <a:r>
                <a:rPr lang="en-US" sz="3200" dirty="0" err="1">
                  <a:solidFill>
                    <a:srgbClr val="1A1E2D"/>
                  </a:solidFill>
                  <a:latin typeface="NikoshBAN" pitchFamily="2" charset="0"/>
                  <a:cs typeface="NikoshBAN" pitchFamily="2" charset="0"/>
                </a:rPr>
                <a:t>যায়</a:t>
              </a:r>
              <a:r>
                <a:rPr lang="en-US" sz="3200" dirty="0">
                  <a:solidFill>
                    <a:srgbClr val="1A1E2D"/>
                  </a:solidFill>
                  <a:latin typeface="NikoshBAN" pitchFamily="2" charset="0"/>
                  <a:cs typeface="NikoshBAN" pitchFamily="2" charset="0"/>
                </a:rPr>
                <a:t>।</a:t>
              </a:r>
            </a:p>
          </p:txBody>
        </p:sp>
        <p:sp>
          <p:nvSpPr>
            <p:cNvPr id="5" name="TextBox 5"/>
            <p:cNvSpPr txBox="1"/>
            <p:nvPr/>
          </p:nvSpPr>
          <p:spPr>
            <a:xfrm>
              <a:off x="52951" y="76200"/>
              <a:ext cx="15503117" cy="1642533"/>
            </a:xfrm>
            <a:prstGeom prst="rect">
              <a:avLst/>
            </a:prstGeom>
          </p:spPr>
          <p:txBody>
            <a:bodyPr lIns="0" tIns="0" rIns="0" bIns="0" rtlCol="0" anchor="t">
              <a:spAutoFit/>
            </a:bodyPr>
            <a:lstStyle/>
            <a:p>
              <a:pPr algn="ctr">
                <a:lnSpc>
                  <a:spcPts val="9350"/>
                </a:lnSpc>
                <a:spcBef>
                  <a:spcPct val="0"/>
                </a:spcBef>
              </a:pPr>
              <a:r>
                <a:rPr lang="en-US" sz="8500" dirty="0" err="1">
                  <a:solidFill>
                    <a:srgbClr val="1A1E2D"/>
                  </a:solidFill>
                  <a:latin typeface="NikoshBAN" pitchFamily="2" charset="0"/>
                  <a:cs typeface="NikoshBAN" pitchFamily="2" charset="0"/>
                </a:rPr>
                <a:t>অর্থের</a:t>
              </a:r>
              <a:r>
                <a:rPr lang="en-US" sz="8500" dirty="0">
                  <a:solidFill>
                    <a:srgbClr val="1A1E2D"/>
                  </a:solidFill>
                  <a:latin typeface="NikoshBAN" pitchFamily="2" charset="0"/>
                  <a:cs typeface="NikoshBAN" pitchFamily="2" charset="0"/>
                </a:rPr>
                <a:t> </a:t>
              </a:r>
              <a:r>
                <a:rPr lang="en-US" sz="8500" dirty="0" err="1">
                  <a:solidFill>
                    <a:srgbClr val="1A1E2D"/>
                  </a:solidFill>
                  <a:latin typeface="NikoshBAN" pitchFamily="2" charset="0"/>
                  <a:cs typeface="NikoshBAN" pitchFamily="2" charset="0"/>
                </a:rPr>
                <a:t>প্রকারভেদ</a:t>
              </a:r>
              <a:endParaRPr lang="en-US" sz="8500" dirty="0">
                <a:solidFill>
                  <a:srgbClr val="1A1E2D"/>
                </a:solidFill>
                <a:latin typeface="NikoshBAN" pitchFamily="2" charset="0"/>
                <a:cs typeface="NikoshBAN" pitchFamily="2" charset="0"/>
              </a:endParaRPr>
            </a:p>
          </p:txBody>
        </p:sp>
      </p:grpSp>
      <p:grpSp>
        <p:nvGrpSpPr>
          <p:cNvPr id="6" name="Group 6"/>
          <p:cNvGrpSpPr/>
          <p:nvPr/>
        </p:nvGrpSpPr>
        <p:grpSpPr>
          <a:xfrm>
            <a:off x="3222218" y="5536405"/>
            <a:ext cx="5000955" cy="2440303"/>
            <a:chOff x="0" y="0"/>
            <a:chExt cx="6667940" cy="3253738"/>
          </a:xfrm>
        </p:grpSpPr>
        <p:sp>
          <p:nvSpPr>
            <p:cNvPr id="7" name="AutoShape 7"/>
            <p:cNvSpPr/>
            <p:nvPr/>
          </p:nvSpPr>
          <p:spPr>
            <a:xfrm>
              <a:off x="0" y="0"/>
              <a:ext cx="5707996" cy="1207273"/>
            </a:xfrm>
            <a:prstGeom prst="rect">
              <a:avLst/>
            </a:prstGeom>
            <a:solidFill>
              <a:srgbClr val="E60053"/>
            </a:solidFill>
          </p:spPr>
        </p:sp>
        <p:sp>
          <p:nvSpPr>
            <p:cNvPr id="8" name="TextBox 8"/>
            <p:cNvSpPr txBox="1"/>
            <p:nvPr/>
          </p:nvSpPr>
          <p:spPr>
            <a:xfrm>
              <a:off x="472937" y="298281"/>
              <a:ext cx="4762123" cy="577081"/>
            </a:xfrm>
            <a:prstGeom prst="rect">
              <a:avLst/>
            </a:prstGeom>
          </p:spPr>
          <p:txBody>
            <a:bodyPr lIns="0" tIns="0" rIns="0" bIns="0" rtlCol="0" anchor="t">
              <a:spAutoFit/>
            </a:bodyPr>
            <a:lstStyle/>
            <a:p>
              <a:pPr algn="ctr">
                <a:lnSpc>
                  <a:spcPts val="3500"/>
                </a:lnSpc>
              </a:pPr>
              <a:r>
                <a:rPr lang="en-US" sz="2500" spc="50">
                  <a:solidFill>
                    <a:srgbClr val="FFFFFF"/>
                  </a:solidFill>
                  <a:latin typeface="NikoshBAN" pitchFamily="2" charset="0"/>
                  <a:cs typeface="NikoshBAN" pitchFamily="2" charset="0"/>
                </a:rPr>
                <a:t>বিহিত অর্থ</a:t>
              </a:r>
            </a:p>
          </p:txBody>
        </p:sp>
        <p:sp>
          <p:nvSpPr>
            <p:cNvPr id="9" name="TextBox 9"/>
            <p:cNvSpPr txBox="1"/>
            <p:nvPr/>
          </p:nvSpPr>
          <p:spPr>
            <a:xfrm>
              <a:off x="0" y="1653299"/>
              <a:ext cx="6667940" cy="1600439"/>
            </a:xfrm>
            <a:prstGeom prst="rect">
              <a:avLst/>
            </a:prstGeom>
          </p:spPr>
          <p:txBody>
            <a:bodyPr lIns="0" tIns="0" rIns="0" bIns="0" rtlCol="0" anchor="t">
              <a:spAutoFit/>
            </a:bodyPr>
            <a:lstStyle/>
            <a:p>
              <a:pPr>
                <a:lnSpc>
                  <a:spcPts val="4800"/>
                </a:lnSpc>
              </a:pPr>
              <a:r>
                <a:rPr lang="en-US" sz="3200">
                  <a:solidFill>
                    <a:srgbClr val="1A1E2D"/>
                  </a:solidFill>
                  <a:latin typeface="NikoshBAN" pitchFamily="2" charset="0"/>
                  <a:cs typeface="NikoshBAN" pitchFamily="2" charset="0"/>
                </a:rPr>
                <a:t>যে অর্থ সরকারি আইন দ্বারা প্রচলিত, তাকে বিহিত অর্থ বলে।</a:t>
              </a:r>
            </a:p>
          </p:txBody>
        </p:sp>
      </p:grpSp>
      <p:grpSp>
        <p:nvGrpSpPr>
          <p:cNvPr id="10" name="Group 10"/>
          <p:cNvGrpSpPr/>
          <p:nvPr/>
        </p:nvGrpSpPr>
        <p:grpSpPr>
          <a:xfrm>
            <a:off x="10064826" y="5536405"/>
            <a:ext cx="5000955" cy="2836015"/>
            <a:chOff x="0" y="0"/>
            <a:chExt cx="6667940" cy="3781354"/>
          </a:xfrm>
        </p:grpSpPr>
        <p:sp>
          <p:nvSpPr>
            <p:cNvPr id="11" name="AutoShape 11"/>
            <p:cNvSpPr/>
            <p:nvPr/>
          </p:nvSpPr>
          <p:spPr>
            <a:xfrm>
              <a:off x="0" y="0"/>
              <a:ext cx="5707996" cy="1207273"/>
            </a:xfrm>
            <a:prstGeom prst="rect">
              <a:avLst/>
            </a:prstGeom>
            <a:solidFill>
              <a:srgbClr val="E60053"/>
            </a:solidFill>
          </p:spPr>
        </p:sp>
        <p:sp>
          <p:nvSpPr>
            <p:cNvPr id="12" name="TextBox 12"/>
            <p:cNvSpPr txBox="1"/>
            <p:nvPr/>
          </p:nvSpPr>
          <p:spPr>
            <a:xfrm>
              <a:off x="472937" y="298281"/>
              <a:ext cx="4762123" cy="577081"/>
            </a:xfrm>
            <a:prstGeom prst="rect">
              <a:avLst/>
            </a:prstGeom>
          </p:spPr>
          <p:txBody>
            <a:bodyPr lIns="0" tIns="0" rIns="0" bIns="0" rtlCol="0" anchor="t">
              <a:spAutoFit/>
            </a:bodyPr>
            <a:lstStyle/>
            <a:p>
              <a:pPr marL="0" lvl="0" indent="0" algn="ctr">
                <a:lnSpc>
                  <a:spcPts val="3500"/>
                </a:lnSpc>
                <a:spcBef>
                  <a:spcPct val="0"/>
                </a:spcBef>
              </a:pPr>
              <a:r>
                <a:rPr lang="en-US" sz="2500" spc="50">
                  <a:solidFill>
                    <a:srgbClr val="FFFFFF"/>
                  </a:solidFill>
                  <a:latin typeface="NikoshBAN" pitchFamily="2" charset="0"/>
                  <a:cs typeface="NikoshBAN" pitchFamily="2" charset="0"/>
                </a:rPr>
                <a:t>ব্যাংক সৃষ্ট অর্থ</a:t>
              </a:r>
            </a:p>
          </p:txBody>
        </p:sp>
        <p:sp>
          <p:nvSpPr>
            <p:cNvPr id="13" name="TextBox 13"/>
            <p:cNvSpPr txBox="1"/>
            <p:nvPr/>
          </p:nvSpPr>
          <p:spPr>
            <a:xfrm>
              <a:off x="0" y="1662824"/>
              <a:ext cx="6667940" cy="2118530"/>
            </a:xfrm>
            <a:prstGeom prst="rect">
              <a:avLst/>
            </a:prstGeom>
          </p:spPr>
          <p:txBody>
            <a:bodyPr lIns="0" tIns="0" rIns="0" bIns="0" rtlCol="0" anchor="t">
              <a:spAutoFit/>
            </a:bodyPr>
            <a:lstStyle/>
            <a:p>
              <a:pPr>
                <a:lnSpc>
                  <a:spcPts val="4200"/>
                </a:lnSpc>
              </a:pPr>
              <a:r>
                <a:rPr lang="en-US" sz="2800">
                  <a:solidFill>
                    <a:srgbClr val="1A1E2D"/>
                  </a:solidFill>
                  <a:latin typeface="NikoshBAN" pitchFamily="2" charset="0"/>
                  <a:cs typeface="NikoshBAN" pitchFamily="2" charset="0"/>
                </a:rPr>
                <a:t>ব্যাংক সৃষ্ট অর্থ হলো - চলতি হিসাবে আমনত এবং সঞ্চয়ী হিসাবে আমানত যা চেকের দ্বারা তোলা যায়।</a:t>
              </a:r>
            </a:p>
          </p:txBody>
        </p:sp>
      </p:grpSp>
      <p:grpSp>
        <p:nvGrpSpPr>
          <p:cNvPr id="14" name="Group 14"/>
          <p:cNvGrpSpPr/>
          <p:nvPr/>
        </p:nvGrpSpPr>
        <p:grpSpPr>
          <a:xfrm>
            <a:off x="16273943" y="1224632"/>
            <a:ext cx="985357" cy="226106"/>
            <a:chOff x="0" y="0"/>
            <a:chExt cx="1313810" cy="301474"/>
          </a:xfrm>
        </p:grpSpPr>
        <p:grpSp>
          <p:nvGrpSpPr>
            <p:cNvPr id="15" name="Group 15"/>
            <p:cNvGrpSpPr/>
            <p:nvPr/>
          </p:nvGrpSpPr>
          <p:grpSpPr>
            <a:xfrm>
              <a:off x="0" y="0"/>
              <a:ext cx="301474" cy="30147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id="17" name="Group 17"/>
            <p:cNvGrpSpPr/>
            <p:nvPr/>
          </p:nvGrpSpPr>
          <p:grpSpPr>
            <a:xfrm>
              <a:off x="506168" y="0"/>
              <a:ext cx="301474" cy="301474"/>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19" name="Group 19"/>
            <p:cNvGrpSpPr/>
            <p:nvPr/>
          </p:nvGrpSpPr>
          <p:grpSpPr>
            <a:xfrm>
              <a:off x="1012335" y="0"/>
              <a:ext cx="301474" cy="301474"/>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3" name="Group 3"/>
          <p:cNvGrpSpPr/>
          <p:nvPr/>
        </p:nvGrpSpPr>
        <p:grpSpPr>
          <a:xfrm>
            <a:off x="3572918" y="5536405"/>
            <a:ext cx="5000955" cy="3374623"/>
            <a:chOff x="0" y="0"/>
            <a:chExt cx="6667940" cy="4499497"/>
          </a:xfrm>
        </p:grpSpPr>
        <p:sp>
          <p:nvSpPr>
            <p:cNvPr id="4" name="AutoShape 4"/>
            <p:cNvSpPr/>
            <p:nvPr/>
          </p:nvSpPr>
          <p:spPr>
            <a:xfrm>
              <a:off x="0" y="0"/>
              <a:ext cx="5707996" cy="1207273"/>
            </a:xfrm>
            <a:prstGeom prst="rect">
              <a:avLst/>
            </a:prstGeom>
            <a:solidFill>
              <a:srgbClr val="E60053"/>
            </a:solidFill>
          </p:spPr>
        </p:sp>
        <p:sp>
          <p:nvSpPr>
            <p:cNvPr id="5" name="TextBox 5"/>
            <p:cNvSpPr txBox="1"/>
            <p:nvPr/>
          </p:nvSpPr>
          <p:spPr>
            <a:xfrm>
              <a:off x="472937" y="298281"/>
              <a:ext cx="4762123" cy="577081"/>
            </a:xfrm>
            <a:prstGeom prst="rect">
              <a:avLst/>
            </a:prstGeom>
          </p:spPr>
          <p:txBody>
            <a:bodyPr lIns="0" tIns="0" rIns="0" bIns="0" rtlCol="0" anchor="t">
              <a:spAutoFit/>
            </a:bodyPr>
            <a:lstStyle/>
            <a:p>
              <a:pPr algn="ctr">
                <a:lnSpc>
                  <a:spcPts val="3500"/>
                </a:lnSpc>
              </a:pPr>
              <a:r>
                <a:rPr lang="en-US" sz="2500" spc="50">
                  <a:solidFill>
                    <a:srgbClr val="FFFFFF"/>
                  </a:solidFill>
                  <a:latin typeface="NikoshBAN" pitchFamily="2" charset="0"/>
                  <a:cs typeface="NikoshBAN" pitchFamily="2" charset="0"/>
                </a:rPr>
                <a:t>অসীম বিহিত অর্থ</a:t>
              </a:r>
            </a:p>
          </p:txBody>
        </p:sp>
        <p:sp>
          <p:nvSpPr>
            <p:cNvPr id="6" name="TextBox 6"/>
            <p:cNvSpPr txBox="1"/>
            <p:nvPr/>
          </p:nvSpPr>
          <p:spPr>
            <a:xfrm>
              <a:off x="0" y="1662824"/>
              <a:ext cx="6667940" cy="2836673"/>
            </a:xfrm>
            <a:prstGeom prst="rect">
              <a:avLst/>
            </a:prstGeom>
          </p:spPr>
          <p:txBody>
            <a:bodyPr lIns="0" tIns="0" rIns="0" bIns="0" rtlCol="0" anchor="t">
              <a:spAutoFit/>
            </a:bodyPr>
            <a:lstStyle/>
            <a:p>
              <a:pPr>
                <a:lnSpc>
                  <a:spcPts val="4200"/>
                </a:lnSpc>
              </a:pPr>
              <a:r>
                <a:rPr lang="en-US" sz="2800">
                  <a:solidFill>
                    <a:srgbClr val="1A1E2D"/>
                  </a:solidFill>
                  <a:latin typeface="NikoshBAN" pitchFamily="2" charset="0"/>
                  <a:cs typeface="NikoshBAN" pitchFamily="2" charset="0"/>
                </a:rPr>
                <a:t>অসীম বিহিত অর্থ বলতে বুঝায়, যে বিহিত অর্থ দ্বারা আইনগত যেকোনো পরিমান লেনদেন করা যায় এবং দেনা পাওনা পরিশোধ করলে পাওনাদার তা গ্রহণকরতে বাধ্য থাকে।</a:t>
              </a:r>
            </a:p>
          </p:txBody>
        </p:sp>
      </p:grpSp>
      <p:grpSp>
        <p:nvGrpSpPr>
          <p:cNvPr id="7" name="Group 7"/>
          <p:cNvGrpSpPr/>
          <p:nvPr/>
        </p:nvGrpSpPr>
        <p:grpSpPr>
          <a:xfrm>
            <a:off x="9538776" y="5536405"/>
            <a:ext cx="5000955" cy="3374623"/>
            <a:chOff x="0" y="0"/>
            <a:chExt cx="6667940" cy="4499497"/>
          </a:xfrm>
        </p:grpSpPr>
        <p:sp>
          <p:nvSpPr>
            <p:cNvPr id="8" name="AutoShape 8"/>
            <p:cNvSpPr/>
            <p:nvPr/>
          </p:nvSpPr>
          <p:spPr>
            <a:xfrm>
              <a:off x="0" y="0"/>
              <a:ext cx="5707996" cy="1207273"/>
            </a:xfrm>
            <a:prstGeom prst="rect">
              <a:avLst/>
            </a:prstGeom>
            <a:solidFill>
              <a:srgbClr val="E60053"/>
            </a:solidFill>
          </p:spPr>
        </p:sp>
        <p:sp>
          <p:nvSpPr>
            <p:cNvPr id="9" name="TextBox 9"/>
            <p:cNvSpPr txBox="1"/>
            <p:nvPr/>
          </p:nvSpPr>
          <p:spPr>
            <a:xfrm>
              <a:off x="472937" y="298281"/>
              <a:ext cx="4762123" cy="577081"/>
            </a:xfrm>
            <a:prstGeom prst="rect">
              <a:avLst/>
            </a:prstGeom>
          </p:spPr>
          <p:txBody>
            <a:bodyPr lIns="0" tIns="0" rIns="0" bIns="0" rtlCol="0" anchor="t">
              <a:spAutoFit/>
            </a:bodyPr>
            <a:lstStyle/>
            <a:p>
              <a:pPr marL="0" lvl="0" indent="0" algn="ctr">
                <a:lnSpc>
                  <a:spcPts val="3500"/>
                </a:lnSpc>
                <a:spcBef>
                  <a:spcPct val="0"/>
                </a:spcBef>
              </a:pPr>
              <a:r>
                <a:rPr lang="en-US" sz="2500" spc="50">
                  <a:solidFill>
                    <a:srgbClr val="FFFFFF"/>
                  </a:solidFill>
                  <a:latin typeface="NikoshBAN" pitchFamily="2" charset="0"/>
                  <a:cs typeface="NikoshBAN" pitchFamily="2" charset="0"/>
                </a:rPr>
                <a:t>সসীম বিহিত অর্থ</a:t>
              </a:r>
            </a:p>
          </p:txBody>
        </p:sp>
        <p:sp>
          <p:nvSpPr>
            <p:cNvPr id="10" name="TextBox 10"/>
            <p:cNvSpPr txBox="1"/>
            <p:nvPr/>
          </p:nvSpPr>
          <p:spPr>
            <a:xfrm>
              <a:off x="0" y="1662824"/>
              <a:ext cx="6667940" cy="2836673"/>
            </a:xfrm>
            <a:prstGeom prst="rect">
              <a:avLst/>
            </a:prstGeom>
          </p:spPr>
          <p:txBody>
            <a:bodyPr lIns="0" tIns="0" rIns="0" bIns="0" rtlCol="0" anchor="t">
              <a:spAutoFit/>
            </a:bodyPr>
            <a:lstStyle/>
            <a:p>
              <a:pPr>
                <a:lnSpc>
                  <a:spcPts val="4200"/>
                </a:lnSpc>
              </a:pPr>
              <a:r>
                <a:rPr lang="en-US" sz="2800">
                  <a:solidFill>
                    <a:srgbClr val="1A1E2D"/>
                  </a:solidFill>
                  <a:latin typeface="NikoshBAN" pitchFamily="2" charset="0"/>
                  <a:cs typeface="NikoshBAN" pitchFamily="2" charset="0"/>
                </a:rPr>
                <a:t>সসীম বিহিত অর্থ বলতে বুঝায়, যে বিহিত অর্থ দ্বারা একটি নির্দিষ্ট সীমা পর্যন্ত লেনদেন করা যায়, আইনগত ভাবে জনগণকে অধিক গ্রহণে  বাধ্য করা যায় না।</a:t>
              </a:r>
            </a:p>
          </p:txBody>
        </p:sp>
      </p:grpSp>
      <p:grpSp>
        <p:nvGrpSpPr>
          <p:cNvPr id="11" name="Group 11"/>
          <p:cNvGrpSpPr/>
          <p:nvPr/>
        </p:nvGrpSpPr>
        <p:grpSpPr>
          <a:xfrm>
            <a:off x="16273943" y="1224632"/>
            <a:ext cx="985357" cy="226106"/>
            <a:chOff x="0" y="0"/>
            <a:chExt cx="1313810" cy="301474"/>
          </a:xfrm>
        </p:grpSpPr>
        <p:grpSp>
          <p:nvGrpSpPr>
            <p:cNvPr id="12" name="Group 12"/>
            <p:cNvGrpSpPr/>
            <p:nvPr/>
          </p:nvGrpSpPr>
          <p:grpSpPr>
            <a:xfrm>
              <a:off x="0" y="0"/>
              <a:ext cx="301474" cy="30147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60053"/>
              </a:solidFill>
            </p:spPr>
          </p:sp>
        </p:grpSp>
        <p:grpSp>
          <p:nvGrpSpPr>
            <p:cNvPr id="14" name="Group 14"/>
            <p:cNvGrpSpPr/>
            <p:nvPr/>
          </p:nvGrpSpPr>
          <p:grpSpPr>
            <a:xfrm>
              <a:off x="506168" y="0"/>
              <a:ext cx="301474" cy="301474"/>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16" name="Group 16"/>
            <p:cNvGrpSpPr/>
            <p:nvPr/>
          </p:nvGrpSpPr>
          <p:grpSpPr>
            <a:xfrm>
              <a:off x="1012335" y="0"/>
              <a:ext cx="301474" cy="301474"/>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grpSp>
        <p:nvGrpSpPr>
          <p:cNvPr id="18" name="Group 18"/>
          <p:cNvGrpSpPr/>
          <p:nvPr/>
        </p:nvGrpSpPr>
        <p:grpSpPr>
          <a:xfrm>
            <a:off x="3310474" y="1945416"/>
            <a:ext cx="11667051" cy="2057840"/>
            <a:chOff x="0" y="76200"/>
            <a:chExt cx="15556068" cy="2743787"/>
          </a:xfrm>
        </p:grpSpPr>
        <p:sp>
          <p:nvSpPr>
            <p:cNvPr id="19" name="TextBox 19"/>
            <p:cNvSpPr txBox="1"/>
            <p:nvPr/>
          </p:nvSpPr>
          <p:spPr>
            <a:xfrm>
              <a:off x="0" y="2137748"/>
              <a:ext cx="15556068" cy="682239"/>
            </a:xfrm>
            <a:prstGeom prst="rect">
              <a:avLst/>
            </a:prstGeom>
          </p:spPr>
          <p:txBody>
            <a:bodyPr lIns="0" tIns="0" rIns="0" bIns="0" rtlCol="0" anchor="t">
              <a:spAutoFit/>
            </a:bodyPr>
            <a:lstStyle/>
            <a:p>
              <a:pPr algn="ctr">
                <a:lnSpc>
                  <a:spcPts val="4200"/>
                </a:lnSpc>
              </a:pPr>
              <a:r>
                <a:rPr lang="en-US" sz="2800" dirty="0" err="1">
                  <a:solidFill>
                    <a:srgbClr val="1A1E2D"/>
                  </a:solidFill>
                  <a:latin typeface="NikoshBAN" pitchFamily="2" charset="0"/>
                  <a:cs typeface="NikoshBAN" pitchFamily="2" charset="0"/>
                </a:rPr>
                <a:t>বিহিত</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অর্থকে</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দুভাগে</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ভাগ</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করা</a:t>
              </a:r>
              <a:r>
                <a:rPr lang="en-US" sz="2800" dirty="0">
                  <a:solidFill>
                    <a:srgbClr val="1A1E2D"/>
                  </a:solidFill>
                  <a:latin typeface="NikoshBAN" pitchFamily="2" charset="0"/>
                  <a:cs typeface="NikoshBAN" pitchFamily="2" charset="0"/>
                </a:rPr>
                <a:t> </a:t>
              </a:r>
              <a:r>
                <a:rPr lang="en-US" sz="2800" dirty="0" err="1">
                  <a:solidFill>
                    <a:srgbClr val="1A1E2D"/>
                  </a:solidFill>
                  <a:latin typeface="NikoshBAN" pitchFamily="2" charset="0"/>
                  <a:cs typeface="NikoshBAN" pitchFamily="2" charset="0"/>
                </a:rPr>
                <a:t>যায়</a:t>
              </a:r>
              <a:endParaRPr lang="en-US" sz="2800" dirty="0">
                <a:solidFill>
                  <a:srgbClr val="1A1E2D"/>
                </a:solidFill>
                <a:latin typeface="NikoshBAN" pitchFamily="2" charset="0"/>
                <a:cs typeface="NikoshBAN" pitchFamily="2" charset="0"/>
              </a:endParaRPr>
            </a:p>
          </p:txBody>
        </p:sp>
        <p:sp>
          <p:nvSpPr>
            <p:cNvPr id="20" name="TextBox 20"/>
            <p:cNvSpPr txBox="1"/>
            <p:nvPr/>
          </p:nvSpPr>
          <p:spPr>
            <a:xfrm>
              <a:off x="52951" y="76200"/>
              <a:ext cx="15503117" cy="1642533"/>
            </a:xfrm>
            <a:prstGeom prst="rect">
              <a:avLst/>
            </a:prstGeom>
          </p:spPr>
          <p:txBody>
            <a:bodyPr lIns="0" tIns="0" rIns="0" bIns="0" rtlCol="0" anchor="t">
              <a:spAutoFit/>
            </a:bodyPr>
            <a:lstStyle/>
            <a:p>
              <a:pPr algn="ctr">
                <a:lnSpc>
                  <a:spcPts val="9350"/>
                </a:lnSpc>
                <a:spcBef>
                  <a:spcPct val="0"/>
                </a:spcBef>
              </a:pPr>
              <a:r>
                <a:rPr lang="en-US" sz="8500" dirty="0" err="1">
                  <a:solidFill>
                    <a:srgbClr val="1A1E2D"/>
                  </a:solidFill>
                  <a:latin typeface="NikoshBAN" pitchFamily="2" charset="0"/>
                  <a:cs typeface="NikoshBAN" pitchFamily="2" charset="0"/>
                </a:rPr>
                <a:t>বিহিত</a:t>
              </a:r>
              <a:r>
                <a:rPr lang="en-US" sz="8500" dirty="0">
                  <a:solidFill>
                    <a:srgbClr val="1A1E2D"/>
                  </a:solidFill>
                  <a:latin typeface="NikoshBAN" pitchFamily="2" charset="0"/>
                  <a:cs typeface="NikoshBAN" pitchFamily="2" charset="0"/>
                </a:rPr>
                <a:t> </a:t>
              </a:r>
              <a:r>
                <a:rPr lang="en-US" sz="8500" dirty="0" err="1">
                  <a:solidFill>
                    <a:srgbClr val="1A1E2D"/>
                  </a:solidFill>
                  <a:latin typeface="NikoshBAN" pitchFamily="2" charset="0"/>
                  <a:cs typeface="NikoshBAN" pitchFamily="2" charset="0"/>
                </a:rPr>
                <a:t>অর্থ</a:t>
              </a:r>
              <a:endParaRPr lang="en-US" sz="8500" dirty="0">
                <a:solidFill>
                  <a:srgbClr val="1A1E2D"/>
                </a:solidFill>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2"/>
          <p:cNvSpPr txBox="1"/>
          <p:nvPr/>
        </p:nvSpPr>
        <p:spPr>
          <a:xfrm>
            <a:off x="1028700" y="752475"/>
            <a:ext cx="11908134" cy="1073371"/>
          </a:xfrm>
          <a:prstGeom prst="rect">
            <a:avLst/>
          </a:prstGeom>
        </p:spPr>
        <p:txBody>
          <a:bodyPr lIns="0" tIns="0" rIns="0" bIns="0" rtlCol="0" anchor="t">
            <a:spAutoFit/>
          </a:bodyPr>
          <a:lstStyle/>
          <a:p>
            <a:pPr>
              <a:lnSpc>
                <a:spcPts val="8576"/>
              </a:lnSpc>
            </a:pPr>
            <a:r>
              <a:rPr lang="en-US" sz="6400" spc="128" dirty="0" err="1">
                <a:solidFill>
                  <a:srgbClr val="CCEBF3"/>
                </a:solidFill>
                <a:latin typeface="NikoshBAN" pitchFamily="2" charset="0"/>
                <a:cs typeface="NikoshBAN" pitchFamily="2" charset="0"/>
              </a:rPr>
              <a:t>অর্থের</a:t>
            </a:r>
            <a:r>
              <a:rPr lang="en-US" sz="6400" spc="128" dirty="0">
                <a:solidFill>
                  <a:srgbClr val="CCEBF3"/>
                </a:solidFill>
                <a:latin typeface="NikoshBAN" pitchFamily="2" charset="0"/>
                <a:cs typeface="NikoshBAN" pitchFamily="2" charset="0"/>
              </a:rPr>
              <a:t> </a:t>
            </a:r>
            <a:r>
              <a:rPr lang="en-US" sz="6400" spc="128" dirty="0" err="1">
                <a:solidFill>
                  <a:srgbClr val="CCEBF3"/>
                </a:solidFill>
                <a:latin typeface="NikoshBAN" pitchFamily="2" charset="0"/>
                <a:cs typeface="NikoshBAN" pitchFamily="2" charset="0"/>
              </a:rPr>
              <a:t>কার্যাবলি</a:t>
            </a:r>
            <a:endParaRPr lang="en-US" sz="6400" spc="128" dirty="0">
              <a:solidFill>
                <a:srgbClr val="CCEBF3"/>
              </a:solidFill>
              <a:latin typeface="NikoshBAN" pitchFamily="2" charset="0"/>
              <a:cs typeface="NikoshBAN" pitchFamily="2" charset="0"/>
            </a:endParaRPr>
          </a:p>
        </p:txBody>
      </p:sp>
      <p:grpSp>
        <p:nvGrpSpPr>
          <p:cNvPr id="7" name="Group 7"/>
          <p:cNvGrpSpPr/>
          <p:nvPr/>
        </p:nvGrpSpPr>
        <p:grpSpPr>
          <a:xfrm>
            <a:off x="1828800" y="2797938"/>
            <a:ext cx="10662358" cy="1548492"/>
            <a:chOff x="0" y="-104775"/>
            <a:chExt cx="14216477" cy="2064655"/>
          </a:xfrm>
        </p:grpSpPr>
        <p:sp>
          <p:nvSpPr>
            <p:cNvPr id="8" name="TextBox 8"/>
            <p:cNvSpPr txBox="1"/>
            <p:nvPr/>
          </p:nvSpPr>
          <p:spPr>
            <a:xfrm>
              <a:off x="0" y="-104775"/>
              <a:ext cx="14216477" cy="683948"/>
            </a:xfrm>
            <a:prstGeom prst="rect">
              <a:avLst/>
            </a:prstGeom>
          </p:spPr>
          <p:txBody>
            <a:bodyPr lIns="0" tIns="0" rIns="0" bIns="0" rtlCol="0" anchor="t">
              <a:spAutoFit/>
            </a:bodyPr>
            <a:lstStyle/>
            <a:p>
              <a:pPr>
                <a:lnSpc>
                  <a:spcPts val="4000"/>
                </a:lnSpc>
              </a:pPr>
              <a:r>
                <a:rPr lang="en-US" sz="3200" spc="214" dirty="0" err="1">
                  <a:solidFill>
                    <a:srgbClr val="FACAC2"/>
                  </a:solidFill>
                  <a:latin typeface="NikoshBAN" pitchFamily="2" charset="0"/>
                  <a:cs typeface="NikoshBAN" pitchFamily="2" charset="0"/>
                </a:rPr>
                <a:t>বিনিময়ের</a:t>
              </a:r>
              <a:r>
                <a:rPr lang="en-US" sz="3200" spc="214" dirty="0">
                  <a:solidFill>
                    <a:srgbClr val="FACAC2"/>
                  </a:solidFill>
                  <a:latin typeface="NikoshBAN" pitchFamily="2" charset="0"/>
                  <a:cs typeface="NikoshBAN" pitchFamily="2" charset="0"/>
                </a:rPr>
                <a:t> </a:t>
              </a:r>
              <a:r>
                <a:rPr lang="en-US" sz="3200" spc="214" dirty="0" err="1">
                  <a:solidFill>
                    <a:srgbClr val="FACAC2"/>
                  </a:solidFill>
                  <a:latin typeface="NikoshBAN" pitchFamily="2" charset="0"/>
                  <a:cs typeface="NikoshBAN" pitchFamily="2" charset="0"/>
                </a:rPr>
                <a:t>মাধ্যম</a:t>
              </a:r>
              <a:endParaRPr lang="en-US" sz="3200" spc="214" dirty="0">
                <a:solidFill>
                  <a:srgbClr val="FACAC2"/>
                </a:solidFill>
                <a:latin typeface="NikoshBAN" pitchFamily="2" charset="0"/>
                <a:cs typeface="NikoshBAN" pitchFamily="2" charset="0"/>
              </a:endParaRPr>
            </a:p>
          </p:txBody>
        </p:sp>
        <p:sp>
          <p:nvSpPr>
            <p:cNvPr id="9" name="TextBox 9"/>
            <p:cNvSpPr txBox="1"/>
            <p:nvPr/>
          </p:nvSpPr>
          <p:spPr>
            <a:xfrm>
              <a:off x="0" y="704908"/>
              <a:ext cx="14216477" cy="1254972"/>
            </a:xfrm>
            <a:prstGeom prst="rect">
              <a:avLst/>
            </a:prstGeom>
          </p:spPr>
          <p:txBody>
            <a:bodyPr lIns="0" tIns="0" rIns="0" bIns="0" rtlCol="0" anchor="t">
              <a:spAutoFit/>
            </a:bodyPr>
            <a:lstStyle/>
            <a:p>
              <a:pPr>
                <a:lnSpc>
                  <a:spcPts val="3640"/>
                </a:lnSpc>
              </a:pPr>
              <a:r>
                <a:rPr lang="en-US" sz="2600">
                  <a:solidFill>
                    <a:srgbClr val="CCEBF3"/>
                  </a:solidFill>
                  <a:cs typeface="Cooper Hewitt"/>
                </a:rPr>
                <a:t>অর্থ সবার নিকট গ্রহণযোগ্য বলে অর্থের বিনিময়ে লেনদেন সম্পন্ন হয়। অর্থাৎ অর্থ বিনিময়ের সবচেয়ে সহজ ও সুবিধা জনক মাধ্যম।</a:t>
              </a:r>
            </a:p>
          </p:txBody>
        </p:sp>
      </p:grpSp>
      <p:grpSp>
        <p:nvGrpSpPr>
          <p:cNvPr id="11" name="Group 11"/>
          <p:cNvGrpSpPr/>
          <p:nvPr/>
        </p:nvGrpSpPr>
        <p:grpSpPr>
          <a:xfrm>
            <a:off x="1828800" y="4641256"/>
            <a:ext cx="10662358" cy="1469910"/>
            <a:chOff x="0" y="0"/>
            <a:chExt cx="14216477" cy="1959879"/>
          </a:xfrm>
        </p:grpSpPr>
        <p:sp>
          <p:nvSpPr>
            <p:cNvPr id="12" name="TextBox 12"/>
            <p:cNvSpPr txBox="1"/>
            <p:nvPr/>
          </p:nvSpPr>
          <p:spPr>
            <a:xfrm>
              <a:off x="0" y="-104775"/>
              <a:ext cx="14216477" cy="750782"/>
            </a:xfrm>
            <a:prstGeom prst="rect">
              <a:avLst/>
            </a:prstGeom>
          </p:spPr>
          <p:txBody>
            <a:bodyPr lIns="0" tIns="0" rIns="0" bIns="0" rtlCol="0" anchor="t">
              <a:spAutoFit/>
            </a:bodyPr>
            <a:lstStyle/>
            <a:p>
              <a:pPr>
                <a:lnSpc>
                  <a:spcPts val="4000"/>
                </a:lnSpc>
              </a:pPr>
              <a:r>
                <a:rPr lang="en-US" sz="3200" spc="214">
                  <a:solidFill>
                    <a:srgbClr val="FACAC2"/>
                  </a:solidFill>
                  <a:cs typeface="Cooper Hewitt Heavy Bold"/>
                </a:rPr>
                <a:t>মূল্যের পরিমাপক</a:t>
              </a:r>
            </a:p>
          </p:txBody>
        </p:sp>
        <p:sp>
          <p:nvSpPr>
            <p:cNvPr id="13" name="TextBox 13"/>
            <p:cNvSpPr txBox="1"/>
            <p:nvPr/>
          </p:nvSpPr>
          <p:spPr>
            <a:xfrm>
              <a:off x="0" y="704908"/>
              <a:ext cx="14216477" cy="1254972"/>
            </a:xfrm>
            <a:prstGeom prst="rect">
              <a:avLst/>
            </a:prstGeom>
          </p:spPr>
          <p:txBody>
            <a:bodyPr lIns="0" tIns="0" rIns="0" bIns="0" rtlCol="0" anchor="t">
              <a:spAutoFit/>
            </a:bodyPr>
            <a:lstStyle/>
            <a:p>
              <a:pPr>
                <a:lnSpc>
                  <a:spcPts val="3640"/>
                </a:lnSpc>
              </a:pPr>
              <a:r>
                <a:rPr lang="en-US" sz="2600" dirty="0" err="1" smtClean="0">
                  <a:solidFill>
                    <a:srgbClr val="CCEBF3"/>
                  </a:solidFill>
                  <a:cs typeface="Cooper Hewitt"/>
                </a:rPr>
                <a:t>মিটার</a:t>
              </a:r>
              <a:r>
                <a:rPr lang="en-US" sz="2600" dirty="0" smtClean="0">
                  <a:solidFill>
                    <a:srgbClr val="CCEBF3"/>
                  </a:solidFill>
                  <a:cs typeface="Cooper Hewitt"/>
                </a:rPr>
                <a:t> </a:t>
              </a:r>
              <a:r>
                <a:rPr lang="en-US" sz="2600" dirty="0" err="1">
                  <a:solidFill>
                    <a:srgbClr val="CCEBF3"/>
                  </a:solidFill>
                  <a:cs typeface="Cooper Hewitt"/>
                </a:rPr>
                <a:t>যেমন</a:t>
              </a:r>
              <a:r>
                <a:rPr lang="en-US" sz="2600" dirty="0">
                  <a:solidFill>
                    <a:srgbClr val="CCEBF3"/>
                  </a:solidFill>
                  <a:cs typeface="Cooper Hewitt"/>
                </a:rPr>
                <a:t> </a:t>
              </a:r>
              <a:r>
                <a:rPr lang="en-US" sz="2600" dirty="0" err="1">
                  <a:solidFill>
                    <a:srgbClr val="CCEBF3"/>
                  </a:solidFill>
                  <a:cs typeface="Cooper Hewitt"/>
                </a:rPr>
                <a:t>দৈর্ঘ্যের</a:t>
              </a:r>
              <a:r>
                <a:rPr lang="en-US" sz="2600" dirty="0">
                  <a:solidFill>
                    <a:srgbClr val="CCEBF3"/>
                  </a:solidFill>
                  <a:cs typeface="Cooper Hewitt"/>
                </a:rPr>
                <a:t>, </a:t>
              </a:r>
              <a:r>
                <a:rPr lang="en-US" sz="2600" dirty="0" err="1">
                  <a:solidFill>
                    <a:srgbClr val="CCEBF3"/>
                  </a:solidFill>
                  <a:cs typeface="Cooper Hewitt"/>
                </a:rPr>
                <a:t>কিলোগ্রাম</a:t>
              </a:r>
              <a:r>
                <a:rPr lang="en-US" sz="2600" dirty="0">
                  <a:solidFill>
                    <a:srgbClr val="CCEBF3"/>
                  </a:solidFill>
                  <a:cs typeface="Cooper Hewitt"/>
                </a:rPr>
                <a:t> </a:t>
              </a:r>
              <a:r>
                <a:rPr lang="en-US" sz="2600" dirty="0" err="1">
                  <a:solidFill>
                    <a:srgbClr val="CCEBF3"/>
                  </a:solidFill>
                  <a:cs typeface="Cooper Hewitt"/>
                </a:rPr>
                <a:t>যেমন</a:t>
              </a:r>
              <a:r>
                <a:rPr lang="en-US" sz="2600" dirty="0">
                  <a:solidFill>
                    <a:srgbClr val="CCEBF3"/>
                  </a:solidFill>
                  <a:cs typeface="Cooper Hewitt"/>
                </a:rPr>
                <a:t> </a:t>
              </a:r>
              <a:r>
                <a:rPr lang="en-US" sz="2600" dirty="0" err="1">
                  <a:solidFill>
                    <a:srgbClr val="CCEBF3"/>
                  </a:solidFill>
                  <a:cs typeface="Cooper Hewitt"/>
                </a:rPr>
                <a:t>ওজনের</a:t>
              </a:r>
              <a:r>
                <a:rPr lang="en-US" sz="2600" dirty="0">
                  <a:solidFill>
                    <a:srgbClr val="CCEBF3"/>
                  </a:solidFill>
                  <a:cs typeface="Cooper Hewitt"/>
                </a:rPr>
                <a:t> </a:t>
              </a:r>
              <a:r>
                <a:rPr lang="en-US" sz="2600" dirty="0" err="1">
                  <a:solidFill>
                    <a:srgbClr val="CCEBF3"/>
                  </a:solidFill>
                  <a:cs typeface="Cooper Hewitt"/>
                </a:rPr>
                <a:t>পরিমাপক</a:t>
              </a:r>
              <a:r>
                <a:rPr lang="en-US" sz="2600" dirty="0">
                  <a:solidFill>
                    <a:srgbClr val="CCEBF3"/>
                  </a:solidFill>
                  <a:cs typeface="Cooper Hewitt"/>
                </a:rPr>
                <a:t> </a:t>
              </a:r>
              <a:r>
                <a:rPr lang="en-US" sz="2600" dirty="0" err="1">
                  <a:solidFill>
                    <a:srgbClr val="CCEBF3"/>
                  </a:solidFill>
                  <a:cs typeface="Cooper Hewitt"/>
                </a:rPr>
                <a:t>ঠিক</a:t>
              </a:r>
              <a:r>
                <a:rPr lang="en-US" sz="2600" dirty="0">
                  <a:solidFill>
                    <a:srgbClr val="CCEBF3"/>
                  </a:solidFill>
                  <a:cs typeface="Cooper Hewitt"/>
                </a:rPr>
                <a:t> </a:t>
              </a:r>
              <a:r>
                <a:rPr lang="en-US" sz="2600" dirty="0" err="1">
                  <a:solidFill>
                    <a:srgbClr val="CCEBF3"/>
                  </a:solidFill>
                  <a:cs typeface="Cooper Hewitt"/>
                </a:rPr>
                <a:t>তেমনি</a:t>
              </a:r>
              <a:r>
                <a:rPr lang="en-US" sz="2600" dirty="0">
                  <a:solidFill>
                    <a:srgbClr val="CCEBF3"/>
                  </a:solidFill>
                  <a:cs typeface="Cooper Hewitt"/>
                </a:rPr>
                <a:t> </a:t>
              </a:r>
              <a:r>
                <a:rPr lang="en-US" sz="2600" dirty="0" err="1">
                  <a:solidFill>
                    <a:srgbClr val="CCEBF3"/>
                  </a:solidFill>
                  <a:cs typeface="Cooper Hewitt"/>
                </a:rPr>
                <a:t>অর্থ</a:t>
              </a:r>
              <a:r>
                <a:rPr lang="en-US" sz="2600" dirty="0">
                  <a:solidFill>
                    <a:srgbClr val="CCEBF3"/>
                  </a:solidFill>
                  <a:cs typeface="Cooper Hewitt"/>
                </a:rPr>
                <a:t> </a:t>
              </a:r>
              <a:r>
                <a:rPr lang="en-US" sz="2600" dirty="0" err="1">
                  <a:solidFill>
                    <a:srgbClr val="CCEBF3"/>
                  </a:solidFill>
                  <a:cs typeface="Cooper Hewitt"/>
                </a:rPr>
                <a:t>পণ্য</a:t>
              </a:r>
              <a:r>
                <a:rPr lang="en-US" sz="2600" dirty="0">
                  <a:solidFill>
                    <a:srgbClr val="CCEBF3"/>
                  </a:solidFill>
                  <a:cs typeface="Cooper Hewitt"/>
                </a:rPr>
                <a:t> ও </a:t>
              </a:r>
              <a:r>
                <a:rPr lang="en-US" sz="2600" dirty="0" err="1">
                  <a:solidFill>
                    <a:srgbClr val="CCEBF3"/>
                  </a:solidFill>
                  <a:cs typeface="Cooper Hewitt"/>
                </a:rPr>
                <a:t>সেবার</a:t>
              </a:r>
              <a:r>
                <a:rPr lang="en-US" sz="2600" dirty="0">
                  <a:solidFill>
                    <a:srgbClr val="CCEBF3"/>
                  </a:solidFill>
                  <a:cs typeface="Cooper Hewitt"/>
                </a:rPr>
                <a:t> </a:t>
              </a:r>
              <a:r>
                <a:rPr lang="en-US" sz="2600" dirty="0" err="1">
                  <a:solidFill>
                    <a:srgbClr val="CCEBF3"/>
                  </a:solidFill>
                  <a:cs typeface="Cooper Hewitt"/>
                </a:rPr>
                <a:t>মূল্যের</a:t>
              </a:r>
              <a:r>
                <a:rPr lang="en-US" sz="2600" dirty="0">
                  <a:solidFill>
                    <a:srgbClr val="CCEBF3"/>
                  </a:solidFill>
                  <a:cs typeface="Cooper Hewitt"/>
                </a:rPr>
                <a:t> </a:t>
              </a:r>
              <a:r>
                <a:rPr lang="en-US" sz="2600" dirty="0" err="1">
                  <a:solidFill>
                    <a:srgbClr val="CCEBF3"/>
                  </a:solidFill>
                  <a:cs typeface="Cooper Hewitt"/>
                </a:rPr>
                <a:t>পরিমাপের</a:t>
              </a:r>
              <a:r>
                <a:rPr lang="en-US" sz="2600" dirty="0">
                  <a:solidFill>
                    <a:srgbClr val="CCEBF3"/>
                  </a:solidFill>
                  <a:cs typeface="Cooper Hewitt"/>
                </a:rPr>
                <a:t> </a:t>
              </a:r>
              <a:r>
                <a:rPr lang="en-US" sz="2600" dirty="0" err="1">
                  <a:solidFill>
                    <a:srgbClr val="CCEBF3"/>
                  </a:solidFill>
                  <a:cs typeface="Cooper Hewitt"/>
                </a:rPr>
                <a:t>মাপকাঠি</a:t>
              </a:r>
              <a:r>
                <a:rPr lang="en-US" sz="2600" dirty="0">
                  <a:solidFill>
                    <a:srgbClr val="CCEBF3"/>
                  </a:solidFill>
                  <a:cs typeface="Cooper Hewitt"/>
                </a:rPr>
                <a:t> </a:t>
              </a:r>
              <a:r>
                <a:rPr lang="en-US" sz="2600" dirty="0" err="1">
                  <a:solidFill>
                    <a:srgbClr val="CCEBF3"/>
                  </a:solidFill>
                  <a:cs typeface="Cooper Hewitt"/>
                </a:rPr>
                <a:t>হিসেবে</a:t>
              </a:r>
              <a:r>
                <a:rPr lang="en-US" sz="2600" dirty="0">
                  <a:solidFill>
                    <a:srgbClr val="CCEBF3"/>
                  </a:solidFill>
                  <a:cs typeface="Cooper Hewitt"/>
                </a:rPr>
                <a:t> </a:t>
              </a:r>
              <a:r>
                <a:rPr lang="en-US" sz="2600" dirty="0" err="1">
                  <a:solidFill>
                    <a:srgbClr val="CCEBF3"/>
                  </a:solidFill>
                  <a:cs typeface="Cooper Hewitt"/>
                </a:rPr>
                <a:t>ব্যবহৃত</a:t>
              </a:r>
              <a:r>
                <a:rPr lang="en-US" sz="2600" dirty="0">
                  <a:solidFill>
                    <a:srgbClr val="CCEBF3"/>
                  </a:solidFill>
                  <a:cs typeface="Cooper Hewitt"/>
                </a:rPr>
                <a:t> </a:t>
              </a:r>
              <a:r>
                <a:rPr lang="en-US" sz="2600" dirty="0" err="1">
                  <a:solidFill>
                    <a:srgbClr val="CCEBF3"/>
                  </a:solidFill>
                  <a:cs typeface="Cooper Hewitt"/>
                </a:rPr>
                <a:t>হয়</a:t>
              </a:r>
              <a:r>
                <a:rPr lang="en-US" sz="2600" dirty="0">
                  <a:solidFill>
                    <a:srgbClr val="CCEBF3"/>
                  </a:solidFill>
                  <a:cs typeface="Cooper Hewitt"/>
                </a:rPr>
                <a:t>। </a:t>
              </a:r>
            </a:p>
          </p:txBody>
        </p:sp>
      </p:grpSp>
      <p:grpSp>
        <p:nvGrpSpPr>
          <p:cNvPr id="15" name="Group 15"/>
          <p:cNvGrpSpPr/>
          <p:nvPr/>
        </p:nvGrpSpPr>
        <p:grpSpPr>
          <a:xfrm>
            <a:off x="1828800" y="6425407"/>
            <a:ext cx="10662358" cy="1469910"/>
            <a:chOff x="0" y="0"/>
            <a:chExt cx="14216477" cy="1959879"/>
          </a:xfrm>
        </p:grpSpPr>
        <p:sp>
          <p:nvSpPr>
            <p:cNvPr id="16" name="TextBox 16"/>
            <p:cNvSpPr txBox="1"/>
            <p:nvPr/>
          </p:nvSpPr>
          <p:spPr>
            <a:xfrm>
              <a:off x="0" y="-104775"/>
              <a:ext cx="14216477" cy="750782"/>
            </a:xfrm>
            <a:prstGeom prst="rect">
              <a:avLst/>
            </a:prstGeom>
          </p:spPr>
          <p:txBody>
            <a:bodyPr lIns="0" tIns="0" rIns="0" bIns="0" rtlCol="0" anchor="t">
              <a:spAutoFit/>
            </a:bodyPr>
            <a:lstStyle/>
            <a:p>
              <a:pPr>
                <a:lnSpc>
                  <a:spcPts val="4000"/>
                </a:lnSpc>
              </a:pPr>
              <a:r>
                <a:rPr lang="en-US" sz="3200" spc="214">
                  <a:solidFill>
                    <a:srgbClr val="FACAC2"/>
                  </a:solidFill>
                  <a:cs typeface="Cooper Hewitt Heavy Bold"/>
                </a:rPr>
                <a:t>লেনদেনের  বাহন</a:t>
              </a:r>
            </a:p>
          </p:txBody>
        </p:sp>
        <p:sp>
          <p:nvSpPr>
            <p:cNvPr id="17" name="TextBox 17"/>
            <p:cNvSpPr txBox="1"/>
            <p:nvPr/>
          </p:nvSpPr>
          <p:spPr>
            <a:xfrm>
              <a:off x="0" y="704908"/>
              <a:ext cx="14216477" cy="1254972"/>
            </a:xfrm>
            <a:prstGeom prst="rect">
              <a:avLst/>
            </a:prstGeom>
          </p:spPr>
          <p:txBody>
            <a:bodyPr lIns="0" tIns="0" rIns="0" bIns="0" rtlCol="0" anchor="t">
              <a:spAutoFit/>
            </a:bodyPr>
            <a:lstStyle/>
            <a:p>
              <a:pPr>
                <a:lnSpc>
                  <a:spcPts val="3640"/>
                </a:lnSpc>
              </a:pPr>
              <a:r>
                <a:rPr lang="en-US" sz="2600">
                  <a:solidFill>
                    <a:srgbClr val="CCEBF3"/>
                  </a:solidFill>
                  <a:cs typeface="Cooper Hewitt"/>
                </a:rPr>
                <a:t>লেনদেন বলতে ভবিষ্যৎ দেনা পাওনাকে নির্দেশ করে। এসব দেনা পাওনার হিসাব নিকাশ অর্থের মাধ্যমে করা হয়।</a:t>
              </a:r>
            </a:p>
          </p:txBody>
        </p:sp>
      </p:grpSp>
      <p:grpSp>
        <p:nvGrpSpPr>
          <p:cNvPr id="19" name="Group 19"/>
          <p:cNvGrpSpPr/>
          <p:nvPr/>
        </p:nvGrpSpPr>
        <p:grpSpPr>
          <a:xfrm>
            <a:off x="1828800" y="8321790"/>
            <a:ext cx="10662358" cy="1469910"/>
            <a:chOff x="0" y="0"/>
            <a:chExt cx="14216477" cy="1959879"/>
          </a:xfrm>
        </p:grpSpPr>
        <p:sp>
          <p:nvSpPr>
            <p:cNvPr id="20" name="TextBox 20"/>
            <p:cNvSpPr txBox="1"/>
            <p:nvPr/>
          </p:nvSpPr>
          <p:spPr>
            <a:xfrm>
              <a:off x="0" y="-104775"/>
              <a:ext cx="14216477" cy="750782"/>
            </a:xfrm>
            <a:prstGeom prst="rect">
              <a:avLst/>
            </a:prstGeom>
          </p:spPr>
          <p:txBody>
            <a:bodyPr lIns="0" tIns="0" rIns="0" bIns="0" rtlCol="0" anchor="t">
              <a:spAutoFit/>
            </a:bodyPr>
            <a:lstStyle/>
            <a:p>
              <a:pPr>
                <a:lnSpc>
                  <a:spcPts val="4000"/>
                </a:lnSpc>
              </a:pPr>
              <a:r>
                <a:rPr lang="en-US" sz="3200" spc="214">
                  <a:solidFill>
                    <a:srgbClr val="FACAC2"/>
                  </a:solidFill>
                  <a:cs typeface="Cooper Hewitt Heavy Bold"/>
                </a:rPr>
                <a:t>সঞ্চয়ের বাহন</a:t>
              </a:r>
            </a:p>
          </p:txBody>
        </p:sp>
        <p:sp>
          <p:nvSpPr>
            <p:cNvPr id="21" name="TextBox 21"/>
            <p:cNvSpPr txBox="1"/>
            <p:nvPr/>
          </p:nvSpPr>
          <p:spPr>
            <a:xfrm>
              <a:off x="0" y="704908"/>
              <a:ext cx="14216477" cy="1254972"/>
            </a:xfrm>
            <a:prstGeom prst="rect">
              <a:avLst/>
            </a:prstGeom>
          </p:spPr>
          <p:txBody>
            <a:bodyPr lIns="0" tIns="0" rIns="0" bIns="0" rtlCol="0" anchor="t">
              <a:spAutoFit/>
            </a:bodyPr>
            <a:lstStyle/>
            <a:p>
              <a:pPr>
                <a:lnSpc>
                  <a:spcPts val="3640"/>
                </a:lnSpc>
              </a:pPr>
              <a:r>
                <a:rPr lang="en-US" sz="2600">
                  <a:solidFill>
                    <a:srgbClr val="CCEBF3"/>
                  </a:solidFill>
                  <a:cs typeface="Cooper Hewitt"/>
                </a:rPr>
                <a:t>অর্থ দ্বারা সবকিছু বিনিময় করা যায় বলে দ্রব্যসামগ্রী ও সেবার মূল্য অর্থের মাধ্যমে সংরক্ষণ করা সম্ভব। </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1430</Words>
  <Application>Microsoft Office PowerPoint</Application>
  <PresentationFormat>Custom</PresentationFormat>
  <Paragraphs>145</Paragraphs>
  <Slides>27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Calibri</vt:lpstr>
      <vt:lpstr>NikoshBAN</vt:lpstr>
      <vt:lpstr>Glacial Indifference</vt:lpstr>
      <vt:lpstr>Cooper Hewitt</vt:lpstr>
      <vt:lpstr>Cooper Hewitt Heavy Bold</vt:lpstr>
      <vt:lpstr>Marta</vt:lpstr>
      <vt:lpstr>Clear Sans Regular</vt:lpstr>
      <vt:lpstr>Pathway Gothic One</vt:lpstr>
      <vt:lpstr>Space Mono</vt:lpstr>
      <vt:lpstr>League Spartan</vt:lpstr>
      <vt:lpstr>League Spartan Bold</vt:lpstr>
      <vt:lpstr>Bukhari Script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অর্থ ও ব্যাংক-ব্যবস্থা</dc:title>
  <dc:creator>JAWAAD SHAYEKH</dc:creator>
  <cp:lastModifiedBy>MCTC</cp:lastModifiedBy>
  <cp:revision>11</cp:revision>
  <dcterms:created xsi:type="dcterms:W3CDTF">2006-08-16T00:00:00Z</dcterms:created>
  <dcterms:modified xsi:type="dcterms:W3CDTF">2022-01-18T17:37:49Z</dcterms:modified>
  <dc:identifier>DAEHvo174uY</dc:identifier>
</cp:coreProperties>
</file>