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0" r:id="rId2"/>
    <p:sldId id="271" r:id="rId3"/>
    <p:sldId id="272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5" r:id="rId13"/>
    <p:sldId id="264" r:id="rId14"/>
    <p:sldId id="266" r:id="rId15"/>
    <p:sldId id="267" r:id="rId16"/>
    <p:sldId id="269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55" autoAdjust="0"/>
    <p:restoredTop sz="94713" autoAdjust="0"/>
  </p:normalViewPr>
  <p:slideViewPr>
    <p:cSldViewPr>
      <p:cViewPr varScale="1">
        <p:scale>
          <a:sx n="69" d="100"/>
          <a:sy n="69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4FD5A-4E86-4755-8219-11248394E9B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AF1D4-147E-4ED2-AD3F-13CD949CE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AF1D4-147E-4ED2-AD3F-13CD949CEF9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477000"/>
          </a:xfrm>
          <a:prstGeom prst="rect">
            <a:avLst/>
          </a:prstGeom>
          <a:solidFill>
            <a:srgbClr val="00B0F0"/>
          </a:solidFill>
          <a:ln w="174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79294" y="304800"/>
            <a:ext cx="5432898" cy="269304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Inverted">
              <a:avLst/>
            </a:prstTxWarp>
            <a:spAutoFit/>
          </a:bodyPr>
          <a:lstStyle/>
          <a:p>
            <a:pPr algn="ctr"/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ক্লাশে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115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6535270"/>
            <a:ext cx="3657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হোসাইন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আহমদ,সহকারী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মৌলভী,তাহিরপুর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মাদ্রাসা,নবিগঞ্জ,হবিগঞ্জ</a:t>
            </a:r>
            <a:endParaRPr lang="en-US" sz="1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11529" y="2773851"/>
            <a:ext cx="4770471" cy="2864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65224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" y="0"/>
            <a:ext cx="9144000" cy="6858000"/>
          </a:xfrm>
          <a:prstGeom prst="rect">
            <a:avLst/>
          </a:prstGeom>
          <a:solidFill>
            <a:schemeClr val="bg1"/>
          </a:solidFill>
          <a:ln w="152400" cmpd="thickThin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4264" y="1905000"/>
            <a:ext cx="88697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أـ نشأ الامام ابوحنيفة فى اسرة صالحا ---------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0137" y="2819400"/>
            <a:ext cx="872386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 </a:t>
            </a:r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ـ كان ابوه يبيع----------فى دكان له بالكوفة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3802559"/>
            <a:ext cx="835196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ج </a:t>
            </a:r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ـ فناقش أبوحنيفة -------------حتى أسكته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50731" y="4854714"/>
            <a:ext cx="819326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د</a:t>
            </a:r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ـ </a:t>
            </a:r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أراد المنصور أن يوليه فى منصب </a:t>
            </a:r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-------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6100" y="5921514"/>
            <a:ext cx="912942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ه ـ وصلى أبوحنيفة ثلاثين سنة --------بوضوء العتمة</a:t>
            </a:r>
            <a:endParaRPr lang="en-US" sz="4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0" y="152400"/>
          <a:ext cx="9144000" cy="838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43000"/>
                <a:gridCol w="1447800"/>
                <a:gridCol w="2895600"/>
                <a:gridCol w="1932317"/>
                <a:gridCol w="1725283"/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2590800" y="152400"/>
            <a:ext cx="249619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جهم بن صفوان</a:t>
            </a:r>
            <a:endParaRPr lang="en-US" sz="3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452511" y="228600"/>
            <a:ext cx="169148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صلاة الفجر</a:t>
            </a:r>
            <a:endParaRPr lang="en-US" sz="32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400" y="152400"/>
            <a:ext cx="87716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6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غنية</a:t>
            </a:r>
            <a:endParaRPr lang="en-US" sz="3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556740" y="172528"/>
          <a:ext cx="208280" cy="802257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8022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5486400" y="228600"/>
            <a:ext cx="193835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2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قاضى القضاة</a:t>
            </a:r>
            <a:endParaRPr lang="en-US" sz="32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43000" y="152400"/>
            <a:ext cx="12410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الاثواب</a:t>
            </a:r>
            <a:endParaRPr lang="en-US" sz="3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0.06875 0.24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96296E-6 L 0.34879 0.375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1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96296E-6 L 0.03854 0.5085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" y="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-0.51423 0.657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7" y="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07407E-6 L -0.5408 0.8129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" y="4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8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0"/>
            <a:ext cx="9144000" cy="6858000"/>
          </a:xfrm>
          <a:prstGeom prst="rect">
            <a:avLst/>
          </a:prstGeom>
          <a:solidFill>
            <a:schemeClr val="bg1"/>
          </a:solidFill>
          <a:ln w="152400" cmpd="thickThin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98039" y="2133600"/>
            <a:ext cx="514596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أـ أعتقد انكِ --------جديدة-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64717" y="2971800"/>
            <a:ext cx="627928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 </a:t>
            </a:r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ـ هل درستِ ----------العربية؟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87159" y="3886200"/>
            <a:ext cx="625684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ج </a:t>
            </a:r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ـ لماذا تدرسينها مرة---------؟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09499" y="4953000"/>
            <a:ext cx="543450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د</a:t>
            </a:r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ـ </a:t>
            </a:r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أحفى بعد الاحاديث </a:t>
            </a:r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-------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96472" y="5867400"/>
            <a:ext cx="38475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ه ـ هاذه --------مفيدة</a:t>
            </a:r>
            <a:endParaRPr lang="en-US" sz="4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0" y="152400"/>
          <a:ext cx="9144000" cy="838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43000"/>
                <a:gridCol w="1447800"/>
                <a:gridCol w="1447800"/>
                <a:gridCol w="1447800"/>
                <a:gridCol w="1932317"/>
                <a:gridCol w="1725283"/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2590800" y="152400"/>
            <a:ext cx="96212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طالبة</a:t>
            </a:r>
            <a:endParaRPr lang="en-US" sz="3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452511" y="228600"/>
            <a:ext cx="8980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اللغة </a:t>
            </a:r>
            <a:endParaRPr lang="en-US" sz="32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400" y="152400"/>
            <a:ext cx="86113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6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ثانية</a:t>
            </a:r>
            <a:endParaRPr lang="en-US" sz="3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556740" y="172528"/>
          <a:ext cx="208280" cy="802257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8022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5486400" y="228600"/>
            <a:ext cx="106311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2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النبوية</a:t>
            </a:r>
            <a:endParaRPr lang="en-US" sz="32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43000" y="152400"/>
            <a:ext cx="122501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نصيحة</a:t>
            </a:r>
            <a:endParaRPr lang="en-US" sz="3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267200" y="228600"/>
            <a:ext cx="10518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الكريم</a:t>
            </a:r>
            <a:endParaRPr lang="en-US" sz="3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96296E-6 L 0.33906 0.2641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1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07407E-6 L -0.26406 0.3796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" y="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96296E-6 L 0.38628 0.5196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" y="2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07407E-6 L -0.16649 0.6685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3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96296E-6 L 0.56632 0.8085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" y="4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8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0"/>
            <a:ext cx="9144000" cy="6858000"/>
          </a:xfrm>
          <a:prstGeom prst="rect">
            <a:avLst/>
          </a:prstGeom>
          <a:solidFill>
            <a:schemeClr val="bg1"/>
          </a:solidFill>
          <a:ln w="152400" cmpd="thickThin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48687" y="2133600"/>
            <a:ext cx="629531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أـ من احب ان --------له فى رزقه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1747" y="2971800"/>
            <a:ext cx="893225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 </a:t>
            </a:r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ـ لن ينال الله ---------ولكن يناله التقوى منكم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50492" y="3962400"/>
            <a:ext cx="789350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ج </a:t>
            </a:r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ـ من استطاع منكم ان -------أخاه فيلفعه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24844" y="4876800"/>
            <a:ext cx="791915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د</a:t>
            </a:r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ـ </a:t>
            </a:r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طلب المعلم من الطالب ان </a:t>
            </a:r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-------الدرس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69627" y="5791200"/>
            <a:ext cx="70743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ه ـ أمر الطبيب المريض ان --------الدواء</a:t>
            </a:r>
            <a:endParaRPr lang="en-US" sz="4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0" y="152400"/>
          <a:ext cx="9144000" cy="838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209800"/>
                <a:gridCol w="914400"/>
                <a:gridCol w="914400"/>
                <a:gridCol w="1447800"/>
                <a:gridCol w="1932317"/>
                <a:gridCol w="1725283"/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3200400" y="228600"/>
            <a:ext cx="80022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ينفع</a:t>
            </a:r>
            <a:endParaRPr lang="en-US" sz="3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452511" y="228600"/>
            <a:ext cx="75533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يفلح</a:t>
            </a:r>
            <a:endParaRPr lang="en-US" sz="32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400" y="381000"/>
            <a:ext cx="201850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لحومها ولا دماؤها</a:t>
            </a:r>
            <a:endParaRPr lang="en-US" sz="2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556740" y="172528"/>
          <a:ext cx="208280" cy="802257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8022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5486400" y="228600"/>
            <a:ext cx="9893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2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يتناول</a:t>
            </a:r>
            <a:endParaRPr lang="en-US" sz="32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09800" y="304800"/>
            <a:ext cx="90120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يكتب</a:t>
            </a:r>
            <a:endParaRPr lang="en-US" sz="3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267200" y="228600"/>
            <a:ext cx="95731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يبسط</a:t>
            </a:r>
            <a:endParaRPr lang="en-US" sz="3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07407E-6 L 0.12275 0.2641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1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7037E-7 L 0.47309 0.3775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" y="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4.07407E-6 L 0.03958 0.5196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2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81481E-6 L 0.06736 0.65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3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07407E-6 L -0.22066 0.7907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" y="3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8" grpId="0"/>
      <p:bldP spid="20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0"/>
            <a:ext cx="9144000" cy="6858000"/>
          </a:xfrm>
          <a:prstGeom prst="rect">
            <a:avLst/>
          </a:prstGeom>
          <a:solidFill>
            <a:schemeClr val="bg1"/>
          </a:solidFill>
          <a:ln w="152400" cmpd="thickThin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68877" y="2133600"/>
            <a:ext cx="747512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أـ أمر الله تعالى نبيه صلى الله عليه وسلم ان يعبده--------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1747" y="2971800"/>
            <a:ext cx="89050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 </a:t>
            </a:r>
            <a:r>
              <a:rPr lang="ar-SA" sz="3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ـ لاتقبل الاعمال الا بشرطين--------</a:t>
            </a:r>
            <a:r>
              <a:rPr lang="ar-SA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والمتابعة للرسول(ص)</a:t>
            </a:r>
            <a:endParaRPr lang="en-US" sz="36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8903" y="3810000"/>
            <a:ext cx="831509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ج </a:t>
            </a:r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ـ على الطالب ان يجتهد فى مذاكرته-------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4724400"/>
            <a:ext cx="899156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د</a:t>
            </a:r>
            <a:r>
              <a:rPr lang="ar-SA" sz="3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ـ </a:t>
            </a:r>
            <a:r>
              <a:rPr lang="ar-SA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غضب العابد فى المرة الثانية لم يجد </a:t>
            </a:r>
            <a:r>
              <a:rPr lang="ar-SA" sz="3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----------</a:t>
            </a:r>
            <a:r>
              <a:rPr lang="ar-SA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فى اليوم الثالث</a:t>
            </a:r>
            <a:endParaRPr lang="en-US" sz="36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5638800"/>
            <a:ext cx="90059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ه ـ من كانت ------الى الله ورسوله فهجرته الى الله ورسوله</a:t>
            </a:r>
            <a:endParaRPr lang="en-US" sz="36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0" y="152400"/>
          <a:ext cx="9144000" cy="838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7800"/>
                <a:gridCol w="1447800"/>
                <a:gridCol w="1447800"/>
                <a:gridCol w="1143000"/>
                <a:gridCol w="1932317"/>
                <a:gridCol w="1725283"/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2895600" y="304800"/>
            <a:ext cx="149111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الاخلاص</a:t>
            </a:r>
            <a:endParaRPr lang="en-US" sz="3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452511" y="228600"/>
            <a:ext cx="146706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بالاخلاص</a:t>
            </a:r>
            <a:endParaRPr lang="en-US" sz="32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400" y="381000"/>
            <a:ext cx="122020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ولا دماؤها</a:t>
            </a:r>
            <a:endParaRPr lang="en-US" sz="2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556740" y="172528"/>
          <a:ext cx="208280" cy="802257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8022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5486400" y="228600"/>
            <a:ext cx="10518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2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هجرته</a:t>
            </a:r>
            <a:endParaRPr lang="en-US" sz="32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447800" y="228600"/>
            <a:ext cx="14863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الدينارين</a:t>
            </a:r>
            <a:endParaRPr lang="en-US" sz="3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267200" y="228600"/>
            <a:ext cx="12186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مخلصا</a:t>
            </a:r>
            <a:endParaRPr lang="en-US" sz="3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4800" y="1143000"/>
            <a:ext cx="87075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4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2017</a:t>
            </a:r>
            <a:endParaRPr lang="en-US" sz="24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L -0.25833 0.253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81481E-6 L 0.02691 0.3641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1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07407E-6 L -0.72014 0.5018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" y="2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L 0.09375 0.6307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07407E-6 L 0.0842 0.757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3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8" grpId="0"/>
      <p:bldP spid="20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152400" cmpd="thickThin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2057400"/>
            <a:ext cx="852989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أـ أضحى الاسلام لنا ولجميع المسلمين--------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2971800"/>
            <a:ext cx="743504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 </a:t>
            </a:r>
            <a:r>
              <a:rPr lang="ar-SA" sz="48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ـ لا تمحى فى الدهر--------</a:t>
            </a:r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سؤددنا</a:t>
            </a:r>
            <a:endParaRPr lang="en-US" sz="48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02437" y="3810000"/>
            <a:ext cx="664156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ج </a:t>
            </a:r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ـ اول بيت فى الارض هى -------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0962" y="4724400"/>
            <a:ext cx="828303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د</a:t>
            </a:r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ـ علم الاسلام على الايام شعار----------</a:t>
            </a:r>
            <a:r>
              <a:rPr lang="ar-SA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لملتنا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0" y="5715000"/>
            <a:ext cx="547617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ه ـ لقد طاولنا النجم ب-------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0" y="152400"/>
          <a:ext cx="9144000" cy="838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7800"/>
                <a:gridCol w="1447800"/>
                <a:gridCol w="1447800"/>
                <a:gridCol w="1143000"/>
                <a:gridCol w="1932317"/>
                <a:gridCol w="1725283"/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2895600" y="304800"/>
            <a:ext cx="104387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الكعبة</a:t>
            </a:r>
            <a:endParaRPr lang="en-US" sz="3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452511" y="228600"/>
            <a:ext cx="12362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2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صحائف</a:t>
            </a:r>
            <a:endParaRPr lang="en-US" sz="32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400" y="381000"/>
            <a:ext cx="122020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ولا دماؤها</a:t>
            </a:r>
            <a:endParaRPr lang="en-US" sz="2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556740" y="172528"/>
          <a:ext cx="208280" cy="802257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8022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5486400" y="228600"/>
            <a:ext cx="89640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2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المجد</a:t>
            </a:r>
            <a:endParaRPr lang="en-US" sz="32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447800" y="228600"/>
            <a:ext cx="71846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دينا</a:t>
            </a:r>
            <a:endParaRPr lang="en-US" sz="3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267200" y="228600"/>
            <a:ext cx="105189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رفعتنا</a:t>
            </a:r>
            <a:endParaRPr lang="en-US" sz="3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7407E-6 L -0.01424 0.24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" y="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07407E-6 L -0.4408 0.3907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" y="1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81481E-6 L -0.00711 0.4863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2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-0.36563 0.6462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" y="3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07407E-6 L -0.04913 0.7863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" y="3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8" grpId="0"/>
      <p:bldP spid="20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152400" cmpd="thickThin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47800" y="2057400"/>
            <a:ext cx="762420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أـ --------ولد شريح رجلا ثم هرب الرجل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2971800"/>
            <a:ext cx="746069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 </a:t>
            </a:r>
            <a:r>
              <a:rPr lang="ar-SA" sz="48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ـ --------</a:t>
            </a:r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شريح ولده بالرجل الهارب</a:t>
            </a:r>
            <a:endParaRPr lang="en-US" sz="48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3810000"/>
            <a:ext cx="888897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ج </a:t>
            </a:r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ـ وكان ينقل له -------بيده كل يوم الى السجن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50289" y="4648200"/>
            <a:ext cx="629371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6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د</a:t>
            </a:r>
            <a:r>
              <a:rPr lang="ar-SA" sz="6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ـ ---------</a:t>
            </a:r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الله شريح القاضى</a:t>
            </a:r>
            <a:endParaRPr lang="en-US" sz="6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314783" y="5715000"/>
            <a:ext cx="953498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ه ـ فقد اقام العدل والانصاف بين الناس ستين ------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0" y="152400"/>
          <a:ext cx="9144000" cy="838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7800"/>
                <a:gridCol w="1447800"/>
                <a:gridCol w="1447800"/>
                <a:gridCol w="1143000"/>
                <a:gridCol w="1932317"/>
                <a:gridCol w="1725283"/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2895600" y="304800"/>
            <a:ext cx="108715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طعامه</a:t>
            </a:r>
            <a:endParaRPr lang="en-US" sz="3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452511" y="228600"/>
            <a:ext cx="111120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2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فسجن </a:t>
            </a:r>
            <a:endParaRPr lang="en-US" sz="32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400" y="381000"/>
            <a:ext cx="122020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ولا دماؤها</a:t>
            </a:r>
            <a:endParaRPr lang="en-US" sz="2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556740" y="172528"/>
          <a:ext cx="208280" cy="802257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8022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5486400" y="228600"/>
            <a:ext cx="76976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2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عاما</a:t>
            </a:r>
            <a:endParaRPr lang="en-US" sz="32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447800" y="228600"/>
            <a:ext cx="79380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رحم</a:t>
            </a:r>
            <a:endParaRPr lang="en-US" sz="3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267200" y="228600"/>
            <a:ext cx="128272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قدضمن</a:t>
            </a:r>
            <a:endParaRPr lang="en-US" sz="3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4800" y="1219200"/>
            <a:ext cx="87075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4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2016</a:t>
            </a:r>
            <a:endParaRPr lang="en-US" sz="24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07407E-6 L 0.32152 0.24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" y="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0.03402 0.3907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81481E-6 L 0.19063 0.4974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" y="2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07407E-6 L 0.61493 0.641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" y="3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07407E-6 L -0.56701 0.7796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" y="3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8" grpId="0"/>
      <p:bldP spid="20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152400" cmpd="thickThin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13663" y="2057400"/>
            <a:ext cx="925766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أـ لقد كان الفاروق رجلا ربانيا بحق --------الا الله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2299" y="3124200"/>
            <a:ext cx="895790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 </a:t>
            </a:r>
            <a:r>
              <a:rPr lang="ar-SA" sz="4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ـ ان عمر الفاروق قد اسلم وامن بالله و------</a:t>
            </a:r>
            <a:r>
              <a:rPr lang="ar-SA" sz="3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رسول</a:t>
            </a:r>
            <a:endParaRPr lang="en-US" sz="4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6625" y="3940314"/>
            <a:ext cx="86773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ج </a:t>
            </a:r>
            <a:r>
              <a:rPr lang="ar-SA" sz="4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ـ بعد -------سيفه ذهب عمر الفاروق لقتل محمد صلى الله عليه وسلم</a:t>
            </a:r>
            <a:endParaRPr lang="en-US" sz="4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7463" y="4648200"/>
            <a:ext cx="925766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د</a:t>
            </a:r>
            <a:r>
              <a:rPr lang="ar-SA" sz="48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ـ </a:t>
            </a:r>
            <a:r>
              <a:rPr lang="ar-SA" sz="4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كان خباب بن الارت-</a:t>
            </a:r>
            <a:r>
              <a:rPr lang="ar-SA" sz="48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-----</a:t>
            </a:r>
            <a:r>
              <a:rPr lang="ar-SA" sz="28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فاطمة وسعيد بن زيد القران الكريم</a:t>
            </a:r>
            <a:endParaRPr lang="en-US" sz="48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76200" y="5791200"/>
            <a:ext cx="897393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ه ـ توجه عمر الفاروق الى مقام ابراهيم فصلى ثم ------الى المدينة</a:t>
            </a:r>
            <a:endParaRPr lang="en-US" sz="32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0" y="152400"/>
          <a:ext cx="9144000" cy="838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7800"/>
                <a:gridCol w="1447800"/>
                <a:gridCol w="1447800"/>
                <a:gridCol w="1371600"/>
                <a:gridCol w="1703717"/>
                <a:gridCol w="1725283"/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2895600" y="304800"/>
            <a:ext cx="92365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السن</a:t>
            </a:r>
            <a:endParaRPr lang="en-US" sz="3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452511" y="228600"/>
            <a:ext cx="10086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2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صدق </a:t>
            </a:r>
            <a:endParaRPr lang="en-US" sz="32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400" y="381000"/>
            <a:ext cx="122020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ولا دماؤها</a:t>
            </a:r>
            <a:endParaRPr lang="en-US" sz="2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556740" y="172528"/>
          <a:ext cx="208280" cy="802257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8022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6172200" y="228600"/>
            <a:ext cx="86594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2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هاجر</a:t>
            </a:r>
            <a:endParaRPr lang="en-US" sz="32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447800" y="228600"/>
            <a:ext cx="75213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يعلم</a:t>
            </a:r>
            <a:endParaRPr lang="en-US" sz="3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267200" y="228600"/>
            <a:ext cx="144142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لا يخشى</a:t>
            </a:r>
            <a:endParaRPr lang="en-US" sz="3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4800" y="1219200"/>
            <a:ext cx="87075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4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2018</a:t>
            </a:r>
            <a:endParaRPr lang="en-US" sz="24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07407E-6 L -0.33716 0.24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07407E-6 L -0.67014 0.4129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" y="2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81481E-6 L 0.39462 0.5085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" y="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07407E-6 L 0.31719 0.641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" y="3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07407E-6 L -0.51389 0.7796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7" y="3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8" grpId="0"/>
      <p:bldP spid="20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152400" cmpd="thickThin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09800" y="2057400"/>
            <a:ext cx="680506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أـ الشباب يقوم بلادهم بفيض--------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2800" y="3124200"/>
            <a:ext cx="56893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 </a:t>
            </a:r>
            <a:r>
              <a:rPr lang="ar-SA" sz="4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ـ تعزالبلاد وترقى با-----</a:t>
            </a:r>
            <a:r>
              <a:rPr lang="ar-SA" sz="3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وحسن</a:t>
            </a:r>
            <a:endParaRPr lang="en-US" sz="4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81200" y="3886200"/>
            <a:ext cx="701345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ج </a:t>
            </a:r>
            <a:r>
              <a:rPr lang="ar-SA" sz="4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ـ ستحصل البلاد بأبناء لمدارس -------</a:t>
            </a:r>
            <a:endParaRPr lang="en-US" sz="4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7463" y="4648200"/>
            <a:ext cx="1075807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800" b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د</a:t>
            </a:r>
            <a:r>
              <a:rPr lang="ar-SA" sz="4800" b="1" cap="none" spc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ـ </a:t>
            </a:r>
            <a:r>
              <a:rPr lang="ar-SA" sz="4000" b="1" cap="none" spc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أذا ارتقت العلماء فى البلاد يقو-</a:t>
            </a:r>
            <a:r>
              <a:rPr lang="ar-SA" sz="4800" b="1" cap="none" spc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-----</a:t>
            </a:r>
            <a:r>
              <a:rPr lang="ar-SA" sz="28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فاطمة وسعيد بن زيد القران الكريم</a:t>
            </a:r>
            <a:endParaRPr lang="en-US" sz="48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76200" y="5791200"/>
            <a:ext cx="897393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ه ـ توجه عمر الفاروق الى مقام ابراهيم فصلى ثم ------الى المدينة</a:t>
            </a:r>
            <a:endParaRPr lang="en-US" sz="32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0" y="152400"/>
          <a:ext cx="9144000" cy="838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7800"/>
                <a:gridCol w="1447800"/>
                <a:gridCol w="1447800"/>
                <a:gridCol w="1371600"/>
                <a:gridCol w="1703717"/>
                <a:gridCol w="1725283"/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2895600" y="304800"/>
            <a:ext cx="8354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العلم</a:t>
            </a:r>
            <a:endParaRPr lang="en-US" sz="3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772400" y="228600"/>
            <a:ext cx="89639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2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عاجز</a:t>
            </a:r>
            <a:endParaRPr lang="en-US" sz="32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400" y="381000"/>
            <a:ext cx="93006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الخمسة</a:t>
            </a:r>
            <a:endParaRPr lang="en-US" sz="2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556740" y="172528"/>
          <a:ext cx="208280" cy="802257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8022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5791200" y="228600"/>
            <a:ext cx="154882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2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حسن خلق</a:t>
            </a:r>
            <a:endParaRPr lang="en-US" sz="32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447800" y="228600"/>
            <a:ext cx="10935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الرفعة</a:t>
            </a:r>
            <a:endParaRPr lang="en-US" sz="3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267200" y="228600"/>
            <a:ext cx="8354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العلم</a:t>
            </a:r>
            <a:endParaRPr lang="en-US" sz="3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4800" y="1219200"/>
            <a:ext cx="87075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4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2018</a:t>
            </a:r>
            <a:endParaRPr lang="en-US" sz="24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>
            <a:off x="228600" y="152400"/>
            <a:ext cx="8686800" cy="6553200"/>
          </a:xfrm>
          <a:prstGeom prst="round2SameRect">
            <a:avLst/>
          </a:prstGeom>
          <a:noFill/>
          <a:ln w="1905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 Same Side Corner Rectangle 2"/>
          <p:cNvSpPr/>
          <p:nvPr/>
        </p:nvSpPr>
        <p:spPr>
          <a:xfrm>
            <a:off x="385119" y="336459"/>
            <a:ext cx="8382000" cy="6172200"/>
          </a:xfrm>
          <a:prstGeom prst="round2SameRect">
            <a:avLst/>
          </a:prstGeom>
          <a:ln w="76200"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52800" y="457200"/>
            <a:ext cx="20152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b="1" cap="none" spc="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1981200"/>
            <a:ext cx="3522247" cy="4191000"/>
          </a:xfrm>
          <a:prstGeom prst="rect">
            <a:avLst/>
          </a:prstGeom>
          <a:noFill/>
          <a:ln>
            <a:prstDash val="sysDash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24400" y="1981200"/>
            <a:ext cx="3522247" cy="4191000"/>
          </a:xfrm>
          <a:prstGeom prst="rect">
            <a:avLst/>
          </a:prstGeom>
          <a:noFill/>
          <a:ln>
            <a:prstDash val="sysDash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1123" y="2162733"/>
            <a:ext cx="1295400" cy="17411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Rectangle 10"/>
          <p:cNvSpPr/>
          <p:nvPr/>
        </p:nvSpPr>
        <p:spPr>
          <a:xfrm>
            <a:off x="983593" y="1421639"/>
            <a:ext cx="285046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8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হোসাইন</a:t>
            </a:r>
            <a:r>
              <a:rPr lang="en-US" sz="28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আহমদ</a:t>
            </a:r>
            <a:r>
              <a:rPr lang="en-US" sz="28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মৌজুদী</a:t>
            </a:r>
            <a:endParaRPr lang="en-US" sz="2800" b="1" cap="none" spc="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9337" y="4071735"/>
            <a:ext cx="3659976" cy="20928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8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মৌলভী</a:t>
            </a:r>
            <a:endParaRPr lang="en-US" sz="2800" b="1" dirty="0" smtClean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cap="none" spc="0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তাহিরপুর</a:t>
            </a:r>
            <a:r>
              <a:rPr lang="en-US" sz="2800" b="1" cap="none" spc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none" spc="0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নয়মৌজা</a:t>
            </a:r>
            <a:r>
              <a:rPr lang="en-US" sz="2800" b="1" cap="none" spc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none" spc="0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ইত্তেফাকিয়া</a:t>
            </a:r>
            <a:endParaRPr lang="en-US" sz="2800" b="1" cap="none" spc="0" dirty="0" smtClean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28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2800" b="1" dirty="0" smtClean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cap="none" spc="0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নবিগঞ্জ,হবিগঞ্জ</a:t>
            </a:r>
            <a:endParaRPr lang="en-US" sz="2800" b="1" cap="none" spc="0" dirty="0" smtClean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6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hosain4385@gmail.com</a:t>
            </a:r>
            <a:endParaRPr lang="en-US" sz="1600" b="1" cap="none" spc="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99038" y="1421639"/>
            <a:ext cx="77296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8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endParaRPr lang="en-US" sz="2800" b="1" cap="none" spc="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38839" y="3557890"/>
            <a:ext cx="269336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sz="4000" b="1" cap="none" spc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none" spc="0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4000" b="1" cap="none" spc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none" spc="0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পত্র</a:t>
            </a:r>
            <a:endParaRPr lang="en-US" sz="4000" b="1" cap="none" spc="0" dirty="0" smtClean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নবম-দশম</a:t>
            </a:r>
            <a:r>
              <a:rPr lang="en-US" sz="40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শ্রেণী</a:t>
            </a:r>
            <a:endParaRPr lang="en-US" sz="4000" b="1" dirty="0" smtClean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12422" y="441442"/>
            <a:ext cx="16337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54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تَعْرِيْفُ</a:t>
            </a:r>
            <a:endParaRPr lang="en-US" sz="5400" b="1" cap="none" spc="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91795" y="1392710"/>
            <a:ext cx="263405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28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حسين أحمد موجودى</a:t>
            </a:r>
            <a:endParaRPr lang="en-US" sz="2800" b="1" cap="none" spc="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48400" y="1421639"/>
            <a:ext cx="72968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28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امور</a:t>
            </a:r>
            <a:endParaRPr lang="en-US" sz="2800" b="1" cap="none" spc="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48200" y="4267200"/>
            <a:ext cx="347563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اللغة العربية الاتصالية</a:t>
            </a:r>
          </a:p>
          <a:p>
            <a:pPr algn="ctr"/>
            <a:r>
              <a:rPr lang="ar-SA" sz="3600" b="1" cap="none" spc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الصف </a:t>
            </a:r>
            <a:r>
              <a:rPr lang="ar-SA" sz="3600" b="1" cap="none" spc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التاسع</a:t>
            </a:r>
            <a:endParaRPr lang="ar-SA" sz="3600" b="1" cap="none" spc="0" dirty="0" smtClean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77540" y="4111887"/>
            <a:ext cx="3417923" cy="20005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حسين احمد موجودى</a:t>
            </a:r>
          </a:p>
          <a:p>
            <a:pPr algn="ctr"/>
            <a:r>
              <a:rPr lang="ar-SA" sz="3600" b="1" cap="none" spc="0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طاهرفور عالم مدرسة</a:t>
            </a:r>
          </a:p>
          <a:p>
            <a:pPr algn="ctr"/>
            <a:r>
              <a:rPr lang="ar-SA" sz="36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نبى غنج – حبى غنج</a:t>
            </a:r>
            <a:endParaRPr lang="en-US" sz="3600" b="1" cap="none" spc="0" dirty="0" smtClean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6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hosain4385@gmail.com</a:t>
            </a:r>
            <a:endParaRPr lang="en-US" sz="1600" b="1" cap="none" spc="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90800" y="6535270"/>
            <a:ext cx="3657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হোসাইন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আহমদ,সহকারী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মৌলভী,তাহিরপুর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মাদ্রাসা,নবিগঞ্জ,হবিগঞ্জ</a:t>
            </a:r>
            <a:endParaRPr lang="en-US" sz="1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595" t="9730" r="5283" b="13334"/>
          <a:stretch/>
        </p:blipFill>
        <p:spPr>
          <a:xfrm>
            <a:off x="5862244" y="2170459"/>
            <a:ext cx="1246564" cy="1418916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290910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3" grpId="0"/>
      <p:bldP spid="14" grpId="0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254000">
            <a:solidFill>
              <a:srgbClr val="7030A0"/>
            </a:solidFill>
            <a:prstDash val="sysDash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270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09800" y="65671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হোসাইন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আহমদ-সহকারি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মৌলভী,তাহিরপুর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মাদ্রাসা,নবিগঞ্জ,হবিগঞ্জ</a:t>
            </a:r>
            <a:endParaRPr lang="en-US" sz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533400"/>
            <a:ext cx="8077200" cy="2366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none" lIns="91440" tIns="45720" rIns="91440" bIns="45720">
            <a:prstTxWarp prst="textInflate">
              <a:avLst/>
            </a:prstTxWarp>
            <a:spAutoFit/>
          </a:bodyPr>
          <a:lstStyle/>
          <a:p>
            <a:pPr algn="ctr"/>
            <a:r>
              <a:rPr lang="ar-SA" sz="5400" b="1" cap="none" spc="0" dirty="0" smtClean="0">
                <a:ln w="1905"/>
                <a:blipFill>
                  <a:blip r:embed="rId3"/>
                  <a:tile tx="0" ty="0" sx="100000" sy="100000" flip="none" algn="tl"/>
                </a:blip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الدرس </a:t>
            </a:r>
            <a:r>
              <a:rPr lang="ar-SA" sz="5400" b="1" cap="none" spc="0" dirty="0" smtClean="0">
                <a:ln w="1905"/>
                <a:blipFill>
                  <a:blip r:embed="rId3"/>
                  <a:tile tx="0" ty="0" sx="100000" sy="100000" flip="none" algn="tl"/>
                </a:blip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اليوم</a:t>
            </a:r>
            <a:r>
              <a:rPr lang="ar-S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</a:t>
            </a:r>
            <a:r>
              <a:rPr lang="ar-SA" sz="5400" b="1" cap="none" spc="0" dirty="0" smtClean="0">
                <a:ln w="1905"/>
                <a:blipFill>
                  <a:blip r:embed="rId4"/>
                  <a:tile tx="0" ty="0" sx="100000" sy="100000" flip="none" algn="tl"/>
                </a:blip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املاغ الفراغات</a:t>
            </a:r>
            <a:endParaRPr lang="en-US" sz="5400" b="1" cap="none" spc="0" dirty="0">
              <a:ln w="1905"/>
              <a:blipFill>
                <a:blip r:embed="rId4"/>
                <a:tile tx="0" ty="0" sx="100000" sy="100000" flip="none" algn="tl"/>
              </a:blip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0173" y="2976265"/>
            <a:ext cx="8077200" cy="3348335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none" lIns="91440" tIns="45720" rIns="91440" bIns="45720">
            <a:prstTxWarp prst="textInflate">
              <a:avLst/>
            </a:prstTxWarp>
            <a:spAutoFit/>
          </a:bodyPr>
          <a:lstStyle/>
          <a:p>
            <a:pPr algn="ctr"/>
            <a:r>
              <a:rPr lang="en-US" sz="5400" b="1" cap="none" spc="0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cap="none" spc="0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শূন্যস্থান</a:t>
            </a:r>
            <a:r>
              <a:rPr lang="en-US" sz="54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262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41613" y="2126159"/>
            <a:ext cx="814998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أـ --------- خروج المرأة ألى تفكك الاسرة -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70899" y="2964359"/>
            <a:ext cx="596830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 </a:t>
            </a:r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ـ --------- فى كلية الهندسة-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69809" y="3802559"/>
            <a:ext cx="526939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ج </a:t>
            </a:r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ـ هل --------- مزرعتنا -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56500" y="4793159"/>
            <a:ext cx="500650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د</a:t>
            </a:r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ـ --------- الطفل متأخرا-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76600" y="5783759"/>
            <a:ext cx="56941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ه ـ --------- البيت والمزرعة-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33400" y="152400"/>
          <a:ext cx="8153400" cy="838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30680"/>
                <a:gridCol w="1630680"/>
                <a:gridCol w="1630680"/>
                <a:gridCol w="1630680"/>
                <a:gridCol w="1630680"/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5486400" y="152400"/>
            <a:ext cx="153920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</a:t>
            </a:r>
            <a:r>
              <a:rPr lang="ar-SA" sz="4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خرجت</a:t>
            </a:r>
            <a:endParaRPr lang="en-US" sz="4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91400" y="152400"/>
            <a:ext cx="115127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يؤدى</a:t>
            </a:r>
            <a:endParaRPr lang="en-US" sz="4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9600" y="152400"/>
            <a:ext cx="144302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يشترى</a:t>
            </a:r>
            <a:endParaRPr lang="en-US" sz="4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38600" y="152400"/>
            <a:ext cx="104067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نترك</a:t>
            </a:r>
            <a:endParaRPr lang="en-US" sz="4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86000" y="152400"/>
            <a:ext cx="146706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يستيقظ</a:t>
            </a:r>
            <a:endParaRPr lang="en-US" sz="4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7 L -0.01285 0.2439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7.40741E-7 L 0.0908 0.3773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7.40741E-7 L 0.20139 0.4995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" y="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40741E-7 L 0.46979 0.6328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" y="3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7.40741E-7 L 0.67951 0.7884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733800" y="2286000"/>
            <a:ext cx="51603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أـ فحص--------- المريض-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95800" y="2971800"/>
            <a:ext cx="436369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 </a:t>
            </a:r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ـ تناولت --------- -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69809" y="3802559"/>
            <a:ext cx="549862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ج </a:t>
            </a:r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ـ تفسد --------- الاخلاق -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5000" y="4724400"/>
            <a:ext cx="702628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د</a:t>
            </a:r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ـ انزل القرأن -------- سبعة احرف -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8400" y="5783759"/>
            <a:ext cx="656782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ه ـ --------- صلاة الظهر بالجماعة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152400"/>
          <a:ext cx="8153400" cy="838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30680"/>
                <a:gridCol w="1630680"/>
                <a:gridCol w="1630680"/>
                <a:gridCol w="1630680"/>
                <a:gridCol w="1630680"/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486400" y="152400"/>
            <a:ext cx="109196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على </a:t>
            </a:r>
            <a:endParaRPr lang="en-US" sz="4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91400" y="152400"/>
            <a:ext cx="152958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الخادمة</a:t>
            </a:r>
            <a:endParaRPr lang="en-US" sz="4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" y="152400"/>
            <a:ext cx="127470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الدواء</a:t>
            </a:r>
            <a:endParaRPr lang="en-US" sz="4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38600" y="152400"/>
            <a:ext cx="140936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الطبيب</a:t>
            </a:r>
            <a:endParaRPr lang="en-US" sz="4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0" y="152400"/>
            <a:ext cx="118814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أصلى</a:t>
            </a:r>
            <a:endParaRPr lang="en-US" sz="4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7.40741E-7 L -0.20034 0.488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2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7.40741E-7 L -0.05139 0.6217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3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0.19792 0.266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" y="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7 L 0.4934 0.7773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" y="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7.40741E-7 L 0.50539 0.3773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" y="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152400" cmpd="thickThin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286000"/>
            <a:ext cx="806182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أـ أرادت--------- زيارة الحرمين الشريفين-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2971800"/>
            <a:ext cx="808266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 </a:t>
            </a:r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ـ وقعت ---------------فى عاصمة داكا -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3802559"/>
            <a:ext cx="806342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ج </a:t>
            </a:r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ـ أرسل --------- رسالة عربية الى أبيه -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05000" y="4724400"/>
            <a:ext cx="666881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د</a:t>
            </a:r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ـ حفظ -------- القرأن الكريم جيدا-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38400" y="5783759"/>
            <a:ext cx="625844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ه ـ نصر--------- فى زيارة الحاج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0" y="152400"/>
          <a:ext cx="9144000" cy="838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828800"/>
                <a:gridCol w="1828800"/>
                <a:gridCol w="1828800"/>
                <a:gridCol w="1143000"/>
                <a:gridCol w="2514600"/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5486400" y="152400"/>
            <a:ext cx="121379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نعمان</a:t>
            </a:r>
            <a:endParaRPr lang="en-US" sz="4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29400" y="228600"/>
            <a:ext cx="251863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2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الحديقة الحيوانات</a:t>
            </a:r>
            <a:endParaRPr lang="en-US" sz="32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9600" y="152400"/>
            <a:ext cx="136768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الطالب</a:t>
            </a:r>
            <a:endParaRPr lang="en-US" sz="4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38600" y="152400"/>
            <a:ext cx="119295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الحاج</a:t>
            </a:r>
            <a:endParaRPr lang="en-US" sz="4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86000" y="152400"/>
            <a:ext cx="147829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المعلمة</a:t>
            </a:r>
            <a:endParaRPr lang="en-US" sz="4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-0.23767 0.379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" y="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40741E-7 L 0.01701 0.5106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0.17656 0.7884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7.40741E-7 L 0.39427 0.2773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7.40741E-7 L 0.52518 0.6328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" y="3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152400" cmpd="thickThin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171908" y="2286000"/>
            <a:ext cx="489589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أـ الصلاة معراج ---------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35957" y="2971800"/>
            <a:ext cx="743184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 </a:t>
            </a:r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ـ الجنة تحت ---------------الامهات-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40079" y="3802559"/>
            <a:ext cx="555152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ج </a:t>
            </a:r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ـ نحن --------- بنغلاديش-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63743" y="4724400"/>
            <a:ext cx="605165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د</a:t>
            </a:r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ـ مدرسة-------- حديقة الازهار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16411" y="5783759"/>
            <a:ext cx="537518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ه ـ طلحة من -------- بالجنة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0" y="152400"/>
          <a:ext cx="9144000" cy="838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828800"/>
                <a:gridCol w="1828800"/>
                <a:gridCol w="1828800"/>
                <a:gridCol w="1143000"/>
                <a:gridCol w="2514600"/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5486400" y="152400"/>
            <a:ext cx="117211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الطفل</a:t>
            </a:r>
            <a:endParaRPr lang="en-US" sz="4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229600" y="228600"/>
            <a:ext cx="77777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2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أقدام</a:t>
            </a:r>
            <a:endParaRPr lang="en-US" sz="32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152400"/>
            <a:ext cx="162095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مواطنوا</a:t>
            </a:r>
            <a:endParaRPr lang="en-US" sz="4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33800" y="152400"/>
            <a:ext cx="177484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المؤمنين</a:t>
            </a:r>
            <a:endParaRPr lang="en-US" sz="4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28800" y="152400"/>
            <a:ext cx="187262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المبشرين</a:t>
            </a:r>
            <a:endParaRPr lang="en-US" sz="4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556740" y="172528"/>
          <a:ext cx="208280" cy="802257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8022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7634377" y="138023"/>
          <a:ext cx="214223" cy="785003"/>
        </p:xfrm>
        <a:graphic>
          <a:graphicData uri="http://schemas.openxmlformats.org/drawingml/2006/table">
            <a:tbl>
              <a:tblPr/>
              <a:tblGrid>
                <a:gridCol w="214223"/>
              </a:tblGrid>
              <a:tr h="7850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6781800" y="228600"/>
            <a:ext cx="92365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أقدام</a:t>
            </a:r>
            <a:endParaRPr lang="en-US" sz="40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7.40741E-7 L 0.03629 0.26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" y="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07407E-6 L -0.26753 0.3796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" y="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7.40741E-7 L 0.58646 0.4884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" y="2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7 L 0.01927 0.6328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3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7 L 0.32257 0.7773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" y="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152400" cmpd="thickThin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95400" y="2286000"/>
            <a:ext cx="777969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أـ ان الصلاة تنهى عن الفحشاء  ---------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6600" y="2971800"/>
            <a:ext cx="579036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 </a:t>
            </a:r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ـ الصلاة ----------المؤمنين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87557" y="3802559"/>
            <a:ext cx="540404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ج </a:t>
            </a:r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ـ رأيت عالما فى ---------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67223" y="4724400"/>
            <a:ext cx="504817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د</a:t>
            </a:r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ـ </a:t>
            </a:r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ح</a:t>
            </a:r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ضر الرئيس فى-------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16411" y="5783759"/>
            <a:ext cx="530145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ه ـ جلست عائشة ----------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0" y="152400"/>
          <a:ext cx="9144000" cy="838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828800"/>
                <a:gridCol w="1828800"/>
                <a:gridCol w="1828800"/>
                <a:gridCol w="1143000"/>
                <a:gridCol w="2514600"/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5486400" y="152400"/>
            <a:ext cx="12362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راحة </a:t>
            </a:r>
            <a:endParaRPr lang="en-US" sz="4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01000" y="228600"/>
            <a:ext cx="100700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معراج</a:t>
            </a:r>
            <a:endParaRPr lang="en-US" sz="32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152400"/>
            <a:ext cx="150554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المسجد</a:t>
            </a:r>
            <a:endParaRPr lang="en-US" sz="4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28800" y="152400"/>
            <a:ext cx="111440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البيت</a:t>
            </a:r>
            <a:endParaRPr lang="en-US" sz="4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556740" y="172528"/>
          <a:ext cx="208280" cy="802257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8022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7634377" y="138023"/>
          <a:ext cx="214223" cy="785003"/>
        </p:xfrm>
        <a:graphic>
          <a:graphicData uri="http://schemas.openxmlformats.org/drawingml/2006/table">
            <a:tbl>
              <a:tblPr/>
              <a:tblGrid>
                <a:gridCol w="214223"/>
              </a:tblGrid>
              <a:tr h="7850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6705600" y="228600"/>
            <a:ext cx="11849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الحفلة</a:t>
            </a:r>
            <a:endParaRPr lang="en-US" sz="40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57600" y="152400"/>
            <a:ext cx="127470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المنكر</a:t>
            </a:r>
            <a:endParaRPr lang="en-US" sz="4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-0.20295 0.277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07407E-6 L -0.2717 0.3907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" y="1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7.40741E-7 L 0.39271 0.4995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7037E-6 L -0.28142 0.6261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" y="3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7.40741E-7 L -0.17586 0.7884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8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" y="0"/>
            <a:ext cx="9144000" cy="6858000"/>
          </a:xfrm>
          <a:prstGeom prst="rect">
            <a:avLst/>
          </a:prstGeom>
          <a:solidFill>
            <a:schemeClr val="bg1"/>
          </a:solidFill>
          <a:ln w="152400" cmpd="thickThin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48200" y="1600200"/>
            <a:ext cx="434766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أـ نأكل --------الطرية-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12966" y="2286000"/>
            <a:ext cx="507863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 </a:t>
            </a:r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ـ تثبت ----------الارض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90791" y="3116759"/>
            <a:ext cx="442460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ج </a:t>
            </a:r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ـ نحيا على ---------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51836" y="4038600"/>
            <a:ext cx="418736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د</a:t>
            </a:r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ـ </a:t>
            </a:r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نتنفس </a:t>
            </a:r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-------النقيَّ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76600" y="5097959"/>
            <a:ext cx="577754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ه ـ السفن تجرى فى ----------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0" y="152400"/>
          <a:ext cx="9144000" cy="838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828800"/>
                <a:gridCol w="1828800"/>
                <a:gridCol w="1828800"/>
                <a:gridCol w="1143000"/>
                <a:gridCol w="2514600"/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5486400" y="152400"/>
            <a:ext cx="127631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الجبال</a:t>
            </a:r>
            <a:endParaRPr lang="en-US" sz="4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01000" y="228600"/>
            <a:ext cx="11592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الشمس</a:t>
            </a:r>
            <a:endParaRPr lang="en-US" sz="32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152400"/>
            <a:ext cx="133562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الهواء</a:t>
            </a:r>
            <a:endParaRPr lang="en-US" sz="4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28800" y="152400"/>
            <a:ext cx="14237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الارض</a:t>
            </a:r>
            <a:endParaRPr lang="en-US" sz="4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556740" y="172528"/>
          <a:ext cx="208280" cy="802257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8022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7634377" y="138023"/>
          <a:ext cx="214223" cy="785003"/>
        </p:xfrm>
        <a:graphic>
          <a:graphicData uri="http://schemas.openxmlformats.org/drawingml/2006/table">
            <a:tbl>
              <a:tblPr/>
              <a:tblGrid>
                <a:gridCol w="214223"/>
              </a:tblGrid>
              <a:tr h="7850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6705600" y="228600"/>
            <a:ext cx="10454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البحر</a:t>
            </a:r>
            <a:endParaRPr lang="en-US" sz="40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57600" y="152400"/>
            <a:ext cx="107112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اللحم</a:t>
            </a:r>
            <a:endParaRPr lang="en-US" sz="4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94474" y="5943600"/>
            <a:ext cx="502092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SA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ـ تمدنا ----------بالطاقة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7.40741E-7 L 0.29149 0.16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7.40741E-7 L 0.01354 0.2884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" y="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7.40741E-7 L 0.31389 0.3995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0.59375 0.5328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" y="2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7037E-6 L -0.29045 0.6817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" y="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07407E-6 L -0.26337 0.8129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" y="4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5" grpId="0"/>
      <p:bldP spid="18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697</Words>
  <Application>Microsoft Office PowerPoint</Application>
  <PresentationFormat>On-screen Show (4:3)</PresentationFormat>
  <Paragraphs>185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Easy</dc:creator>
  <cp:lastModifiedBy>MR</cp:lastModifiedBy>
  <cp:revision>33</cp:revision>
  <dcterms:created xsi:type="dcterms:W3CDTF">2006-08-16T00:00:00Z</dcterms:created>
  <dcterms:modified xsi:type="dcterms:W3CDTF">2022-01-19T02:14:33Z</dcterms:modified>
</cp:coreProperties>
</file>